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88" r:id="rId11"/>
  </p:sldMasterIdLst>
  <p:notesMasterIdLst>
    <p:notesMasterId r:id="rId54"/>
  </p:notesMasterIdLst>
  <p:handoutMasterIdLst>
    <p:handoutMasterId r:id="rId55"/>
  </p:handoutMasterIdLst>
  <p:sldIdLst>
    <p:sldId id="965" r:id="rId12"/>
    <p:sldId id="954" r:id="rId13"/>
    <p:sldId id="964" r:id="rId14"/>
    <p:sldId id="952" r:id="rId15"/>
    <p:sldId id="968" r:id="rId16"/>
    <p:sldId id="967" r:id="rId17"/>
    <p:sldId id="925" r:id="rId18"/>
    <p:sldId id="926" r:id="rId19"/>
    <p:sldId id="936" r:id="rId20"/>
    <p:sldId id="931" r:id="rId21"/>
    <p:sldId id="955" r:id="rId22"/>
    <p:sldId id="937" r:id="rId23"/>
    <p:sldId id="938" r:id="rId24"/>
    <p:sldId id="950" r:id="rId25"/>
    <p:sldId id="953" r:id="rId26"/>
    <p:sldId id="951" r:id="rId27"/>
    <p:sldId id="939" r:id="rId28"/>
    <p:sldId id="940" r:id="rId29"/>
    <p:sldId id="966" r:id="rId30"/>
    <p:sldId id="933" r:id="rId31"/>
    <p:sldId id="932" r:id="rId32"/>
    <p:sldId id="935" r:id="rId33"/>
    <p:sldId id="949" r:id="rId34"/>
    <p:sldId id="956" r:id="rId35"/>
    <p:sldId id="957" r:id="rId36"/>
    <p:sldId id="958" r:id="rId37"/>
    <p:sldId id="959" r:id="rId38"/>
    <p:sldId id="960" r:id="rId39"/>
    <p:sldId id="961" r:id="rId40"/>
    <p:sldId id="962" r:id="rId41"/>
    <p:sldId id="963" r:id="rId42"/>
    <p:sldId id="969" r:id="rId43"/>
    <p:sldId id="970" r:id="rId44"/>
    <p:sldId id="971" r:id="rId45"/>
    <p:sldId id="972" r:id="rId46"/>
    <p:sldId id="973" r:id="rId47"/>
    <p:sldId id="974" r:id="rId48"/>
    <p:sldId id="975" r:id="rId49"/>
    <p:sldId id="976" r:id="rId50"/>
    <p:sldId id="977" r:id="rId51"/>
    <p:sldId id="978" r:id="rId52"/>
    <p:sldId id="979"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D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429" autoAdjust="0"/>
    <p:restoredTop sz="53945" autoAdjust="0"/>
  </p:normalViewPr>
  <p:slideViewPr>
    <p:cSldViewPr>
      <p:cViewPr>
        <p:scale>
          <a:sx n="80" d="100"/>
          <a:sy n="80" d="100"/>
        </p:scale>
        <p:origin x="-368" y="-664"/>
      </p:cViewPr>
      <p:guideLst>
        <p:guide orient="horz" pos="2160"/>
        <p:guide pos="2880"/>
      </p:guideLst>
    </p:cSldViewPr>
  </p:slideViewPr>
  <p:notesTextViewPr>
    <p:cViewPr>
      <p:scale>
        <a:sx n="1" d="1"/>
        <a:sy n="1" d="1"/>
      </p:scale>
      <p:origin x="0" y="0"/>
    </p:cViewPr>
  </p:notesTextViewPr>
  <p:sorterViewPr>
    <p:cViewPr>
      <p:scale>
        <a:sx n="150" d="100"/>
        <a:sy n="150" d="100"/>
      </p:scale>
      <p:origin x="0" y="7122"/>
    </p:cViewPr>
  </p:sorterViewPr>
  <p:notesViewPr>
    <p:cSldViewPr>
      <p:cViewPr varScale="1">
        <p:scale>
          <a:sx n="86" d="100"/>
          <a:sy n="86" d="100"/>
        </p:scale>
        <p:origin x="-378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50" Type="http://schemas.openxmlformats.org/officeDocument/2006/relationships/slide" Target="slides/slide39.xml"/><Relationship Id="rId51" Type="http://schemas.openxmlformats.org/officeDocument/2006/relationships/slide" Target="slides/slide40.xml"/><Relationship Id="rId52" Type="http://schemas.openxmlformats.org/officeDocument/2006/relationships/slide" Target="slides/slide41.xml"/><Relationship Id="rId53" Type="http://schemas.openxmlformats.org/officeDocument/2006/relationships/slide" Target="slides/slide4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slide" Target="slides/slide31.xml"/><Relationship Id="rId43" Type="http://schemas.openxmlformats.org/officeDocument/2006/relationships/slide" Target="slides/slide32.xml"/><Relationship Id="rId44" Type="http://schemas.openxmlformats.org/officeDocument/2006/relationships/slide" Target="slides/slide33.xml"/><Relationship Id="rId45" Type="http://schemas.openxmlformats.org/officeDocument/2006/relationships/slide" Target="slides/slide34.xml"/><Relationship Id="rId46" Type="http://schemas.openxmlformats.org/officeDocument/2006/relationships/slide" Target="slides/slide35.xml"/><Relationship Id="rId47" Type="http://schemas.openxmlformats.org/officeDocument/2006/relationships/slide" Target="slides/slide36.xml"/><Relationship Id="rId48" Type="http://schemas.openxmlformats.org/officeDocument/2006/relationships/slide" Target="slides/slide37.xml"/><Relationship Id="rId49" Type="http://schemas.openxmlformats.org/officeDocument/2006/relationships/slide" Target="slides/slide3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60"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59470" y="117974"/>
            <a:ext cx="3037840" cy="464820"/>
          </a:xfrm>
          <a:prstGeom prst="rect">
            <a:avLst/>
          </a:prstGeom>
        </p:spPr>
        <p:txBody>
          <a:bodyPr vert="horz" lIns="93171" tIns="46586" rIns="93171" bIns="46586" rtlCol="0"/>
          <a:lstStyle>
            <a:lvl1pPr algn="l">
              <a:defRPr sz="1200"/>
            </a:lvl1pPr>
          </a:lstStyle>
          <a:p>
            <a:r>
              <a:rPr lang="en-US" dirty="0" smtClean="0"/>
              <a:t>Roberta Riportella</a:t>
            </a:r>
          </a:p>
          <a:p>
            <a:r>
              <a:rPr lang="en-US" dirty="0" smtClean="0"/>
              <a:t>Kansas State University</a:t>
            </a:r>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1" tIns="46586" rIns="93171" bIns="46586" rtlCol="0"/>
          <a:lstStyle>
            <a:lvl1pPr algn="r">
              <a:defRPr sz="1200"/>
            </a:lvl1pPr>
          </a:lstStyle>
          <a:p>
            <a:r>
              <a:rPr lang="en-US" smtClean="0"/>
              <a:t>September 2013</a:t>
            </a:r>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71" tIns="46586" rIns="93171" bIns="46586" rtlCol="0" anchor="b"/>
          <a:lstStyle>
            <a:lvl1pPr algn="l">
              <a:defRPr sz="1200"/>
            </a:lvl1pPr>
          </a:lstStyle>
          <a:p>
            <a:r>
              <a:rPr lang="en-US" smtClean="0"/>
              <a:t>rriporte@ksu.edu</a:t>
            </a:r>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1" tIns="46586" rIns="93171" bIns="46586" rtlCol="0" anchor="b"/>
          <a:lstStyle>
            <a:lvl1pPr algn="r">
              <a:defRPr sz="1200"/>
            </a:lvl1pPr>
          </a:lstStyle>
          <a:p>
            <a:fld id="{BD753514-C9BD-43AB-9D36-E474AE627EE7}" type="slidenum">
              <a:rPr lang="en-US" smtClean="0"/>
              <a:pPr/>
              <a:t>‹#›</a:t>
            </a:fld>
            <a:endParaRPr lang="en-US"/>
          </a:p>
        </p:txBody>
      </p:sp>
    </p:spTree>
    <p:extLst>
      <p:ext uri="{BB962C8B-B14F-4D97-AF65-F5344CB8AC3E}">
        <p14:creationId xmlns:p14="http://schemas.microsoft.com/office/powerpoint/2010/main" val="246492908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1" tIns="46586" rIns="93171" bIns="46586" rtlCol="0"/>
          <a:lstStyle>
            <a:lvl1pPr algn="r">
              <a:defRPr sz="1200"/>
            </a:lvl1pPr>
          </a:lstStyle>
          <a:p>
            <a:r>
              <a:rPr lang="en-US" smtClean="0"/>
              <a:t>September 2013</a:t>
            </a: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1" tIns="46586" rIns="93171"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1" tIns="46586" rIns="93171" bIns="46586" rtlCol="0" anchor="b"/>
          <a:lstStyle>
            <a:lvl1pPr algn="l">
              <a:defRPr sz="1200"/>
            </a:lvl1pPr>
          </a:lstStyle>
          <a:p>
            <a:r>
              <a:rPr lang="en-US" smtClean="0"/>
              <a:t>rriporte@ksu.edu</a:t>
            </a:r>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1" tIns="46586" rIns="93171" bIns="46586" rtlCol="0" anchor="b"/>
          <a:lstStyle>
            <a:lvl1pPr algn="r">
              <a:defRPr sz="1200"/>
            </a:lvl1pPr>
          </a:lstStyle>
          <a:p>
            <a:fld id="{486EB53B-6104-4BAE-B427-7724B66EA4EB}" type="slidenum">
              <a:rPr lang="en-US" smtClean="0"/>
              <a:pPr/>
              <a:t>‹#›</a:t>
            </a:fld>
            <a:endParaRPr lang="en-US"/>
          </a:p>
        </p:txBody>
      </p:sp>
    </p:spTree>
    <p:extLst>
      <p:ext uri="{BB962C8B-B14F-4D97-AF65-F5344CB8AC3E}">
        <p14:creationId xmlns:p14="http://schemas.microsoft.com/office/powerpoint/2010/main" val="202825865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image" Target="../media/image23.png"/></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image" Target="../media/image23.png"/></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September 2013</a:t>
            </a:r>
            <a:endParaRPr lang="en-US"/>
          </a:p>
        </p:txBody>
      </p:sp>
      <p:sp>
        <p:nvSpPr>
          <p:cNvPr id="5" name="Footer Placeholder 4"/>
          <p:cNvSpPr>
            <a:spLocks noGrp="1"/>
          </p:cNvSpPr>
          <p:nvPr>
            <p:ph type="ftr" sz="quarter" idx="11"/>
          </p:nvPr>
        </p:nvSpPr>
        <p:spPr/>
        <p:txBody>
          <a:bodyPr/>
          <a:lstStyle/>
          <a:p>
            <a:r>
              <a:rPr lang="en-US" smtClean="0"/>
              <a:t>rriporte@ksu.edu</a:t>
            </a:r>
            <a:endParaRPr lang="en-US"/>
          </a:p>
        </p:txBody>
      </p:sp>
      <p:sp>
        <p:nvSpPr>
          <p:cNvPr id="6" name="Slide Number Placeholder 5"/>
          <p:cNvSpPr>
            <a:spLocks noGrp="1"/>
          </p:cNvSpPr>
          <p:nvPr>
            <p:ph type="sldNum" sz="quarter" idx="12"/>
          </p:nvPr>
        </p:nvSpPr>
        <p:spPr/>
        <p:txBody>
          <a:bodyPr/>
          <a:lstStyle/>
          <a:p>
            <a:fld id="{486EB53B-6104-4BAE-B427-7724B66EA4EB}" type="slidenum">
              <a:rPr lang="en-US" smtClean="0"/>
              <a:pPr/>
              <a:t>7</a:t>
            </a:fld>
            <a:endParaRPr lang="en-US"/>
          </a:p>
        </p:txBody>
      </p:sp>
    </p:spTree>
    <p:extLst>
      <p:ext uri="{BB962C8B-B14F-4D97-AF65-F5344CB8AC3E}">
        <p14:creationId xmlns:p14="http://schemas.microsoft.com/office/powerpoint/2010/main" val="711428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latin typeface="+mn-lt"/>
                <a:ea typeface="+mn-ea"/>
                <a:cs typeface="+mn-cs"/>
              </a:rPr>
              <a:t>This is the disclaimer statement</a:t>
            </a:r>
            <a:r>
              <a:rPr lang="en-US" sz="1400" kern="1200" baseline="0" dirty="0" smtClean="0">
                <a:solidFill>
                  <a:schemeClr val="tx1"/>
                </a:solidFill>
                <a:latin typeface="+mn-lt"/>
                <a:ea typeface="+mn-ea"/>
                <a:cs typeface="+mn-cs"/>
              </a:rPr>
              <a:t> that we have on all publications related to our initiative. We have had to be very cautious and intentional about everything we are doing, and our political neutrality training has been informed by some unique aspects of our state. For example, a ballot measure was passed last November that </a:t>
            </a:r>
          </a:p>
          <a:p>
            <a:endParaRPr lang="en-US" sz="1400" kern="1200" baseline="0" dirty="0" smtClean="0">
              <a:solidFill>
                <a:schemeClr val="tx1"/>
              </a:solidFill>
              <a:latin typeface="+mn-lt"/>
              <a:ea typeface="+mn-ea"/>
              <a:cs typeface="+mn-cs"/>
            </a:endParaRPr>
          </a:p>
          <a:p>
            <a:r>
              <a:rPr lang="en-US" sz="1400" b="1" kern="1200" dirty="0" smtClean="0">
                <a:solidFill>
                  <a:schemeClr val="tx1"/>
                </a:solidFill>
                <a:latin typeface="+mn-lt"/>
                <a:ea typeface="+mn-ea"/>
                <a:cs typeface="+mn-cs"/>
              </a:rPr>
              <a:t>Prop E</a:t>
            </a:r>
          </a:p>
          <a:p>
            <a:r>
              <a:rPr lang="en-US" sz="1400" kern="1200" dirty="0" smtClean="0">
                <a:solidFill>
                  <a:schemeClr val="tx1"/>
                </a:solidFill>
                <a:latin typeface="+mn-lt"/>
                <a:ea typeface="+mn-ea"/>
                <a:cs typeface="+mn-cs"/>
              </a:rPr>
              <a:t>Prohibits state employees from establishing, administering or operating a state-based or federal based health exchange. It also prohibits them from assisting the federal government’s creation or operation of such a facility.</a:t>
            </a:r>
          </a:p>
          <a:p>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So we’ve had to be sure our</a:t>
            </a:r>
            <a:r>
              <a:rPr lang="en-US" sz="1400" kern="1200" baseline="0" dirty="0" smtClean="0">
                <a:solidFill>
                  <a:schemeClr val="tx1"/>
                </a:solidFill>
                <a:latin typeface="+mn-lt"/>
                <a:ea typeface="+mn-ea"/>
                <a:cs typeface="+mn-cs"/>
              </a:rPr>
              <a:t> efforts can not be interpreted as anything other than providing information for people to make their own decisions with. </a:t>
            </a:r>
            <a:r>
              <a:rPr lang="en-US" sz="1400" kern="1200" dirty="0" smtClean="0">
                <a:solidFill>
                  <a:schemeClr val="tx1"/>
                </a:solidFill>
                <a:latin typeface="+mn-lt"/>
                <a:ea typeface="+mn-ea"/>
                <a:cs typeface="+mn-cs"/>
              </a:rPr>
              <a:t>And we’ve had to be sensitive to making sure this</a:t>
            </a:r>
            <a:r>
              <a:rPr lang="en-US" sz="1400" kern="1200" baseline="0" dirty="0" smtClean="0">
                <a:solidFill>
                  <a:schemeClr val="tx1"/>
                </a:solidFill>
                <a:latin typeface="+mn-lt"/>
                <a:ea typeface="+mn-ea"/>
                <a:cs typeface="+mn-cs"/>
              </a:rPr>
              <a:t> information cannot be interpreted as supporting the implementation of the marketplace…so if we provide contact information for navigators, we also provide contact information for insurance agents and brokers as an option as well, and we stress that people should make whatever they feel the best choice for them is.</a:t>
            </a:r>
            <a:endParaRPr lang="en-US" sz="1400" dirty="0"/>
          </a:p>
        </p:txBody>
      </p:sp>
      <p:sp>
        <p:nvSpPr>
          <p:cNvPr id="4" name="Date Placeholder 3"/>
          <p:cNvSpPr>
            <a:spLocks noGrp="1"/>
          </p:cNvSpPr>
          <p:nvPr>
            <p:ph type="dt" idx="10"/>
          </p:nvPr>
        </p:nvSpPr>
        <p:spPr/>
        <p:txBody>
          <a:bodyPr/>
          <a:lstStyle/>
          <a:p>
            <a:r>
              <a:rPr lang="en-US" smtClean="0"/>
              <a:t>September 2013</a:t>
            </a:r>
            <a:endParaRPr lang="en-US"/>
          </a:p>
        </p:txBody>
      </p:sp>
      <p:sp>
        <p:nvSpPr>
          <p:cNvPr id="5" name="Footer Placeholder 4"/>
          <p:cNvSpPr>
            <a:spLocks noGrp="1"/>
          </p:cNvSpPr>
          <p:nvPr>
            <p:ph type="ftr" sz="quarter" idx="11"/>
          </p:nvPr>
        </p:nvSpPr>
        <p:spPr/>
        <p:txBody>
          <a:bodyPr/>
          <a:lstStyle/>
          <a:p>
            <a:r>
              <a:rPr lang="en-US" smtClean="0"/>
              <a:t>rriporte@ksu.edu</a:t>
            </a:r>
            <a:endParaRPr lang="en-US"/>
          </a:p>
        </p:txBody>
      </p:sp>
      <p:sp>
        <p:nvSpPr>
          <p:cNvPr id="6" name="Slide Number Placeholder 5"/>
          <p:cNvSpPr>
            <a:spLocks noGrp="1"/>
          </p:cNvSpPr>
          <p:nvPr>
            <p:ph type="sldNum" sz="quarter" idx="12"/>
          </p:nvPr>
        </p:nvSpPr>
        <p:spPr/>
        <p:txBody>
          <a:bodyPr/>
          <a:lstStyle/>
          <a:p>
            <a:fld id="{486EB53B-6104-4BAE-B427-7724B66EA4EB}" type="slidenum">
              <a:rPr lang="en-US" smtClean="0"/>
              <a:pPr/>
              <a:t>30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0" fontAlgn="base" hangingPunct="0">
              <a:spcBef>
                <a:spcPct val="30000"/>
              </a:spcBef>
              <a:spcAft>
                <a:spcPct val="0"/>
              </a:spcAft>
              <a:defRPr/>
            </a:pPr>
            <a:r>
              <a:rPr lang="en-US" sz="1400" dirty="0" smtClean="0">
                <a:cs typeface="Arial" pitchFamily="34" charset="0"/>
              </a:rPr>
              <a:t>Our curriculum</a:t>
            </a:r>
            <a:r>
              <a:rPr lang="en-US" sz="1400" baseline="0" dirty="0" smtClean="0">
                <a:cs typeface="Arial" pitchFamily="34" charset="0"/>
              </a:rPr>
              <a:t> is completed and is</a:t>
            </a:r>
            <a:r>
              <a:rPr lang="en-US" sz="1400" dirty="0" smtClean="0">
                <a:cs typeface="Arial" pitchFamily="34" charset="0"/>
              </a:rPr>
              <a:t> for sale, and will have a process to provide regular updates to our curriculums to those that have purchased it. This would also include our</a:t>
            </a:r>
            <a:r>
              <a:rPr lang="en-US" sz="1400" baseline="0" dirty="0" smtClean="0">
                <a:cs typeface="Arial" pitchFamily="34" charset="0"/>
              </a:rPr>
              <a:t> political sensitivity training pieces.</a:t>
            </a:r>
            <a:endParaRPr lang="en-US" sz="1400" dirty="0" smtClean="0">
              <a:cs typeface="Arial" pitchFamily="34" charset="0"/>
            </a:endParaRPr>
          </a:p>
          <a:p>
            <a:pPr defTabSz="931774" eaLnBrk="0" fontAlgn="base" hangingPunct="0">
              <a:spcBef>
                <a:spcPct val="30000"/>
              </a:spcBef>
              <a:spcAft>
                <a:spcPct val="0"/>
              </a:spcAft>
              <a:defRPr/>
            </a:pPr>
            <a:endParaRPr lang="en-US" sz="1400" dirty="0" smtClean="0">
              <a:cs typeface="Arial" pitchFamily="34" charset="0"/>
            </a:endParaRPr>
          </a:p>
          <a:p>
            <a:pPr defTabSz="931774" eaLnBrk="0" fontAlgn="base" hangingPunct="0">
              <a:spcBef>
                <a:spcPct val="30000"/>
              </a:spcBef>
              <a:spcAft>
                <a:spcPct val="0"/>
              </a:spcAft>
              <a:defRPr/>
            </a:pPr>
            <a:r>
              <a:rPr lang="en-US" sz="1400" dirty="0" smtClean="0">
                <a:cs typeface="Arial" pitchFamily="34" charset="0"/>
              </a:rPr>
              <a:t>We are a federal exchange state and our curriculum is grounded in MO, and</a:t>
            </a:r>
            <a:r>
              <a:rPr lang="en-US" sz="1400" baseline="0" dirty="0" smtClean="0">
                <a:cs typeface="Arial" pitchFamily="34" charset="0"/>
              </a:rPr>
              <a:t> </a:t>
            </a:r>
            <a:r>
              <a:rPr lang="en-US" sz="1400" dirty="0" smtClean="0">
                <a:cs typeface="Arial" pitchFamily="34" charset="0"/>
              </a:rPr>
              <a:t>we have yet to come up with a price, but if you are interested please contact any one of our leadership team. </a:t>
            </a:r>
          </a:p>
          <a:p>
            <a:pPr defTabSz="931774" eaLnBrk="0" fontAlgn="base" hangingPunct="0">
              <a:spcBef>
                <a:spcPct val="30000"/>
              </a:spcBef>
              <a:spcAft>
                <a:spcPct val="0"/>
              </a:spcAft>
              <a:defRPr/>
            </a:pPr>
            <a:endParaRPr lang="en-US" sz="1400" dirty="0" smtClean="0">
              <a:cs typeface="Arial" pitchFamily="34" charset="0"/>
            </a:endParaRPr>
          </a:p>
          <a:p>
            <a:pPr defTabSz="931774" eaLnBrk="0" fontAlgn="base" hangingPunct="0">
              <a:spcBef>
                <a:spcPct val="30000"/>
              </a:spcBef>
              <a:spcAft>
                <a:spcPct val="0"/>
              </a:spcAft>
              <a:defRPr/>
            </a:pPr>
            <a:r>
              <a:rPr lang="en-US" sz="1400" dirty="0" smtClean="0">
                <a:cs typeface="Arial" pitchFamily="34" charset="0"/>
              </a:rPr>
              <a:t>And please contact us with any general questions,</a:t>
            </a:r>
            <a:r>
              <a:rPr lang="en-US" sz="1400" baseline="0" dirty="0" smtClean="0">
                <a:cs typeface="Arial" pitchFamily="34" charset="0"/>
              </a:rPr>
              <a:t> we’d be happy to share what has worked and hasn’t worked as well. Thank you</a:t>
            </a:r>
            <a:endParaRPr lang="en-US" sz="1400" dirty="0"/>
          </a:p>
        </p:txBody>
      </p:sp>
      <p:sp>
        <p:nvSpPr>
          <p:cNvPr id="4" name="Slide Number Placeholder 3"/>
          <p:cNvSpPr>
            <a:spLocks noGrp="1"/>
          </p:cNvSpPr>
          <p:nvPr>
            <p:ph type="sldNum" sz="quarter" idx="10"/>
          </p:nvPr>
        </p:nvSpPr>
        <p:spPr/>
        <p:txBody>
          <a:bodyPr/>
          <a:lstStyle/>
          <a:p>
            <a:fld id="{27380A4D-6A4B-4F50-AE1B-24DD9EE61770}" type="slidenum">
              <a:rPr lang="en-US" smtClean="0">
                <a:solidFill>
                  <a:srgbClr val="000000"/>
                </a:solidFill>
              </a:rPr>
              <a:pPr/>
              <a:t>31</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smtClean="0"/>
              <a:t>September 2013</a:t>
            </a:r>
            <a:endParaRPr lang="en-US"/>
          </a:p>
        </p:txBody>
      </p:sp>
      <p:sp>
        <p:nvSpPr>
          <p:cNvPr id="5" name="Footer Placeholder 4"/>
          <p:cNvSpPr>
            <a:spLocks noGrp="1"/>
          </p:cNvSpPr>
          <p:nvPr>
            <p:ph type="ftr" sz="quarter" idx="11"/>
          </p:nvPr>
        </p:nvSpPr>
        <p:spPr/>
        <p:txBody>
          <a:bodyPr/>
          <a:lstStyle/>
          <a:p>
            <a:r>
              <a:rPr lang="en-US" smtClean="0"/>
              <a:t>rriporte@ksu.edu</a:t>
            </a:r>
            <a:endParaRPr lang="en-US"/>
          </a:p>
        </p:txBody>
      </p:sp>
      <p:sp>
        <p:nvSpPr>
          <p:cNvPr id="6" name="Slide Number Placeholder 5"/>
          <p:cNvSpPr>
            <a:spLocks noGrp="1"/>
          </p:cNvSpPr>
          <p:nvPr>
            <p:ph type="sldNum" sz="quarter" idx="12"/>
          </p:nvPr>
        </p:nvSpPr>
        <p:spPr/>
        <p:txBody>
          <a:bodyPr/>
          <a:lstStyle/>
          <a:p>
            <a:fld id="{486EB53B-6104-4BAE-B427-7724B66EA4EB}" type="slidenum">
              <a:rPr lang="en-US" smtClean="0"/>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9975" y="4345880"/>
            <a:ext cx="6030452" cy="4183695"/>
          </a:xfrm>
        </p:spPr>
        <p:txBody>
          <a:bodyPr/>
          <a:lstStyle/>
          <a:p>
            <a:r>
              <a:rPr lang="en-US" dirty="0" smtClean="0"/>
              <a:t>Thank you for attending this program about making a Smart Choice for Health Insurance. It is a part of a multi-state Cooperative Extension effort to help you better understand your health insurance choices and make the best decisions for you and your family.</a:t>
            </a:r>
          </a:p>
          <a:p>
            <a:endParaRPr lang="en-US" dirty="0"/>
          </a:p>
          <a:p>
            <a:r>
              <a:rPr lang="en-US" dirty="0" smtClean="0"/>
              <a:t>This presentation includes information about the two ways that the Affordable Care Act (ACA) affects farm families: 1) As individual consumers of health insurance just like other Americans and 2) As employers of farm workers. Key provisions of the ACA law are described along with examples of how they affect farm families.</a:t>
            </a:r>
          </a:p>
          <a:p>
            <a:endParaRPr lang="en-US" dirty="0"/>
          </a:p>
        </p:txBody>
      </p:sp>
      <p:sp>
        <p:nvSpPr>
          <p:cNvPr id="4" name="Slide Number Placeholder 3"/>
          <p:cNvSpPr>
            <a:spLocks noGrp="1"/>
          </p:cNvSpPr>
          <p:nvPr>
            <p:ph type="sldNum" sz="quarter" idx="10"/>
          </p:nvPr>
        </p:nvSpPr>
        <p:spPr/>
        <p:txBody>
          <a:bodyPr/>
          <a:lstStyle/>
          <a:p>
            <a:fld id="{8F23C6AF-C125-449E-860D-E8B6C785A92D}" type="slidenum">
              <a:rPr lang="en-US" smtClean="0"/>
              <a:pPr/>
              <a:t>21</a:t>
            </a:fld>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911" y="760648"/>
            <a:ext cx="1055328" cy="82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394544" y="886334"/>
            <a:ext cx="1206090" cy="460794"/>
          </a:xfrm>
          <a:prstGeom prst="rect">
            <a:avLst/>
          </a:prstGeom>
          <a:noFill/>
        </p:spPr>
        <p:txBody>
          <a:bodyPr wrap="square" lIns="90578" tIns="45289" rIns="90578" bIns="45289" rtlCol="0">
            <a:spAutoFit/>
          </a:bodyPr>
          <a:lstStyle/>
          <a:p>
            <a:r>
              <a:rPr lang="en-US" sz="1200" dirty="0"/>
              <a:t>Insert University Extension Logo</a:t>
            </a:r>
          </a:p>
        </p:txBody>
      </p:sp>
    </p:spTree>
    <p:extLst>
      <p:ext uri="{BB962C8B-B14F-4D97-AF65-F5344CB8AC3E}">
        <p14:creationId xmlns:p14="http://schemas.microsoft.com/office/powerpoint/2010/main" val="728493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489976" y="4345881"/>
            <a:ext cx="6030451" cy="4183696"/>
          </a:xfrm>
        </p:spPr>
        <p:txBody>
          <a:bodyPr/>
          <a:lstStyle/>
          <a:p>
            <a:endParaRPr lang="en-US" dirty="0"/>
          </a:p>
        </p:txBody>
      </p:sp>
      <p:sp>
        <p:nvSpPr>
          <p:cNvPr id="4" name="Slide Number Placeholder 3"/>
          <p:cNvSpPr>
            <a:spLocks noGrp="1"/>
          </p:cNvSpPr>
          <p:nvPr>
            <p:ph type="sldNum" sz="quarter" idx="10"/>
          </p:nvPr>
        </p:nvSpPr>
        <p:spPr/>
        <p:txBody>
          <a:bodyPr/>
          <a:lstStyle/>
          <a:p>
            <a:fld id="{8F23C6AF-C125-449E-860D-E8B6C785A92D}" type="slidenum">
              <a:rPr lang="en-US" smtClean="0"/>
              <a:pPr/>
              <a:t>22</a:t>
            </a:fld>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911" y="760649"/>
            <a:ext cx="1055329" cy="82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394544" y="886334"/>
            <a:ext cx="1206090" cy="460798"/>
          </a:xfrm>
          <a:prstGeom prst="rect">
            <a:avLst/>
          </a:prstGeom>
          <a:noFill/>
        </p:spPr>
        <p:txBody>
          <a:bodyPr wrap="square" lIns="90582" tIns="45291" rIns="90582" bIns="45291" rtlCol="0">
            <a:spAutoFit/>
          </a:bodyPr>
          <a:lstStyle/>
          <a:p>
            <a:r>
              <a:rPr lang="en-US" sz="1200" dirty="0"/>
              <a:t>Insert University Extension Logo</a:t>
            </a:r>
          </a:p>
        </p:txBody>
      </p:sp>
    </p:spTree>
    <p:extLst>
      <p:ext uri="{BB962C8B-B14F-4D97-AF65-F5344CB8AC3E}">
        <p14:creationId xmlns:p14="http://schemas.microsoft.com/office/powerpoint/2010/main" val="728493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My name is Graham McCaulley and</a:t>
            </a:r>
            <a:r>
              <a:rPr lang="en-US" sz="1400" baseline="0" dirty="0" smtClean="0"/>
              <a:t> I am an Extension Associate with University of Missouri Human Environmental Sciences Extension. I’m here to talk about the work University of Missouri Extension is doing around health insurance and ACA implementation. I’m on the leadership team for this initiative along with Brenda Procter and Molly Vetter-Smith, and Molly was originally set to present today but we just rolled out our initiative and so the other team members are attending extension faculty trainings around the state this week. </a:t>
            </a:r>
          </a:p>
          <a:p>
            <a:endParaRPr lang="en-US" sz="1400" baseline="0" dirty="0" smtClean="0"/>
          </a:p>
          <a:p>
            <a:r>
              <a:rPr lang="en-US" sz="1400" kern="1200" dirty="0" smtClean="0">
                <a:solidFill>
                  <a:schemeClr val="tx1"/>
                </a:solidFill>
                <a:latin typeface="+mn-lt"/>
                <a:ea typeface="+mn-ea"/>
                <a:cs typeface="+mn-cs"/>
              </a:rPr>
              <a:t>I’d like</a:t>
            </a:r>
            <a:r>
              <a:rPr lang="en-US" sz="1400" kern="1200" baseline="0" dirty="0" smtClean="0">
                <a:solidFill>
                  <a:schemeClr val="tx1"/>
                </a:solidFill>
                <a:latin typeface="+mn-lt"/>
                <a:ea typeface="+mn-ea"/>
                <a:cs typeface="+mn-cs"/>
              </a:rPr>
              <a:t> to present how we are doing this work in Missouri through a cross-program initiative, sort of as a </a:t>
            </a:r>
            <a:r>
              <a:rPr lang="en-US" sz="1400" kern="1200" dirty="0" smtClean="0">
                <a:solidFill>
                  <a:schemeClr val="tx1"/>
                </a:solidFill>
                <a:latin typeface="+mn-lt"/>
                <a:ea typeface="+mn-ea"/>
                <a:cs typeface="+mn-cs"/>
              </a:rPr>
              <a:t>case study. We have been working</a:t>
            </a:r>
            <a:r>
              <a:rPr lang="en-US" sz="1400" kern="1200" baseline="0" dirty="0" smtClean="0">
                <a:solidFill>
                  <a:schemeClr val="tx1"/>
                </a:solidFill>
                <a:latin typeface="+mn-lt"/>
                <a:ea typeface="+mn-ea"/>
                <a:cs typeface="+mn-cs"/>
              </a:rPr>
              <a:t> heavily on this project for about 6 months, and have</a:t>
            </a:r>
            <a:r>
              <a:rPr lang="en-US" sz="1400" kern="1200" dirty="0" smtClean="0">
                <a:solidFill>
                  <a:schemeClr val="tx1"/>
                </a:solidFill>
                <a:latin typeface="+mn-lt"/>
                <a:ea typeface="+mn-ea"/>
                <a:cs typeface="+mn-cs"/>
              </a:rPr>
              <a:t> discovered that developing this initiative will always be a work in progress- that’s the nature of the law</a:t>
            </a:r>
            <a:r>
              <a:rPr lang="en-US" sz="1400" kern="1200" baseline="0" dirty="0" smtClean="0">
                <a:solidFill>
                  <a:schemeClr val="tx1"/>
                </a:solidFill>
                <a:latin typeface="+mn-lt"/>
                <a:ea typeface="+mn-ea"/>
                <a:cs typeface="+mn-cs"/>
              </a:rPr>
              <a:t> (it’s kind of a moving target) and</a:t>
            </a:r>
            <a:r>
              <a:rPr lang="en-US" sz="1400" kern="1200" dirty="0" smtClean="0">
                <a:solidFill>
                  <a:schemeClr val="tx1"/>
                </a:solidFill>
                <a:latin typeface="+mn-lt"/>
                <a:ea typeface="+mn-ea"/>
                <a:cs typeface="+mn-cs"/>
              </a:rPr>
              <a:t> that’s the nature of this work, Also, we really want to work collaboratively with field faculty, which will continue to affect our curriculum</a:t>
            </a:r>
            <a:r>
              <a:rPr lang="en-US" sz="1400" kern="1200" baseline="0" dirty="0" smtClean="0">
                <a:solidFill>
                  <a:schemeClr val="tx1"/>
                </a:solidFill>
                <a:latin typeface="+mn-lt"/>
                <a:ea typeface="+mn-ea"/>
                <a:cs typeface="+mn-cs"/>
              </a:rPr>
              <a:t> and programming, as</a:t>
            </a:r>
            <a:r>
              <a:rPr lang="en-US" sz="1400" kern="1200" dirty="0" smtClean="0">
                <a:solidFill>
                  <a:schemeClr val="tx1"/>
                </a:solidFill>
                <a:latin typeface="+mn-lt"/>
                <a:ea typeface="+mn-ea"/>
                <a:cs typeface="+mn-cs"/>
              </a:rPr>
              <a:t> when they report something may work better a different way, we’ll reflect that in the curriculum. </a:t>
            </a:r>
            <a:endParaRPr lang="en-US" sz="1400" dirty="0"/>
          </a:p>
        </p:txBody>
      </p:sp>
      <p:sp>
        <p:nvSpPr>
          <p:cNvPr id="4" name="Slide Number Placeholder 3"/>
          <p:cNvSpPr>
            <a:spLocks noGrp="1"/>
          </p:cNvSpPr>
          <p:nvPr>
            <p:ph type="sldNum" sz="quarter" idx="10"/>
          </p:nvPr>
        </p:nvSpPr>
        <p:spPr/>
        <p:txBody>
          <a:bodyPr/>
          <a:lstStyle/>
          <a:p>
            <a:fld id="{27380A4D-6A4B-4F50-AE1B-24DD9EE61770}" type="slidenum">
              <a:rPr lang="en-US" smtClean="0">
                <a:solidFill>
                  <a:srgbClr val="000000"/>
                </a:solidFill>
              </a:rPr>
              <a:pPr/>
              <a:t>24</a:t>
            </a:fld>
            <a:endParaRPr 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sng" dirty="0" smtClean="0"/>
              <a:t>Background</a:t>
            </a:r>
            <a:r>
              <a:rPr lang="en-US" sz="1400" u="sng" baseline="0" dirty="0" smtClean="0"/>
              <a:t> / Need</a:t>
            </a:r>
            <a:endParaRPr lang="en-US" sz="1400"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So we know</a:t>
            </a:r>
            <a:r>
              <a:rPr lang="en-US" sz="1400" baseline="0" dirty="0" smtClean="0"/>
              <a:t> </a:t>
            </a:r>
            <a:r>
              <a:rPr lang="en-US" sz="1400" kern="1200" baseline="0" dirty="0" smtClean="0">
                <a:solidFill>
                  <a:schemeClr val="tx1"/>
                </a:solidFill>
                <a:latin typeface="+mn-lt"/>
                <a:ea typeface="+mn-ea"/>
                <a:cs typeface="+mn-cs"/>
              </a:rPr>
              <a:t>t</a:t>
            </a:r>
            <a:r>
              <a:rPr lang="en-US" sz="1400" kern="1200" dirty="0" smtClean="0">
                <a:solidFill>
                  <a:schemeClr val="tx1"/>
                </a:solidFill>
                <a:latin typeface="+mn-lt"/>
                <a:ea typeface="+mn-ea"/>
                <a:cs typeface="+mn-cs"/>
              </a:rPr>
              <a:t>he ACA is the most influential health-policy law passed by Congress since Medicare,</a:t>
            </a:r>
            <a:r>
              <a:rPr lang="en-US" sz="1400" kern="1200" baseline="0" dirty="0" smtClean="0">
                <a:solidFill>
                  <a:schemeClr val="tx1"/>
                </a:solidFill>
                <a:latin typeface="+mn-lt"/>
                <a:ea typeface="+mn-ea"/>
                <a:cs typeface="+mn-cs"/>
              </a:rPr>
              <a:t> and we know there has been debate and speculation over the last 3 years that has caused confusion. For example, a recent survey found 42% of the public were unaware the ACA was law, while 12% believed that law had been repealed.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latin typeface="+mn-lt"/>
                <a:ea typeface="+mn-ea"/>
                <a:cs typeface="+mn-cs"/>
              </a:rPr>
              <a:t>Whether one feels positively or negatively towards the ACA, the fact is that it is law and it is being implemented. We know Missourians </a:t>
            </a:r>
            <a:r>
              <a:rPr lang="en-US" sz="1400" kern="1200" dirty="0" smtClean="0">
                <a:solidFill>
                  <a:schemeClr val="tx1"/>
                </a:solidFill>
                <a:latin typeface="+mn-lt"/>
                <a:ea typeface="+mn-ea"/>
                <a:cs typeface="+mn-cs"/>
              </a:rPr>
              <a:t>have</a:t>
            </a:r>
            <a:r>
              <a:rPr lang="en-US" sz="1400" kern="1200" baseline="0" dirty="0" smtClean="0">
                <a:solidFill>
                  <a:schemeClr val="tx1"/>
                </a:solidFill>
                <a:latin typeface="+mn-lt"/>
                <a:ea typeface="+mn-ea"/>
                <a:cs typeface="+mn-cs"/>
              </a:rPr>
              <a:t> </a:t>
            </a:r>
            <a:r>
              <a:rPr lang="en-US" sz="1400" kern="1200" dirty="0" smtClean="0">
                <a:solidFill>
                  <a:schemeClr val="tx1"/>
                </a:solidFill>
                <a:latin typeface="+mn-lt"/>
                <a:ea typeface="+mn-ea"/>
                <a:cs typeface="+mn-cs"/>
              </a:rPr>
              <a:t>not been adequately informed about the law, and are not prepared to make educated health insurance decisions when the Health Insurance Marketplace starts</a:t>
            </a:r>
            <a:r>
              <a:rPr lang="en-US" sz="1400" kern="1200" baseline="0" dirty="0" smtClean="0">
                <a:solidFill>
                  <a:schemeClr val="tx1"/>
                </a:solidFill>
                <a:latin typeface="+mn-lt"/>
                <a:ea typeface="+mn-ea"/>
                <a:cs typeface="+mn-cs"/>
              </a:rPr>
              <a:t> up, as well as when the individual mandate for health insurance coverage takes effect.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baseline="0" dirty="0" smtClean="0">
              <a:solidFill>
                <a:schemeClr val="tx1"/>
              </a:solidFill>
              <a:latin typeface="+mn-lt"/>
              <a:ea typeface="+mn-ea"/>
              <a:cs typeface="+mn-cs"/>
            </a:endParaRPr>
          </a:p>
          <a:p>
            <a:r>
              <a:rPr lang="en-US" sz="1400" u="sng" kern="1200" dirty="0" smtClean="0">
                <a:solidFill>
                  <a:schemeClr val="tx1"/>
                </a:solidFill>
                <a:latin typeface="+mn-lt"/>
                <a:ea typeface="+mn-ea"/>
                <a:cs typeface="+mn-cs"/>
              </a:rPr>
              <a:t>Why</a:t>
            </a:r>
            <a:r>
              <a:rPr lang="en-US" sz="1400" u="sng" kern="1200" baseline="0" dirty="0" smtClean="0">
                <a:solidFill>
                  <a:schemeClr val="tx1"/>
                </a:solidFill>
                <a:latin typeface="+mn-lt"/>
                <a:ea typeface="+mn-ea"/>
                <a:cs typeface="+mn-cs"/>
              </a:rPr>
              <a:t> MU Extension </a:t>
            </a:r>
            <a:endParaRPr lang="en-US" sz="1400" u="sng"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MU Extension is involved in this educational initiative because we are viewed as a reliable, nonpartisan entity.  Our regional extension specialists are in place and available to provide local educational programming on this politically charged issue. They have trust of their communities and the local connection to their unique audiences, county councils and community networks,</a:t>
            </a:r>
            <a:r>
              <a:rPr lang="en-US" sz="1400" kern="1200" baseline="0" dirty="0" smtClean="0">
                <a:solidFill>
                  <a:schemeClr val="tx1"/>
                </a:solidFill>
                <a:latin typeface="+mn-lt"/>
                <a:ea typeface="+mn-ea"/>
                <a:cs typeface="+mn-cs"/>
              </a:rPr>
              <a:t> and in the past</a:t>
            </a:r>
            <a:r>
              <a:rPr lang="en-US" sz="1400" kern="1200" dirty="0" smtClean="0">
                <a:solidFill>
                  <a:schemeClr val="tx1"/>
                </a:solidFill>
                <a:latin typeface="+mn-lt"/>
                <a:ea typeface="+mn-ea"/>
                <a:cs typeface="+mn-cs"/>
              </a:rPr>
              <a:t> they have successfully educated Missourians on other politically controversial topic.</a:t>
            </a:r>
          </a:p>
          <a:p>
            <a:r>
              <a:rPr lang="en-US" sz="1400" kern="1200" dirty="0" smtClean="0">
                <a:solidFill>
                  <a:schemeClr val="tx1"/>
                </a:solidFill>
                <a:latin typeface="+mn-lt"/>
                <a:ea typeface="+mn-ea"/>
                <a:cs typeface="+mn-cs"/>
              </a:rPr>
              <a:t> </a:t>
            </a:r>
          </a:p>
          <a:p>
            <a:r>
              <a:rPr lang="en-US" sz="1400" u="sng" kern="1200" dirty="0" smtClean="0">
                <a:solidFill>
                  <a:schemeClr val="tx1"/>
                </a:solidFill>
                <a:latin typeface="+mn-lt"/>
                <a:ea typeface="+mn-ea"/>
                <a:cs typeface="+mn-cs"/>
              </a:rPr>
              <a:t>Our initiative </a:t>
            </a:r>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We requested support for this cross-program initiative from all MU Extension program areas, at all levels, as well as from extension councils. Although the focus of this initiative may have felt unfamiliar</a:t>
            </a:r>
            <a:r>
              <a:rPr lang="en-US" sz="1400" kern="1200" baseline="0" dirty="0" smtClean="0">
                <a:solidFill>
                  <a:schemeClr val="tx1"/>
                </a:solidFill>
                <a:latin typeface="+mn-lt"/>
                <a:ea typeface="+mn-ea"/>
                <a:cs typeface="+mn-cs"/>
              </a:rPr>
              <a:t> or </a:t>
            </a:r>
            <a:r>
              <a:rPr lang="en-US" sz="1400" kern="1200" dirty="0" smtClean="0">
                <a:solidFill>
                  <a:schemeClr val="tx1"/>
                </a:solidFill>
                <a:latin typeface="+mn-lt"/>
                <a:ea typeface="+mn-ea"/>
                <a:cs typeface="+mn-cs"/>
              </a:rPr>
              <a:t>extraneous to some regional specialists who have other programming responsibilities,</a:t>
            </a:r>
            <a:r>
              <a:rPr lang="en-US" sz="1400" kern="1200" baseline="0" dirty="0" smtClean="0">
                <a:solidFill>
                  <a:schemeClr val="tx1"/>
                </a:solidFill>
                <a:latin typeface="+mn-lt"/>
                <a:ea typeface="+mn-ea"/>
                <a:cs typeface="+mn-cs"/>
              </a:rPr>
              <a:t> we know that this work fits into</a:t>
            </a:r>
            <a:r>
              <a:rPr lang="en-US" sz="1400" kern="1200" dirty="0" smtClean="0">
                <a:solidFill>
                  <a:schemeClr val="tx1"/>
                </a:solidFill>
                <a:latin typeface="+mn-lt"/>
                <a:ea typeface="+mn-ea"/>
                <a:cs typeface="+mn-cs"/>
              </a:rPr>
              <a:t> </a:t>
            </a:r>
            <a:r>
              <a:rPr lang="en-US" sz="1400" kern="1200" baseline="0" dirty="0" smtClean="0">
                <a:solidFill>
                  <a:schemeClr val="tx1"/>
                </a:solidFill>
                <a:latin typeface="+mn-lt"/>
                <a:ea typeface="+mn-ea"/>
                <a:cs typeface="+mn-cs"/>
              </a:rPr>
              <a:t>the </a:t>
            </a:r>
            <a:r>
              <a:rPr lang="en-US" sz="1400" kern="1200" dirty="0" smtClean="0">
                <a:solidFill>
                  <a:schemeClr val="tx1"/>
                </a:solidFill>
                <a:latin typeface="+mn-lt"/>
                <a:ea typeface="+mn-ea"/>
                <a:cs typeface="+mn-cs"/>
              </a:rPr>
              <a:t>new era of program integration.</a:t>
            </a:r>
          </a:p>
          <a:p>
            <a:r>
              <a:rPr lang="en-US" sz="1400" kern="1200" dirty="0" smtClean="0">
                <a:solidFill>
                  <a:schemeClr val="tx1"/>
                </a:solidFill>
                <a:latin typeface="+mn-lt"/>
                <a:ea typeface="+mn-ea"/>
                <a:cs typeface="+mn-cs"/>
              </a:rPr>
              <a:t> </a:t>
            </a:r>
          </a:p>
          <a:p>
            <a:r>
              <a:rPr lang="en-US" sz="1400" kern="1200" dirty="0" smtClean="0">
                <a:solidFill>
                  <a:schemeClr val="tx1"/>
                </a:solidFill>
                <a:latin typeface="+mn-lt"/>
                <a:ea typeface="+mn-ea"/>
                <a:cs typeface="+mn-cs"/>
              </a:rPr>
              <a:t>By mobilizing resources from all program areas we can respond to constituents’ questions, dispel myths, provide facts, and help our constituents — individuals, families, farmers, businesses, nonprofits, health care professionals, and community leaders — better understand the law and make informed health insurance decisions.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latin typeface="+mn-lt"/>
              <a:ea typeface="+mn-ea"/>
              <a:cs typeface="+mn-cs"/>
            </a:endParaRPr>
          </a:p>
          <a:p>
            <a:endParaRPr lang="en-US" sz="1400" dirty="0"/>
          </a:p>
        </p:txBody>
      </p:sp>
      <p:sp>
        <p:nvSpPr>
          <p:cNvPr id="4" name="Slide Number Placeholder 3"/>
          <p:cNvSpPr>
            <a:spLocks noGrp="1"/>
          </p:cNvSpPr>
          <p:nvPr>
            <p:ph type="sldNum" sz="quarter" idx="10"/>
          </p:nvPr>
        </p:nvSpPr>
        <p:spPr/>
        <p:txBody>
          <a:bodyPr/>
          <a:lstStyle/>
          <a:p>
            <a:fld id="{27380A4D-6A4B-4F50-AE1B-24DD9EE61770}" type="slidenum">
              <a:rPr lang="en-US" smtClean="0">
                <a:solidFill>
                  <a:srgbClr val="000000"/>
                </a:solidFill>
              </a:rPr>
              <a:pPr/>
              <a:t>25</a:t>
            </a:fld>
            <a:endParaRPr 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u="sng" dirty="0" smtClean="0"/>
              <a:t>Section</a:t>
            </a:r>
            <a:r>
              <a:rPr lang="en-US" sz="1400" b="0" u="sng" baseline="0" dirty="0" smtClean="0"/>
              <a:t> 1</a:t>
            </a:r>
            <a:endParaRPr lang="en-US" sz="1400" b="0" u="sng" dirty="0" smtClean="0"/>
          </a:p>
          <a:p>
            <a:r>
              <a:rPr lang="en-US" sz="1400" b="1" dirty="0" smtClean="0"/>
              <a:t>Health Insurance</a:t>
            </a:r>
            <a:r>
              <a:rPr lang="en-US" sz="1400" b="1" baseline="0" dirty="0" smtClean="0"/>
              <a:t> Basics- </a:t>
            </a:r>
            <a:r>
              <a:rPr lang="en-US" sz="1400" baseline="0" dirty="0" smtClean="0"/>
              <a:t>t</a:t>
            </a:r>
            <a:r>
              <a:rPr lang="en-US" sz="1400" dirty="0" smtClean="0"/>
              <a:t>his section covers:</a:t>
            </a:r>
          </a:p>
          <a:p>
            <a:pPr marL="628650" lvl="1" indent="-171450">
              <a:buFont typeface="Arial"/>
              <a:buChar char="•"/>
            </a:pPr>
            <a:r>
              <a:rPr lang="en-US" sz="1400" dirty="0" smtClean="0"/>
              <a:t>How the</a:t>
            </a:r>
            <a:r>
              <a:rPr lang="en-US" sz="1400" baseline="0" dirty="0" smtClean="0"/>
              <a:t> Affordable Care Act has changed health insurance laws and how this may affect participants</a:t>
            </a:r>
            <a:endParaRPr lang="en-US" sz="1400" dirty="0" smtClean="0"/>
          </a:p>
          <a:p>
            <a:pPr marL="628650" lvl="1" indent="-171450">
              <a:buFont typeface="Arial"/>
              <a:buChar char="•"/>
            </a:pPr>
            <a:r>
              <a:rPr lang="en-US" sz="1400" dirty="0" smtClean="0"/>
              <a:t>Why </a:t>
            </a:r>
            <a:r>
              <a:rPr lang="en-US" sz="1400" baseline="0" dirty="0" smtClean="0"/>
              <a:t>health insurance is important, and</a:t>
            </a:r>
          </a:p>
          <a:p>
            <a:pPr marL="628650" lvl="1" indent="-171450">
              <a:buFont typeface="Arial"/>
              <a:buChar char="•"/>
            </a:pPr>
            <a:r>
              <a:rPr lang="en-US" sz="1400" baseline="0" dirty="0" smtClean="0"/>
              <a:t>Basic health insurance terms participants need to understand.</a:t>
            </a:r>
          </a:p>
          <a:p>
            <a:endParaRPr lang="en-US" sz="1400" dirty="0" smtClean="0"/>
          </a:p>
          <a:p>
            <a:r>
              <a:rPr lang="en-US" sz="1400" b="0" u="sng" dirty="0" smtClean="0">
                <a:latin typeface="Calibri" pitchFamily="34" charset="0"/>
              </a:rPr>
              <a:t>Section 2</a:t>
            </a:r>
          </a:p>
          <a:p>
            <a:r>
              <a:rPr lang="en-US" sz="1400" b="1" dirty="0" smtClean="0">
                <a:latin typeface="Calibri" pitchFamily="34" charset="0"/>
              </a:rPr>
              <a:t>Coverage and payment options for individuals and families-</a:t>
            </a:r>
          </a:p>
          <a:p>
            <a:pPr>
              <a:buFont typeface="Arial" pitchFamily="34" charset="0"/>
              <a:buChar char="•"/>
            </a:pPr>
            <a:r>
              <a:rPr lang="en-US" sz="1400" dirty="0" smtClean="0"/>
              <a:t>This section discusses</a:t>
            </a:r>
            <a:r>
              <a:rPr lang="en-US" sz="1400" baseline="0" dirty="0" smtClean="0"/>
              <a:t> </a:t>
            </a:r>
            <a:r>
              <a:rPr lang="en-US" sz="1400" dirty="0" smtClean="0"/>
              <a:t>options for getting health insurance</a:t>
            </a:r>
            <a:r>
              <a:rPr lang="en-US" sz="1400" baseline="0" dirty="0" smtClean="0"/>
              <a:t> </a:t>
            </a:r>
            <a:r>
              <a:rPr lang="en-US" sz="1400" dirty="0" smtClean="0"/>
              <a:t>coverage</a:t>
            </a:r>
            <a:r>
              <a:rPr lang="en-US" sz="1400" baseline="0" dirty="0" smtClean="0"/>
              <a:t> and </a:t>
            </a:r>
            <a:r>
              <a:rPr lang="en-US" sz="1400" dirty="0" smtClean="0"/>
              <a:t>details about Missouri’s Health Insurance Marketplace.</a:t>
            </a:r>
            <a:endParaRPr lang="en-US" sz="1400" baseline="0" dirty="0" smtClean="0"/>
          </a:p>
          <a:p>
            <a:pPr>
              <a:buFont typeface="Arial" pitchFamily="34" charset="0"/>
              <a:buChar char="•"/>
            </a:pPr>
            <a:r>
              <a:rPr lang="en-US" sz="1400" b="0" baseline="0" dirty="0" smtClean="0">
                <a:latin typeface="Calibri" pitchFamily="34" charset="0"/>
              </a:rPr>
              <a:t>Since the marketplace is a new resource that many may not know about, we do focus a considerable amount on it, including </a:t>
            </a:r>
            <a:r>
              <a:rPr lang="en-US" sz="1400" baseline="0" dirty="0" smtClean="0"/>
              <a:t>how the Marketplace works, including types of plans, premium tax credits and cost-sharing discounts, and how to get enrollment assistance.</a:t>
            </a:r>
          </a:p>
          <a:p>
            <a:pPr>
              <a:buFont typeface="Arial" pitchFamily="34" charset="0"/>
              <a:buChar char="•"/>
            </a:pPr>
            <a:r>
              <a:rPr lang="en-US" sz="1400" baseline="0" dirty="0" smtClean="0"/>
              <a:t>We also cover the range of health insurance options, including employer-sponsored insurance, </a:t>
            </a:r>
            <a:r>
              <a:rPr lang="en-US" sz="1400" dirty="0" smtClean="0">
                <a:latin typeface="Calibri" pitchFamily="34" charset="0"/>
              </a:rPr>
              <a:t>Private insurance (or direct purchase insurance),</a:t>
            </a:r>
            <a:r>
              <a:rPr lang="en-US" sz="1400" baseline="0" dirty="0" smtClean="0">
                <a:latin typeface="Calibri" pitchFamily="34" charset="0"/>
              </a:rPr>
              <a:t> </a:t>
            </a:r>
            <a:r>
              <a:rPr lang="en-US" sz="1400" dirty="0" smtClean="0">
                <a:latin typeface="Calibri" pitchFamily="34" charset="0"/>
              </a:rPr>
              <a:t>Medicare,</a:t>
            </a:r>
            <a:r>
              <a:rPr lang="en-US" sz="1400" baseline="0" dirty="0" smtClean="0">
                <a:latin typeface="Calibri" pitchFamily="34" charset="0"/>
              </a:rPr>
              <a:t> </a:t>
            </a:r>
            <a:r>
              <a:rPr lang="en-US" sz="1400" dirty="0" smtClean="0">
                <a:latin typeface="Calibri" pitchFamily="34" charset="0"/>
              </a:rPr>
              <a:t>Medicaid,</a:t>
            </a:r>
            <a:r>
              <a:rPr lang="en-US" sz="1400" baseline="0" dirty="0" smtClean="0">
                <a:latin typeface="Calibri" pitchFamily="34" charset="0"/>
              </a:rPr>
              <a:t> and other options such as military or Indian health insurance.</a:t>
            </a:r>
          </a:p>
          <a:p>
            <a:pPr>
              <a:buFont typeface="Arial" pitchFamily="34" charset="0"/>
              <a:buChar char="•"/>
            </a:pPr>
            <a:r>
              <a:rPr lang="en-US" sz="1400" b="0" baseline="0" dirty="0" smtClean="0">
                <a:latin typeface="Calibri" pitchFamily="34" charset="0"/>
              </a:rPr>
              <a:t>It was important for us to cover the full range of health insurance options, as our initiative's goal is educational and for Missourian’s to have all the information they need to make an informed decision. We put forth the benefits of health insurance, but also provide information on the individual mandate and the decision to not obtain health insurance.</a:t>
            </a:r>
            <a:endParaRPr lang="en-US" sz="1400" b="0" dirty="0" smtClean="0">
              <a:latin typeface="Calibri" pitchFamily="34" charset="0"/>
            </a:endParaRPr>
          </a:p>
          <a:p>
            <a:endParaRPr lang="en-US" sz="1400" b="1" dirty="0" smtClean="0">
              <a:latin typeface="Calibri" pitchFamily="34" charset="0"/>
            </a:endParaRPr>
          </a:p>
          <a:p>
            <a:r>
              <a:rPr lang="en-US" sz="1400" b="1" dirty="0" smtClean="0">
                <a:latin typeface="Calibri" pitchFamily="34" charset="0"/>
              </a:rPr>
              <a:t>These first two sections are our core curriculum,</a:t>
            </a:r>
            <a:r>
              <a:rPr lang="en-US" sz="1400" b="1" baseline="0" dirty="0" smtClean="0">
                <a:latin typeface="Calibri" pitchFamily="34" charset="0"/>
              </a:rPr>
              <a:t> and serve to provide basic health insurance literacy, information on the ACA, and the range of health insurance options. The following three sections may be presented along with the core curriculum if Extension faculty are leading a day-long workshop, they could be standalone pieces, or they may be pulled from to integrate into the core curriculum.</a:t>
            </a:r>
          </a:p>
          <a:p>
            <a:endParaRPr lang="en-US" sz="1400" b="1" baseline="0" dirty="0" smtClean="0">
              <a:latin typeface="Calibri" pitchFamily="34" charset="0"/>
            </a:endParaRPr>
          </a:p>
          <a:p>
            <a:r>
              <a:rPr lang="en-US" sz="1400" b="0" u="sng" dirty="0" smtClean="0">
                <a:latin typeface="Calibri" pitchFamily="34" charset="0"/>
              </a:rPr>
              <a:t>Section</a:t>
            </a:r>
            <a:r>
              <a:rPr lang="en-US" sz="1400" b="0" u="sng" baseline="0" dirty="0" smtClean="0">
                <a:latin typeface="Calibri" pitchFamily="34" charset="0"/>
              </a:rPr>
              <a:t> 3</a:t>
            </a:r>
          </a:p>
          <a:p>
            <a:r>
              <a:rPr lang="en-US" sz="1400" b="0" u="none" baseline="0" dirty="0" smtClean="0">
                <a:latin typeface="Calibri" pitchFamily="34" charset="0"/>
              </a:rPr>
              <a:t>Our third section provides </a:t>
            </a:r>
            <a:r>
              <a:rPr lang="en-US" sz="1400" b="1" u="none" baseline="0" dirty="0" smtClean="0">
                <a:latin typeface="Calibri" pitchFamily="34" charset="0"/>
              </a:rPr>
              <a:t>supplemental information for specific groups, </a:t>
            </a:r>
            <a:r>
              <a:rPr lang="en-US" sz="1400" b="0" u="none" baseline="0" dirty="0" smtClean="0">
                <a:latin typeface="Calibri" pitchFamily="34" charset="0"/>
              </a:rPr>
              <a:t>as </a:t>
            </a:r>
            <a:r>
              <a:rPr lang="en-US" sz="1400" b="0" u="none" baseline="0" dirty="0" smtClean="0">
                <a:latin typeface="+mn-lt"/>
                <a:cs typeface="Calibri"/>
              </a:rPr>
              <a:t>t</a:t>
            </a:r>
            <a:r>
              <a:rPr lang="en-US" sz="1400" b="0" dirty="0" smtClean="0">
                <a:latin typeface="+mn-lt"/>
                <a:cs typeface="Calibri"/>
              </a:rPr>
              <a:t>here</a:t>
            </a:r>
            <a:r>
              <a:rPr lang="en-US" sz="1400" b="0" baseline="0" dirty="0" smtClean="0">
                <a:latin typeface="+mn-lt"/>
                <a:cs typeface="Calibri"/>
              </a:rPr>
              <a:t> are certain aspects of the ACA that specific groups of people need to be particularly aware of. This section provides information for seniors, near-retirees, women, young adults, college students, veterans and military families, immigrants, and LGBT individuals </a:t>
            </a:r>
          </a:p>
          <a:p>
            <a:endParaRPr lang="en-US" sz="1400" b="0" baseline="0" dirty="0" smtClean="0">
              <a:latin typeface="+mn-lt"/>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u="sng" kern="1200" dirty="0" smtClean="0">
                <a:solidFill>
                  <a:schemeClr val="tx1"/>
                </a:solidFill>
                <a:latin typeface="+mn-lt"/>
                <a:ea typeface="+mn-ea"/>
                <a:cs typeface="+mn-cs"/>
              </a:rPr>
              <a:t>Section</a:t>
            </a:r>
            <a:r>
              <a:rPr lang="en-US" sz="1400" u="sng" kern="1200" baseline="0" dirty="0" smtClean="0">
                <a:solidFill>
                  <a:schemeClr val="tx1"/>
                </a:solidFill>
                <a:latin typeface="+mn-lt"/>
                <a:ea typeface="+mn-ea"/>
                <a:cs typeface="+mn-cs"/>
              </a:rPr>
              <a:t> 4</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u="none" kern="1200" baseline="0" dirty="0" smtClean="0">
                <a:solidFill>
                  <a:schemeClr val="tx1"/>
                </a:solidFill>
                <a:latin typeface="+mn-lt"/>
                <a:ea typeface="+mn-ea"/>
                <a:cs typeface="+mn-cs"/>
              </a:rPr>
              <a:t>This section provides information on </a:t>
            </a:r>
            <a:r>
              <a:rPr lang="en-US" sz="1400" b="1" u="none" kern="1200" baseline="0" dirty="0" smtClean="0">
                <a:solidFill>
                  <a:schemeClr val="tx1"/>
                </a:solidFill>
                <a:latin typeface="+mn-lt"/>
                <a:ea typeface="+mn-ea"/>
                <a:cs typeface="+mn-cs"/>
              </a:rPr>
              <a:t>employer-based insurance</a:t>
            </a:r>
            <a:r>
              <a:rPr lang="en-US" sz="1400" b="0" u="none" kern="1200" baseline="0" dirty="0" smtClean="0">
                <a:solidFill>
                  <a:schemeClr val="tx1"/>
                </a:solidFill>
                <a:latin typeface="+mn-lt"/>
                <a:ea typeface="+mn-ea"/>
                <a:cs typeface="+mn-cs"/>
              </a:rPr>
              <a:t> with a focus of the options for employees of various sized businesses. </a:t>
            </a:r>
            <a:r>
              <a:rPr lang="en-US" sz="1400" u="none" kern="1200" dirty="0" smtClean="0">
                <a:solidFill>
                  <a:schemeClr val="tx1"/>
                </a:solidFill>
                <a:latin typeface="+mn-lt"/>
                <a:ea typeface="+mn-ea"/>
                <a:cs typeface="+mn-cs"/>
              </a:rPr>
              <a:t>This could be</a:t>
            </a:r>
            <a:r>
              <a:rPr lang="en-US" sz="1400" u="none" kern="1200" baseline="0" dirty="0" smtClean="0">
                <a:solidFill>
                  <a:schemeClr val="tx1"/>
                </a:solidFill>
                <a:latin typeface="+mn-lt"/>
                <a:ea typeface="+mn-ea"/>
                <a:cs typeface="+mn-cs"/>
              </a:rPr>
              <a:t> a stand alone </a:t>
            </a:r>
            <a:r>
              <a:rPr lang="en-US" sz="1400" kern="1200" dirty="0" smtClean="0">
                <a:solidFill>
                  <a:schemeClr val="tx1"/>
                </a:solidFill>
                <a:latin typeface="+mn-lt"/>
                <a:ea typeface="+mn-ea"/>
                <a:cs typeface="+mn-cs"/>
              </a:rPr>
              <a:t>piece,</a:t>
            </a:r>
            <a:r>
              <a:rPr lang="en-US" sz="1400" kern="1200" baseline="0" dirty="0" smtClean="0">
                <a:solidFill>
                  <a:schemeClr val="tx1"/>
                </a:solidFill>
                <a:latin typeface="+mn-lt"/>
                <a:ea typeface="+mn-ea"/>
                <a:cs typeface="+mn-cs"/>
              </a:rPr>
              <a:t> for example,</a:t>
            </a:r>
            <a:r>
              <a:rPr lang="en-US" sz="1400" kern="1200" dirty="0" smtClean="0">
                <a:solidFill>
                  <a:schemeClr val="tx1"/>
                </a:solidFill>
                <a:latin typeface="+mn-lt"/>
                <a:ea typeface="+mn-ea"/>
                <a:cs typeface="+mn-cs"/>
              </a:rPr>
              <a:t> if Extension</a:t>
            </a:r>
            <a:r>
              <a:rPr lang="en-US" sz="1400" kern="1200" baseline="0" dirty="0" smtClean="0">
                <a:solidFill>
                  <a:schemeClr val="tx1"/>
                </a:solidFill>
                <a:latin typeface="+mn-lt"/>
                <a:ea typeface="+mn-ea"/>
                <a:cs typeface="+mn-cs"/>
              </a:rPr>
              <a:t> faculty were presenting to </a:t>
            </a:r>
            <a:r>
              <a:rPr lang="en-US" sz="1400" kern="1200" dirty="0" smtClean="0">
                <a:solidFill>
                  <a:schemeClr val="tx1"/>
                </a:solidFill>
                <a:latin typeface="+mn-lt"/>
                <a:ea typeface="+mn-ea"/>
                <a:cs typeface="+mn-cs"/>
              </a:rPr>
              <a:t>employer groups or part of workforce development programming.</a:t>
            </a:r>
          </a:p>
          <a:p>
            <a:endParaRPr lang="en-US" sz="1400" b="0" baseline="0" dirty="0" smtClean="0">
              <a:latin typeface="+mn-lt"/>
              <a:cs typeface="Calibri"/>
            </a:endParaRPr>
          </a:p>
          <a:p>
            <a:r>
              <a:rPr lang="en-US" sz="1400" b="0" u="sng" baseline="0" dirty="0" smtClean="0">
                <a:latin typeface="+mn-lt"/>
                <a:cs typeface="Calibri"/>
              </a:rPr>
              <a:t>Section 5</a:t>
            </a:r>
            <a:endParaRPr lang="en-US" sz="1400" b="0" u="none" baseline="0" dirty="0" smtClean="0">
              <a:latin typeface="+mn-lt"/>
              <a:cs typeface="Calibri"/>
            </a:endParaRPr>
          </a:p>
          <a:p>
            <a:r>
              <a:rPr lang="en-US" sz="1400" b="0" u="none" baseline="0" dirty="0" smtClean="0">
                <a:latin typeface="+mn-lt"/>
                <a:cs typeface="Calibri"/>
              </a:rPr>
              <a:t>Our final section is focused on Medicare, mainly explaining how it works and how it is affected by the ACA. We are funded, in part, by the Missouri Foundation for Health, which has been doing ACA information workshops </a:t>
            </a:r>
            <a:r>
              <a:rPr lang="en-US" sz="1400" kern="1200" dirty="0" smtClean="0">
                <a:solidFill>
                  <a:schemeClr val="tx1"/>
                </a:solidFill>
                <a:latin typeface="+mn-lt"/>
                <a:ea typeface="+mn-ea"/>
                <a:cs typeface="+mn-cs"/>
              </a:rPr>
              <a:t>for the last 3 years, and</a:t>
            </a:r>
            <a:r>
              <a:rPr lang="en-US" sz="1400" kern="1200" baseline="0" dirty="0" smtClean="0">
                <a:solidFill>
                  <a:schemeClr val="tx1"/>
                </a:solidFill>
                <a:latin typeface="+mn-lt"/>
                <a:ea typeface="+mn-ea"/>
                <a:cs typeface="+mn-cs"/>
              </a:rPr>
              <a:t> one of the things they told us was that at many presentations </a:t>
            </a:r>
            <a:r>
              <a:rPr lang="en-US" sz="1400" kern="1200" dirty="0" smtClean="0">
                <a:solidFill>
                  <a:schemeClr val="tx1"/>
                </a:solidFill>
                <a:latin typeface="+mn-lt"/>
                <a:ea typeface="+mn-ea"/>
                <a:cs typeface="+mn-cs"/>
              </a:rPr>
              <a:t> noticed little old ladies on front row...</a:t>
            </a:r>
          </a:p>
          <a:p>
            <a:endParaRPr lang="en-US" sz="1400" kern="1200" dirty="0" smtClean="0">
              <a:solidFill>
                <a:schemeClr val="tx1"/>
              </a:solidFill>
              <a:latin typeface="+mn-lt"/>
              <a:ea typeface="+mn-ea"/>
              <a:cs typeface="+mn-cs"/>
            </a:endParaRPr>
          </a:p>
          <a:p>
            <a:r>
              <a:rPr lang="en-US" sz="1400" b="1" kern="1200" dirty="0" smtClean="0">
                <a:solidFill>
                  <a:schemeClr val="tx1"/>
                </a:solidFill>
                <a:latin typeface="+mn-lt"/>
                <a:ea typeface="+mn-ea"/>
                <a:cs typeface="+mn-cs"/>
              </a:rPr>
              <a:t>Even if full curriculum is never presented as such, was key for training staff, struggled with how much info to put in slides vs. speaker notes</a:t>
            </a:r>
          </a:p>
          <a:p>
            <a:r>
              <a:rPr lang="en-US" sz="1400" b="0" baseline="0" dirty="0" smtClean="0">
                <a:latin typeface="+mn-lt"/>
                <a:cs typeface="Calibri"/>
              </a:rPr>
              <a:t> </a:t>
            </a:r>
            <a:endParaRPr lang="en-US" sz="1400" b="0" u="none" dirty="0" smtClean="0">
              <a:latin typeface="Calibri" pitchFamily="34" charset="0"/>
            </a:endParaRPr>
          </a:p>
          <a:p>
            <a:pPr marL="628650" lvl="1"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27380A4D-6A4B-4F50-AE1B-24DD9EE61770}" type="slidenum">
              <a:rPr lang="en-US" smtClean="0">
                <a:solidFill>
                  <a:srgbClr val="000000"/>
                </a:solidFill>
              </a:rPr>
              <a:pPr/>
              <a:t>26</a:t>
            </a:fld>
            <a:endParaRPr 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31774"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latin typeface="+mn-lt"/>
                <a:ea typeface="+mn-ea"/>
                <a:cs typeface="+mn-cs"/>
              </a:rPr>
              <a:t>One big</a:t>
            </a:r>
            <a:r>
              <a:rPr lang="en-US" sz="1400" kern="1200" baseline="0" dirty="0" smtClean="0">
                <a:solidFill>
                  <a:schemeClr val="tx1"/>
                </a:solidFill>
                <a:latin typeface="+mn-lt"/>
                <a:ea typeface="+mn-ea"/>
                <a:cs typeface="+mn-cs"/>
              </a:rPr>
              <a:t> reason our initiative has moved forward is that w</a:t>
            </a:r>
            <a:r>
              <a:rPr lang="en-US" sz="1400" kern="1200" dirty="0" smtClean="0">
                <a:solidFill>
                  <a:schemeClr val="tx1"/>
                </a:solidFill>
                <a:latin typeface="+mn-lt"/>
                <a:ea typeface="+mn-ea"/>
                <a:cs typeface="+mn-cs"/>
              </a:rPr>
              <a:t>e were</a:t>
            </a:r>
            <a:r>
              <a:rPr lang="en-US" sz="1400" kern="1200" baseline="0" dirty="0" smtClean="0">
                <a:solidFill>
                  <a:schemeClr val="tx1"/>
                </a:solidFill>
                <a:latin typeface="+mn-lt"/>
                <a:ea typeface="+mn-ea"/>
                <a:cs typeface="+mn-cs"/>
              </a:rPr>
              <a:t> </a:t>
            </a:r>
            <a:r>
              <a:rPr lang="en-US" sz="1400" kern="1200" dirty="0" smtClean="0">
                <a:solidFill>
                  <a:schemeClr val="tx1"/>
                </a:solidFill>
                <a:latin typeface="+mn-lt"/>
                <a:ea typeface="+mn-ea"/>
                <a:cs typeface="+mn-cs"/>
              </a:rPr>
              <a:t>be able to convince extension administration all the way to the top that we all needed to do this. At our last annual conference a guiding theme was “program integration” and we received strong messages on the importance of programming:</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kern="1200" dirty="0" smtClean="0">
              <a:solidFill>
                <a:schemeClr val="tx1"/>
              </a:solidFill>
              <a:latin typeface="+mn-lt"/>
              <a:ea typeface="+mn-ea"/>
              <a:cs typeface="+mn-cs"/>
            </a:endParaRPr>
          </a:p>
          <a:p>
            <a:pPr marL="0" marR="0" indent="0" algn="l" defTabSz="931774" rtl="0" eaLnBrk="0" fontAlgn="base" latinLnBrk="0" hangingPunct="0">
              <a:lnSpc>
                <a:spcPct val="100000"/>
              </a:lnSpc>
              <a:spcBef>
                <a:spcPct val="30000"/>
              </a:spcBef>
              <a:spcAft>
                <a:spcPct val="0"/>
              </a:spcAft>
              <a:buClrTx/>
              <a:buSzTx/>
              <a:buFont typeface="Arial"/>
              <a:buChar char="•"/>
              <a:tabLst/>
              <a:defRPr/>
            </a:pPr>
            <a:r>
              <a:rPr lang="en-US" sz="1400" kern="1200" dirty="0" smtClean="0">
                <a:solidFill>
                  <a:schemeClr val="tx1"/>
                </a:solidFill>
                <a:latin typeface="+mn-lt"/>
                <a:ea typeface="+mn-ea"/>
                <a:cs typeface="+mn-cs"/>
              </a:rPr>
              <a:t>with broad relevance that would naturally fit with different program areas</a:t>
            </a:r>
          </a:p>
          <a:p>
            <a:pPr marL="0" marR="0" indent="0" algn="l" defTabSz="931774" rtl="0" eaLnBrk="0" fontAlgn="base" latinLnBrk="0" hangingPunct="0">
              <a:lnSpc>
                <a:spcPct val="100000"/>
              </a:lnSpc>
              <a:spcBef>
                <a:spcPct val="30000"/>
              </a:spcBef>
              <a:spcAft>
                <a:spcPct val="0"/>
              </a:spcAft>
              <a:buClrTx/>
              <a:buSzTx/>
              <a:buFont typeface="Arial"/>
              <a:buChar char="•"/>
              <a:tabLst/>
              <a:defRPr/>
            </a:pPr>
            <a:r>
              <a:rPr lang="en-US" sz="1400" kern="1200" dirty="0" smtClean="0">
                <a:solidFill>
                  <a:schemeClr val="tx1"/>
                </a:solidFill>
                <a:latin typeface="+mn-lt"/>
                <a:ea typeface="+mn-ea"/>
                <a:cs typeface="+mn-cs"/>
              </a:rPr>
              <a:t>projects that had economic impact and the potential to generate revenue,</a:t>
            </a:r>
            <a:r>
              <a:rPr lang="en-US" sz="1400" kern="1200" baseline="0" dirty="0" smtClean="0">
                <a:solidFill>
                  <a:schemeClr val="tx1"/>
                </a:solidFill>
                <a:latin typeface="+mn-lt"/>
                <a:ea typeface="+mn-ea"/>
                <a:cs typeface="+mn-cs"/>
              </a:rPr>
              <a:t> and </a:t>
            </a:r>
          </a:p>
          <a:p>
            <a:pPr marL="0" marR="0" indent="0" algn="l" defTabSz="931774" rtl="0" eaLnBrk="0" fontAlgn="base" latinLnBrk="0" hangingPunct="0">
              <a:lnSpc>
                <a:spcPct val="100000"/>
              </a:lnSpc>
              <a:spcBef>
                <a:spcPct val="30000"/>
              </a:spcBef>
              <a:spcAft>
                <a:spcPct val="0"/>
              </a:spcAft>
              <a:buClrTx/>
              <a:buSzTx/>
              <a:buFont typeface="Arial"/>
              <a:buChar char="•"/>
              <a:tabLst/>
              <a:defRPr/>
            </a:pPr>
            <a:r>
              <a:rPr lang="en-US" sz="1400" kern="1200" dirty="0" smtClean="0">
                <a:solidFill>
                  <a:schemeClr val="tx1"/>
                </a:solidFill>
                <a:latin typeface="+mn-lt"/>
                <a:ea typeface="+mn-ea"/>
                <a:cs typeface="+mn-cs"/>
              </a:rPr>
              <a:t>projects that could bring together all areas of extension that would showcase the power of the whole organization and make it more obvious to the public what extension is about and how powerful it is when</a:t>
            </a:r>
            <a:r>
              <a:rPr lang="en-US" sz="1400" kern="1200" baseline="0" dirty="0" smtClean="0">
                <a:solidFill>
                  <a:schemeClr val="tx1"/>
                </a:solidFill>
                <a:latin typeface="+mn-lt"/>
                <a:ea typeface="+mn-ea"/>
                <a:cs typeface="+mn-cs"/>
              </a:rPr>
              <a:t> called on to respond to new needs</a:t>
            </a:r>
            <a:endParaRPr lang="en-US" sz="1400" kern="1200" dirty="0" smtClean="0">
              <a:solidFill>
                <a:schemeClr val="tx1"/>
              </a:solidFill>
              <a:latin typeface="+mn-lt"/>
              <a:ea typeface="+mn-ea"/>
              <a:cs typeface="+mn-cs"/>
            </a:endParaRPr>
          </a:p>
          <a:p>
            <a:pPr defTabSz="931774" eaLnBrk="0" fontAlgn="base" hangingPunct="0">
              <a:spcBef>
                <a:spcPct val="30000"/>
              </a:spcBef>
              <a:spcAft>
                <a:spcPct val="0"/>
              </a:spcAft>
              <a:defRPr/>
            </a:pPr>
            <a:endParaRPr lang="en-US" sz="1400" dirty="0" smtClean="0">
              <a:cs typeface="Arial" pitchFamily="34" charset="0"/>
            </a:endParaRPr>
          </a:p>
          <a:p>
            <a:pPr defTabSz="931774" eaLnBrk="0" fontAlgn="base" hangingPunct="0">
              <a:spcBef>
                <a:spcPct val="30000"/>
              </a:spcBef>
              <a:spcAft>
                <a:spcPct val="0"/>
              </a:spcAft>
              <a:defRPr/>
            </a:pPr>
            <a:r>
              <a:rPr lang="en-US" sz="1400" dirty="0" smtClean="0">
                <a:cs typeface="Arial" pitchFamily="34" charset="0"/>
              </a:rPr>
              <a:t>Our initiative was the first program to be proposed under our new program integration model,</a:t>
            </a:r>
            <a:r>
              <a:rPr lang="en-US" sz="1400" baseline="0" dirty="0" smtClean="0">
                <a:cs typeface="Arial" pitchFamily="34" charset="0"/>
              </a:rPr>
              <a:t> which emerged </a:t>
            </a:r>
            <a:r>
              <a:rPr lang="en-US" sz="1400" b="0" baseline="0" dirty="0" smtClean="0">
                <a:cs typeface="Arial" pitchFamily="34" charset="0"/>
              </a:rPr>
              <a:t>from our Extension system’s strategic plan to</a:t>
            </a:r>
            <a:r>
              <a:rPr lang="en-US" sz="1400" b="1" dirty="0" smtClean="0">
                <a:cs typeface="Arial" pitchFamily="34" charset="0"/>
              </a:rPr>
              <a:t> Build a culture of “One MU Extension” </a:t>
            </a:r>
            <a:r>
              <a:rPr lang="en-US" sz="1400" dirty="0" smtClean="0">
                <a:cs typeface="Arial" pitchFamily="34" charset="0"/>
              </a:rPr>
              <a:t>by integrating all programs and services, both on and off campus, while valuing unique strengths.</a:t>
            </a:r>
          </a:p>
          <a:p>
            <a:pPr defTabSz="931774" eaLnBrk="0" fontAlgn="base" hangingPunct="0">
              <a:spcBef>
                <a:spcPct val="30000"/>
              </a:spcBef>
              <a:spcAft>
                <a:spcPct val="0"/>
              </a:spcAft>
              <a:defRPr/>
            </a:pPr>
            <a:endParaRPr lang="en-US" sz="1400" dirty="0" smtClean="0">
              <a:cs typeface="Arial" pitchFamily="34" charset="0"/>
            </a:endParaRPr>
          </a:p>
          <a:p>
            <a:pPr defTabSz="931774" eaLnBrk="0" fontAlgn="base" hangingPunct="0">
              <a:spcBef>
                <a:spcPct val="30000"/>
              </a:spcBef>
              <a:spcAft>
                <a:spcPct val="0"/>
              </a:spcAft>
              <a:defRPr/>
            </a:pPr>
            <a:r>
              <a:rPr lang="en-US" sz="1400" dirty="0" smtClean="0">
                <a:cs typeface="Arial" pitchFamily="34" charset="0"/>
              </a:rPr>
              <a:t>This</a:t>
            </a:r>
            <a:r>
              <a:rPr lang="en-US" sz="1400" baseline="0" dirty="0" smtClean="0">
                <a:cs typeface="Arial" pitchFamily="34" charset="0"/>
              </a:rPr>
              <a:t> program integration model has</a:t>
            </a:r>
            <a:r>
              <a:rPr lang="en-US" sz="1400" dirty="0" smtClean="0">
                <a:cs typeface="Arial" pitchFamily="34" charset="0"/>
              </a:rPr>
              <a:t> allowed us to have support from the top down in Extension (from vice provost down) from the start of the project. This has also led to an intentional, structured approach to doing this across all program areas statewide. Roberta spoke</a:t>
            </a:r>
            <a:r>
              <a:rPr lang="en-US" sz="1400" baseline="0" dirty="0" smtClean="0">
                <a:cs typeface="Arial" pitchFamily="34" charset="0"/>
              </a:rPr>
              <a:t> on how this is relevant to most all Extension program areas, and we have found this to be the case as well and the rationale behind our cross-program approach. </a:t>
            </a:r>
          </a:p>
          <a:p>
            <a:pPr defTabSz="931774" eaLnBrk="0" fontAlgn="base" hangingPunct="0">
              <a:spcBef>
                <a:spcPct val="30000"/>
              </a:spcBef>
              <a:spcAft>
                <a:spcPct val="0"/>
              </a:spcAft>
              <a:defRPr/>
            </a:pPr>
            <a:endParaRPr lang="en-US" sz="1400" baseline="0" dirty="0" smtClean="0">
              <a:cs typeface="Arial" pitchFamily="34" charset="0"/>
            </a:endParaRPr>
          </a:p>
          <a:p>
            <a:r>
              <a:rPr lang="en-US" sz="1400" kern="1200" dirty="0" smtClean="0">
                <a:solidFill>
                  <a:schemeClr val="tx1"/>
                </a:solidFill>
                <a:latin typeface="+mn-lt"/>
                <a:ea typeface="+mn-ea"/>
                <a:cs typeface="+mn-cs"/>
              </a:rPr>
              <a:t>One issue with working across program areas is varying levels of support across program areas. We’ve discovered it takes leadership from program leaders to make this work, and some provide more leadership than others. But it helps to have these messages of leadership</a:t>
            </a:r>
            <a:r>
              <a:rPr lang="en-US" sz="1400" kern="1200" baseline="0" dirty="0" smtClean="0">
                <a:solidFill>
                  <a:schemeClr val="tx1"/>
                </a:solidFill>
                <a:latin typeface="+mn-lt"/>
                <a:ea typeface="+mn-ea"/>
                <a:cs typeface="+mn-cs"/>
              </a:rPr>
              <a:t> from the top down.</a:t>
            </a:r>
            <a:r>
              <a:rPr lang="en-US" sz="1400" kern="1200" dirty="0" smtClean="0">
                <a:solidFill>
                  <a:schemeClr val="tx1"/>
                </a:solidFill>
                <a:latin typeface="+mn-lt"/>
                <a:ea typeface="+mn-ea"/>
                <a:cs typeface="+mn-cs"/>
              </a:rPr>
              <a:t> </a:t>
            </a:r>
          </a:p>
          <a:p>
            <a:r>
              <a:rPr lang="en-US" sz="1400" kern="1200" dirty="0" smtClean="0">
                <a:solidFill>
                  <a:schemeClr val="tx1"/>
                </a:solidFill>
                <a:latin typeface="+mn-lt"/>
                <a:ea typeface="+mn-ea"/>
                <a:cs typeface="+mn-cs"/>
              </a:rPr>
              <a:t> </a:t>
            </a:r>
          </a:p>
          <a:p>
            <a:r>
              <a:rPr lang="en-US" sz="1400" kern="1200" dirty="0" smtClean="0">
                <a:solidFill>
                  <a:schemeClr val="tx1"/>
                </a:solidFill>
                <a:latin typeface="+mn-lt"/>
                <a:ea typeface="+mn-ea"/>
                <a:cs typeface="+mn-cs"/>
              </a:rPr>
              <a:t>Field faculty are used to working across program areas, although not always so much on state level. We have had to work quickly on this initiative because of the timeline that’s been imposed on ACA implementation, and we regretted we couldn’t involve our state/campus based colleagues from other disciplines as fully as we would have liked from the start. However, we</a:t>
            </a:r>
            <a:r>
              <a:rPr lang="en-US" sz="1400" kern="1200" baseline="0" dirty="0" smtClean="0">
                <a:solidFill>
                  <a:schemeClr val="tx1"/>
                </a:solidFill>
                <a:latin typeface="+mn-lt"/>
                <a:ea typeface="+mn-ea"/>
                <a:cs typeface="+mn-cs"/>
              </a:rPr>
              <a:t> have put together a model that allows for leadership across programs….</a:t>
            </a:r>
            <a:r>
              <a:rPr lang="en-US" sz="1400" kern="1200" dirty="0" smtClean="0">
                <a:solidFill>
                  <a:schemeClr val="tx1"/>
                </a:solidFill>
                <a:latin typeface="+mn-lt"/>
                <a:ea typeface="+mn-ea"/>
                <a:cs typeface="+mn-cs"/>
              </a:rPr>
              <a:t> </a:t>
            </a:r>
          </a:p>
          <a:p>
            <a:pPr defTabSz="931774" eaLnBrk="0" fontAlgn="base" hangingPunct="0">
              <a:spcBef>
                <a:spcPct val="30000"/>
              </a:spcBef>
              <a:spcAft>
                <a:spcPct val="0"/>
              </a:spcAft>
              <a:defRPr/>
            </a:pPr>
            <a:endParaRPr lang="en-US" sz="1400" dirty="0" smtClean="0">
              <a:cs typeface="Arial" pitchFamily="34" charset="0"/>
            </a:endParaRPr>
          </a:p>
          <a:p>
            <a:pPr defTabSz="931774" eaLnBrk="0" fontAlgn="base" hangingPunct="0">
              <a:spcBef>
                <a:spcPct val="30000"/>
              </a:spcBef>
              <a:spcAft>
                <a:spcPct val="0"/>
              </a:spcAft>
              <a:defRPr/>
            </a:pPr>
            <a:endParaRPr lang="en-US" sz="1400" dirty="0" smtClean="0">
              <a:cs typeface="Arial" pitchFamily="34" charset="0"/>
            </a:endParaRPr>
          </a:p>
          <a:p>
            <a:pPr defTabSz="931774" eaLnBrk="0" fontAlgn="base" hangingPunct="0">
              <a:spcBef>
                <a:spcPct val="30000"/>
              </a:spcBef>
              <a:spcAft>
                <a:spcPct val="0"/>
              </a:spcAft>
              <a:defRPr/>
            </a:pPr>
            <a:endParaRPr lang="en-US" sz="1400" dirty="0" smtClean="0">
              <a:cs typeface="Arial" pitchFamily="34" charset="0"/>
            </a:endParaRPr>
          </a:p>
          <a:p>
            <a:pPr defTabSz="931774" eaLnBrk="0" fontAlgn="base" hangingPunct="0">
              <a:spcBef>
                <a:spcPct val="30000"/>
              </a:spcBef>
              <a:spcAft>
                <a:spcPct val="0"/>
              </a:spcAft>
              <a:defRPr/>
            </a:pPr>
            <a:endParaRPr lang="en-US" sz="1400" dirty="0" smtClean="0">
              <a:cs typeface="Arial" pitchFamily="34" charset="0"/>
            </a:endParaRPr>
          </a:p>
          <a:p>
            <a:r>
              <a:rPr lang="en-US" sz="1400" dirty="0" smtClean="0"/>
              <a:t>Program integration is a </a:t>
            </a:r>
            <a:r>
              <a:rPr lang="en-US" sz="1400" b="1" dirty="0" smtClean="0"/>
              <a:t>structured approach to interdisciplinary work</a:t>
            </a:r>
            <a:r>
              <a:rPr lang="en-US" sz="1400" dirty="0" smtClean="0"/>
              <a:t> using five new theme areas and teams:</a:t>
            </a:r>
          </a:p>
          <a:p>
            <a:r>
              <a:rPr lang="en-US" sz="1400" dirty="0" smtClean="0"/>
              <a:t>Educational attainment; Environmental concerns;</a:t>
            </a:r>
            <a:r>
              <a:rPr lang="en-US" sz="1400" baseline="0" dirty="0" smtClean="0"/>
              <a:t> </a:t>
            </a:r>
            <a:r>
              <a:rPr lang="en-US" sz="1400" dirty="0" smtClean="0"/>
              <a:t>Community, economic, business and workforce development; Global food systems; Health systems</a:t>
            </a:r>
          </a:p>
          <a:p>
            <a:r>
              <a:rPr lang="en-US" sz="1400" dirty="0" smtClean="0"/>
              <a:t>Each of these theme areas will be based on MU Extension expertise and will be integrated with:</a:t>
            </a:r>
          </a:p>
          <a:p>
            <a:r>
              <a:rPr lang="en-US" sz="1400" dirty="0" smtClean="0"/>
              <a:t>Banner outcomes; Development priorities; National Institute of Food and Agriculture (NIFA); </a:t>
            </a:r>
            <a:r>
              <a:rPr lang="en-US" sz="1400" dirty="0" err="1" smtClean="0"/>
              <a:t>Mizzou</a:t>
            </a:r>
            <a:r>
              <a:rPr lang="en-US" sz="1400" dirty="0" smtClean="0"/>
              <a:t> Advantage</a:t>
            </a:r>
          </a:p>
          <a:p>
            <a:endParaRPr lang="en-US" sz="1400" dirty="0" smtClean="0"/>
          </a:p>
          <a:p>
            <a:r>
              <a:rPr lang="en-US" sz="1400" b="1" dirty="0" smtClean="0"/>
              <a:t>Program integration will</a:t>
            </a:r>
          </a:p>
          <a:p>
            <a:r>
              <a:rPr lang="en-US" sz="1400" dirty="0" smtClean="0"/>
              <a:t>align programming into a systems framework;</a:t>
            </a:r>
          </a:p>
          <a:p>
            <a:r>
              <a:rPr lang="en-US" sz="1400" dirty="0" smtClean="0"/>
              <a:t>expand the interdisciplinary approach for program development and delivery;</a:t>
            </a:r>
          </a:p>
          <a:p>
            <a:r>
              <a:rPr lang="en-US" sz="1400" dirty="0" smtClean="0"/>
              <a:t>increase flexibility for MU Extension’s response to complex issues;</a:t>
            </a:r>
          </a:p>
          <a:p>
            <a:r>
              <a:rPr lang="en-US" sz="1400" dirty="0" smtClean="0"/>
              <a:t>develop the ability to move resources quickly, based upon program needs;</a:t>
            </a:r>
          </a:p>
          <a:p>
            <a:r>
              <a:rPr lang="en-US" sz="1400" dirty="0" smtClean="0"/>
              <a:t>connect MU Extension to the larger MU network, NIFA and other partners;</a:t>
            </a:r>
          </a:p>
          <a:p>
            <a:r>
              <a:rPr lang="en-US" sz="1400" dirty="0" smtClean="0"/>
              <a:t>deliver time-limited programming that is measurable and accountable; and</a:t>
            </a:r>
          </a:p>
          <a:p>
            <a:r>
              <a:rPr lang="en-US" sz="1400" dirty="0" smtClean="0"/>
              <a:t>innovate and collaborate in developing research-based solutions that best serve Missouri citizens.</a:t>
            </a:r>
          </a:p>
          <a:p>
            <a:endParaRPr lang="en-US" sz="1400" dirty="0" smtClean="0"/>
          </a:p>
          <a:p>
            <a:r>
              <a:rPr lang="en-US" sz="1400" b="1" dirty="0" smtClean="0"/>
              <a:t>Program theme areas</a:t>
            </a:r>
            <a:r>
              <a:rPr lang="en-US" sz="1400" dirty="0" smtClean="0"/>
              <a:t> are not newly created extension units or operational areas. Instead, program theme areas are structured, interdisciplinary methods that enable existing MU Extension units to collaborate with each other and external organizations in flexible, dynamic and fluid ways. Following are MU Extension’s program theme areas, accompanied by examples that show how program theme areas can cross over the traditional extension organizational structure.</a:t>
            </a:r>
          </a:p>
          <a:p>
            <a:endParaRPr lang="en-US" sz="1400" dirty="0" smtClean="0"/>
          </a:p>
          <a:p>
            <a:r>
              <a:rPr lang="en-US" sz="1400" b="1" dirty="0" smtClean="0"/>
              <a:t>Health systems:</a:t>
            </a:r>
            <a:r>
              <a:rPr lang="en-US" sz="1400" b="1" baseline="0" dirty="0" smtClean="0"/>
              <a:t> </a:t>
            </a:r>
            <a:r>
              <a:rPr lang="en-US" sz="1400" dirty="0" smtClean="0"/>
              <a:t>Improve individual, family and community health.</a:t>
            </a:r>
          </a:p>
          <a:p>
            <a:pPr defTabSz="931774" eaLnBrk="0" fontAlgn="base" hangingPunct="0">
              <a:spcBef>
                <a:spcPct val="30000"/>
              </a:spcBef>
              <a:spcAft>
                <a:spcPct val="0"/>
              </a:spcAft>
              <a:defRPr/>
            </a:pPr>
            <a:r>
              <a:rPr lang="en-US" sz="1400" dirty="0" smtClean="0">
                <a:cs typeface="Arial" pitchFamily="34" charset="0"/>
              </a:rPr>
              <a:t>(http://extension.missouri.edu/staff/what-is-program-integration.aspx)</a:t>
            </a:r>
          </a:p>
          <a:p>
            <a:r>
              <a:rPr lang="en-US" dirty="0" smtClean="0"/>
              <a:t> </a:t>
            </a:r>
          </a:p>
          <a:p>
            <a:pPr defTabSz="931774" eaLnBrk="0" fontAlgn="base" hangingPunct="0">
              <a:spcBef>
                <a:spcPct val="30000"/>
              </a:spcBef>
              <a:spcAft>
                <a:spcPct val="0"/>
              </a:spcAft>
              <a:defRPr/>
            </a:pPr>
            <a:endParaRPr lang="en-US" dirty="0" smtClean="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7380A4D-6A4B-4F50-AE1B-24DD9EE61770}" type="slidenum">
              <a:rPr lang="en-US" smtClean="0">
                <a:solidFill>
                  <a:srgbClr val="000000"/>
                </a:solidFill>
              </a:rPr>
              <a:pPr/>
              <a:t>27</a:t>
            </a:fld>
            <a:endParaRPr 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smtClean="0"/>
              <a:t>So here’s how we’ve structured our initiative, and this approach was in place from the start. </a:t>
            </a:r>
          </a:p>
          <a:p>
            <a:endParaRPr lang="en-US" baseline="0" dirty="0" smtClean="0"/>
          </a:p>
          <a:p>
            <a:r>
              <a:rPr lang="en-US" b="1" baseline="0" dirty="0" smtClean="0"/>
              <a:t>Extension leadership</a:t>
            </a:r>
            <a:r>
              <a:rPr lang="en-US" baseline="0" dirty="0" smtClean="0"/>
              <a:t>- Extension vice provost, asst. vice provost, and other administrators. Have been supportive since day one </a:t>
            </a:r>
            <a:r>
              <a:rPr lang="en-US" baseline="0" dirty="0" err="1" smtClean="0"/>
              <a:t>bc</a:t>
            </a:r>
            <a:r>
              <a:rPr lang="en-US" baseline="0" dirty="0" smtClean="0"/>
              <a:t> part of program integration focus, but also because this initiative fits the mission of extension- in Missouri we are one of the only ones out there providing unbiased, fact-based information on an important, timely topic. We are being responsive to a strong need in our state, and when leadership recognizes this it helps with getting other extension faculty on board.</a:t>
            </a:r>
          </a:p>
          <a:p>
            <a:endParaRPr lang="en-US" baseline="0" dirty="0" smtClean="0"/>
          </a:p>
          <a:p>
            <a:r>
              <a:rPr lang="en-US" b="1" baseline="0" dirty="0" smtClean="0"/>
              <a:t>State level team</a:t>
            </a:r>
            <a:r>
              <a:rPr lang="en-US" baseline="0" dirty="0" smtClean="0"/>
              <a:t>- State specialists provide support with their program areas and any unique aspects of their audiences. University of Missouri Extension is unique in that part of our programming areas include (list all areas on board)- find list</a:t>
            </a:r>
          </a:p>
          <a:p>
            <a:endParaRPr lang="en-US" baseline="0" dirty="0" smtClean="0"/>
          </a:p>
          <a:p>
            <a:r>
              <a:rPr lang="en-US" b="1" baseline="0" dirty="0" smtClean="0"/>
              <a:t>Regional team leaders</a:t>
            </a:r>
            <a:r>
              <a:rPr lang="en-US" baseline="0" dirty="0" smtClean="0"/>
              <a:t>- these are masters level faculty doing programming across the state. All of the people on this team were volunteers, as were the regional teams</a:t>
            </a:r>
          </a:p>
          <a:p>
            <a:endParaRPr lang="en-US" baseline="0" dirty="0" smtClean="0"/>
          </a:p>
          <a:p>
            <a:r>
              <a:rPr lang="en-US" b="1" baseline="0" dirty="0" smtClean="0"/>
              <a:t>Regional teams- about 2/3 of our faculty have stepped up to join the initiative</a:t>
            </a:r>
          </a:p>
          <a:p>
            <a:r>
              <a:rPr lang="en-US" b="1" baseline="0" dirty="0" smtClean="0"/>
              <a:t>Every region has team members from every program area. </a:t>
            </a:r>
            <a:r>
              <a:rPr lang="en-US" baseline="0" dirty="0" smtClean="0"/>
              <a:t>Teams are about 8-12 people.</a:t>
            </a:r>
          </a:p>
          <a:p>
            <a:endParaRPr lang="en-US" b="1" baseline="0" dirty="0" smtClean="0"/>
          </a:p>
          <a:p>
            <a:r>
              <a:rPr lang="en-US" b="1" baseline="0" dirty="0" smtClean="0"/>
              <a:t>Communications</a:t>
            </a:r>
            <a:r>
              <a:rPr lang="en-US" baseline="0" dirty="0" smtClean="0"/>
              <a:t>- web support, marketing support, editing, video- basically all media, publication support.</a:t>
            </a:r>
          </a:p>
          <a:p>
            <a:endParaRPr lang="en-US" baseline="0" dirty="0" smtClean="0"/>
          </a:p>
          <a:p>
            <a:pPr defTabSz="931774" eaLnBrk="0" fontAlgn="base" hangingPunct="0">
              <a:spcBef>
                <a:spcPct val="30000"/>
              </a:spcBef>
              <a:spcAft>
                <a:spcPct val="0"/>
              </a:spcAft>
              <a:defRPr/>
            </a:pPr>
            <a:r>
              <a:rPr lang="en-US" b="1" baseline="0" dirty="0" smtClean="0"/>
              <a:t>Process</a:t>
            </a:r>
            <a:r>
              <a:rPr lang="en-US" baseline="0" dirty="0" smtClean="0"/>
              <a:t>: </a:t>
            </a:r>
          </a:p>
          <a:p>
            <a:pPr defTabSz="931774" eaLnBrk="0" fontAlgn="base" hangingPunct="0">
              <a:spcBef>
                <a:spcPct val="30000"/>
              </a:spcBef>
              <a:spcAft>
                <a:spcPct val="0"/>
              </a:spcAft>
              <a:buFont typeface="Arial"/>
              <a:buChar char="•"/>
              <a:defRPr/>
            </a:pPr>
            <a:r>
              <a:rPr lang="en-US" baseline="0" dirty="0" smtClean="0"/>
              <a:t>We, as the core leadership team, develop curriculum and logistics</a:t>
            </a:r>
          </a:p>
          <a:p>
            <a:pPr defTabSz="931774" eaLnBrk="0" fontAlgn="base" hangingPunct="0">
              <a:spcBef>
                <a:spcPct val="30000"/>
              </a:spcBef>
              <a:spcAft>
                <a:spcPct val="0"/>
              </a:spcAft>
              <a:buFont typeface="Arial"/>
              <a:buNone/>
              <a:defRPr/>
            </a:pPr>
            <a:endParaRPr lang="en-US" baseline="0" dirty="0" smtClean="0"/>
          </a:p>
          <a:p>
            <a:pPr defTabSz="931774" eaLnBrk="0" fontAlgn="base" hangingPunct="0">
              <a:spcBef>
                <a:spcPct val="30000"/>
              </a:spcBef>
              <a:spcAft>
                <a:spcPct val="0"/>
              </a:spcAft>
              <a:buFont typeface="Arial"/>
              <a:buChar char="•"/>
              <a:defRPr/>
            </a:pPr>
            <a:r>
              <a:rPr lang="en-US" baseline="0" dirty="0" smtClean="0"/>
              <a:t>We receive support (such as legal or communications guidance) from our leadership and campus-based partners. </a:t>
            </a:r>
          </a:p>
          <a:p>
            <a:pPr defTabSz="931774" eaLnBrk="0" fontAlgn="base" hangingPunct="0">
              <a:spcBef>
                <a:spcPct val="30000"/>
              </a:spcBef>
              <a:spcAft>
                <a:spcPct val="0"/>
              </a:spcAft>
              <a:buFont typeface="Arial"/>
              <a:buChar char="•"/>
              <a:defRPr/>
            </a:pPr>
            <a:endParaRPr lang="en-US" baseline="0" dirty="0" smtClean="0"/>
          </a:p>
          <a:p>
            <a:pPr defTabSz="931774" eaLnBrk="0" fontAlgn="base" hangingPunct="0">
              <a:spcBef>
                <a:spcPct val="30000"/>
              </a:spcBef>
              <a:spcAft>
                <a:spcPct val="0"/>
              </a:spcAft>
              <a:buFont typeface="Arial"/>
              <a:buChar char="•"/>
              <a:defRPr/>
            </a:pPr>
            <a:r>
              <a:rPr lang="en-US" baseline="0" dirty="0" smtClean="0"/>
              <a:t>We also consult with the state level team and train the regional team leaders, </a:t>
            </a:r>
          </a:p>
          <a:p>
            <a:pPr defTabSz="931774" eaLnBrk="0" fontAlgn="base" hangingPunct="0">
              <a:spcBef>
                <a:spcPct val="30000"/>
              </a:spcBef>
              <a:spcAft>
                <a:spcPct val="0"/>
              </a:spcAft>
              <a:buFont typeface="Arial"/>
              <a:buChar char="•"/>
              <a:defRPr/>
            </a:pPr>
            <a:endParaRPr lang="en-US" baseline="0" dirty="0" smtClean="0"/>
          </a:p>
          <a:p>
            <a:pPr defTabSz="931774" eaLnBrk="0" fontAlgn="base" hangingPunct="0">
              <a:spcBef>
                <a:spcPct val="30000"/>
              </a:spcBef>
              <a:spcAft>
                <a:spcPct val="0"/>
              </a:spcAft>
              <a:buFont typeface="Arial"/>
              <a:buChar char="•"/>
              <a:defRPr/>
            </a:pPr>
            <a:r>
              <a:rPr lang="en-US" baseline="0" dirty="0" smtClean="0"/>
              <a:t>who then train the rest of their team to do programming. </a:t>
            </a:r>
          </a:p>
          <a:p>
            <a:pPr defTabSz="931774" eaLnBrk="0" fontAlgn="base" hangingPunct="0">
              <a:spcBef>
                <a:spcPct val="30000"/>
              </a:spcBef>
              <a:spcAft>
                <a:spcPct val="0"/>
              </a:spcAft>
              <a:buFont typeface="Arial"/>
              <a:buChar char="•"/>
              <a:defRPr/>
            </a:pPr>
            <a:endParaRPr lang="en-US" baseline="0" dirty="0" smtClean="0"/>
          </a:p>
          <a:p>
            <a:pPr defTabSz="931774" eaLnBrk="0" fontAlgn="base" hangingPunct="0">
              <a:spcBef>
                <a:spcPct val="30000"/>
              </a:spcBef>
              <a:spcAft>
                <a:spcPct val="0"/>
              </a:spcAft>
              <a:buFont typeface="Arial"/>
              <a:buChar char="•"/>
              <a:defRPr/>
            </a:pPr>
            <a:r>
              <a:rPr lang="en-US" baseline="0" dirty="0" smtClean="0"/>
              <a:t>We are also training support staff and non-programming staff on the importance of political neutrality and how to manage sticky situations, which leads me to the some comments on our political context and protocols we’ve developed… </a:t>
            </a:r>
          </a:p>
          <a:p>
            <a:endParaRPr lang="en-US" baseline="0" dirty="0" smtClean="0"/>
          </a:p>
        </p:txBody>
      </p:sp>
      <p:sp>
        <p:nvSpPr>
          <p:cNvPr id="4" name="Slide Number Placeholder 3"/>
          <p:cNvSpPr>
            <a:spLocks noGrp="1"/>
          </p:cNvSpPr>
          <p:nvPr>
            <p:ph type="sldNum" sz="quarter" idx="10"/>
          </p:nvPr>
        </p:nvSpPr>
        <p:spPr/>
        <p:txBody>
          <a:bodyPr/>
          <a:lstStyle/>
          <a:p>
            <a:fld id="{27380A4D-6A4B-4F50-AE1B-24DD9EE61770}" type="slidenum">
              <a:rPr lang="en-US" smtClean="0">
                <a:solidFill>
                  <a:srgbClr val="000000"/>
                </a:solidFill>
              </a:rPr>
              <a:pPr/>
              <a:t>28</a:t>
            </a:fld>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31774" eaLnBrk="0" fontAlgn="base" hangingPunct="0">
              <a:spcBef>
                <a:spcPct val="30000"/>
              </a:spcBef>
              <a:spcAft>
                <a:spcPct val="0"/>
              </a:spcAft>
              <a:defRPr/>
            </a:pPr>
            <a:endParaRPr lang="en-US" dirty="0" smtClean="0">
              <a:cs typeface="Arial" pitchFamily="34" charset="0"/>
            </a:endParaRPr>
          </a:p>
          <a:p>
            <a:r>
              <a:rPr lang="en-US" sz="1400" dirty="0" smtClean="0"/>
              <a:t>Because of the political climate around doing</a:t>
            </a:r>
            <a:r>
              <a:rPr lang="en-US" sz="1400" baseline="0" dirty="0" smtClean="0"/>
              <a:t> any education related to the Affordable Care Act, we are taking, and have since the start taken, a very cautious, sensitive, and planned approach to staying politically neutral. </a:t>
            </a:r>
          </a:p>
          <a:p>
            <a:endParaRPr lang="en-US" sz="1400" baseline="0" dirty="0" smtClean="0"/>
          </a:p>
          <a:p>
            <a:r>
              <a:rPr lang="en-US" sz="1400" b="1" baseline="0" dirty="0" smtClean="0"/>
              <a:t>Trainings</a:t>
            </a:r>
          </a:p>
          <a:p>
            <a:r>
              <a:rPr lang="en-US" sz="1400" baseline="0" dirty="0" smtClean="0"/>
              <a:t>All of this has been in place since well before we went public, and we have stressed this in our trainings. Our training model involves the core leadership team and campus partners training the regional leadership team. After this train the trainer training they hold trainings in their region, which we attend as requested. </a:t>
            </a:r>
          </a:p>
          <a:p>
            <a:endParaRPr lang="en-US" sz="1400" baseline="0" dirty="0" smtClean="0"/>
          </a:p>
          <a:p>
            <a:r>
              <a:rPr lang="en-US" sz="1400" baseline="0" dirty="0" smtClean="0"/>
              <a:t>At these trainings faculty go through ACA political neutrality role plays and go over our process for handling inquiries. We have also developed a training for frontline staff and </a:t>
            </a:r>
            <a:r>
              <a:rPr lang="en-US" sz="1400" baseline="0" dirty="0" err="1" smtClean="0"/>
              <a:t>nonprograming</a:t>
            </a:r>
            <a:r>
              <a:rPr lang="en-US" sz="1400" baseline="0" dirty="0" smtClean="0"/>
              <a:t> faculty that we will do over adobe sessions, which again stresses talking points, neutrality, and our strict protocols</a:t>
            </a:r>
          </a:p>
          <a:p>
            <a:endParaRPr lang="en-US" sz="1400" b="1" baseline="0" dirty="0" smtClean="0"/>
          </a:p>
          <a:p>
            <a:r>
              <a:rPr lang="en-US" sz="1400" b="1" baseline="0" dirty="0" smtClean="0"/>
              <a:t>Process for handling problems/inquiries</a:t>
            </a:r>
            <a:r>
              <a:rPr lang="en-US" sz="1400" baseline="0" dirty="0" smtClean="0"/>
              <a:t>:</a:t>
            </a:r>
          </a:p>
          <a:p>
            <a:pPr>
              <a:buFont typeface="Arial"/>
              <a:buChar char="•"/>
            </a:pPr>
            <a:r>
              <a:rPr lang="en-US" sz="1400" i="1" dirty="0" smtClean="0">
                <a:latin typeface="Calibri" pitchFamily="34" charset="0"/>
                <a:ea typeface="ＭＳ Ｐゴシック" charset="0"/>
              </a:rPr>
              <a:t>When an inquiry occurs at the field staff or faculty level, our personnel use the talking points and refer the call to our core leadership team. </a:t>
            </a:r>
          </a:p>
          <a:p>
            <a:pPr>
              <a:buFont typeface="Arial"/>
              <a:buChar char="•"/>
            </a:pPr>
            <a:endParaRPr lang="en-US" sz="1400" i="1" dirty="0" smtClean="0">
              <a:latin typeface="Calibri" pitchFamily="34" charset="0"/>
              <a:ea typeface="ＭＳ Ｐゴシック" charset="0"/>
            </a:endParaRPr>
          </a:p>
          <a:p>
            <a:pPr>
              <a:buFont typeface="Arial"/>
              <a:buChar char="•"/>
            </a:pPr>
            <a:r>
              <a:rPr lang="en-US" sz="1400" i="1" dirty="0" smtClean="0">
                <a:latin typeface="Calibri" pitchFamily="34" charset="0"/>
                <a:ea typeface="ＭＳ Ｐゴシック" charset="0"/>
              </a:rPr>
              <a:t>If the inquiry is from a member of the media, we attempt to respond with a call or email in two hours if possible. </a:t>
            </a:r>
          </a:p>
          <a:p>
            <a:pPr>
              <a:buFont typeface="Arial"/>
              <a:buChar char="•"/>
            </a:pPr>
            <a:endParaRPr lang="en-US" sz="1400" i="1" dirty="0" smtClean="0">
              <a:latin typeface="Calibri" pitchFamily="34" charset="0"/>
              <a:ea typeface="ＭＳ Ｐゴシック" charset="0"/>
            </a:endParaRPr>
          </a:p>
          <a:p>
            <a:pPr>
              <a:buFont typeface="Arial"/>
              <a:buChar char="•"/>
            </a:pPr>
            <a:r>
              <a:rPr lang="en-US" sz="1400" i="1" dirty="0" smtClean="0">
                <a:latin typeface="Calibri" pitchFamily="34" charset="0"/>
                <a:ea typeface="ＭＳ Ｐゴシック" charset="0"/>
              </a:rPr>
              <a:t>If the call is from the general public, we</a:t>
            </a:r>
            <a:r>
              <a:rPr lang="en-US" sz="1400" i="1" baseline="0" dirty="0" smtClean="0">
                <a:latin typeface="Calibri" pitchFamily="34" charset="0"/>
                <a:ea typeface="ＭＳ Ｐゴシック" charset="0"/>
              </a:rPr>
              <a:t> use a</a:t>
            </a:r>
            <a:r>
              <a:rPr lang="en-US" sz="1400" i="1" dirty="0" smtClean="0">
                <a:latin typeface="Calibri" pitchFamily="34" charset="0"/>
                <a:ea typeface="ＭＳ Ｐゴシック" charset="0"/>
              </a:rPr>
              <a:t> 12 to 24 hour window </a:t>
            </a:r>
          </a:p>
          <a:p>
            <a:pPr>
              <a:buFont typeface="Arial"/>
              <a:buChar char="•"/>
            </a:pPr>
            <a:endParaRPr lang="en-US" sz="1400" i="1" dirty="0" smtClean="0">
              <a:latin typeface="Calibri" pitchFamily="34" charset="0"/>
              <a:ea typeface="ＭＳ Ｐゴシック" charset="0"/>
            </a:endParaRPr>
          </a:p>
          <a:p>
            <a:pPr>
              <a:buFont typeface="Arial"/>
              <a:buChar char="•"/>
            </a:pPr>
            <a:r>
              <a:rPr lang="en-US" sz="1400" i="1" dirty="0" smtClean="0">
                <a:latin typeface="Calibri" pitchFamily="34" charset="0"/>
                <a:ea typeface="ＭＳ Ｐゴシック" charset="0"/>
              </a:rPr>
              <a:t>Our approach is for transparency with media, legislators and key stakeholders,</a:t>
            </a:r>
            <a:r>
              <a:rPr lang="en-US" sz="1400" i="1" baseline="0" dirty="0" smtClean="0">
                <a:latin typeface="Calibri" pitchFamily="34" charset="0"/>
                <a:ea typeface="ＭＳ Ｐゴシック" charset="0"/>
              </a:rPr>
              <a:t> and not engaging in any support or dislike for the ACA, no matter who we are communicating with. We have calls directed to us so that our message stays consistent and accurate about our educational role.</a:t>
            </a:r>
            <a:r>
              <a:rPr lang="en-US" sz="1400" i="1" dirty="0" smtClean="0">
                <a:latin typeface="Calibri" pitchFamily="34" charset="0"/>
                <a:ea typeface="ＭＳ Ｐゴシック" charset="0"/>
              </a:rPr>
              <a:t> </a:t>
            </a:r>
            <a:r>
              <a:rPr lang="en-US" sz="1400" dirty="0" smtClean="0">
                <a:latin typeface="Calibri" pitchFamily="34" charset="0"/>
                <a:ea typeface="ＭＳ Ｐゴシック" charset="0"/>
              </a:rPr>
              <a:t> </a:t>
            </a:r>
          </a:p>
          <a:p>
            <a:endParaRPr lang="en-US" sz="1400" b="1" baseline="0" dirty="0" smtClean="0"/>
          </a:p>
          <a:p>
            <a:r>
              <a:rPr lang="en-US" sz="1400" b="1" baseline="0" dirty="0" smtClean="0"/>
              <a:t>Curriculum review- </a:t>
            </a:r>
            <a:r>
              <a:rPr lang="en-US" sz="1400" baseline="0" dirty="0" smtClean="0"/>
              <a:t>Only the core leadership team creates curriculum and has a heavy criteria for neutral, fact-based sources… and even then we continue to removing any hint of bias (for example, some could consider healthcare.gov…)</a:t>
            </a:r>
          </a:p>
          <a:p>
            <a:endParaRPr lang="en-US" sz="1400" b="1" baseline="0" dirty="0" smtClean="0"/>
          </a:p>
          <a:p>
            <a:r>
              <a:rPr lang="en-US" sz="1400" b="1" baseline="0" dirty="0" smtClean="0"/>
              <a:t>Further review of curriculum has involved :</a:t>
            </a:r>
          </a:p>
          <a:p>
            <a:r>
              <a:rPr lang="en-US" sz="1400" baseline="0" dirty="0" smtClean="0"/>
              <a:t>Communications and Extension public relations review</a:t>
            </a:r>
          </a:p>
          <a:p>
            <a:r>
              <a:rPr lang="en-US" sz="1400" baseline="0" dirty="0" smtClean="0"/>
              <a:t>The MU system government relations team review, as well as our system attorney </a:t>
            </a:r>
          </a:p>
          <a:p>
            <a:r>
              <a:rPr lang="en-US" sz="1400" baseline="0" dirty="0" smtClean="0"/>
              <a:t>Finally, we vet our curriculum for accuracy through staff from the Missouri Foundation for Health, who is our partner who is leading a parallel education initiative in our state…they also check accuracy and neutrality.</a:t>
            </a:r>
          </a:p>
          <a:p>
            <a:endParaRPr lang="en-US" sz="1400" baseline="0" dirty="0" smtClean="0"/>
          </a:p>
          <a:p>
            <a:r>
              <a:rPr lang="en-US" sz="1400" baseline="0" dirty="0" smtClean="0"/>
              <a:t>And then after all these reviews we usually need to update, as some aspect of the law’s implementation probably changed</a:t>
            </a:r>
            <a:endParaRPr lang="en-US" sz="1400" dirty="0"/>
          </a:p>
        </p:txBody>
      </p:sp>
      <p:sp>
        <p:nvSpPr>
          <p:cNvPr id="4" name="Slide Number Placeholder 3"/>
          <p:cNvSpPr>
            <a:spLocks noGrp="1"/>
          </p:cNvSpPr>
          <p:nvPr>
            <p:ph type="sldNum" sz="quarter" idx="10"/>
          </p:nvPr>
        </p:nvSpPr>
        <p:spPr/>
        <p:txBody>
          <a:bodyPr/>
          <a:lstStyle/>
          <a:p>
            <a:fld id="{27380A4D-6A4B-4F50-AE1B-24DD9EE61770}" type="slidenum">
              <a:rPr lang="en-US" smtClean="0">
                <a:solidFill>
                  <a:srgbClr val="000000"/>
                </a:solidFill>
              </a:rPr>
              <a:pPr/>
              <a:t>29</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tif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6701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34503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207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1064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45BBB2B-10DA-45F3-89F3-391B092FAE67}" type="datetimeFigureOut">
              <a:rPr lang="en-US"/>
              <a:pPr/>
              <a:t>9/24/13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2589B00F-C084-4304-857F-88DA6FF0078E}" type="slidenum">
              <a:rPr lang="en-US"/>
              <a:pPr/>
              <a:t>‹#›</a:t>
            </a:fld>
            <a:endParaRPr lang="en-US"/>
          </a:p>
        </p:txBody>
      </p:sp>
    </p:spTree>
    <p:extLst>
      <p:ext uri="{BB962C8B-B14F-4D97-AF65-F5344CB8AC3E}">
        <p14:creationId xmlns:p14="http://schemas.microsoft.com/office/powerpoint/2010/main" val="3097738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5F6957F-4AF5-4633-B9E0-1F5DC9B5D4A1}" type="datetimeFigureOut">
              <a:rPr lang="en-US"/>
              <a:pPr/>
              <a:t>9/24/13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7D7D01F3-5B8D-4DCE-8384-6546F2E13141}" type="slidenum">
              <a:rPr lang="en-US"/>
              <a:pPr/>
              <a:t>‹#›</a:t>
            </a:fld>
            <a:endParaRPr lang="en-US"/>
          </a:p>
        </p:txBody>
      </p:sp>
    </p:spTree>
    <p:extLst>
      <p:ext uri="{BB962C8B-B14F-4D97-AF65-F5344CB8AC3E}">
        <p14:creationId xmlns:p14="http://schemas.microsoft.com/office/powerpoint/2010/main" val="89305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5F6957F-4AF5-4633-B9E0-1F5DC9B5D4A1}" type="datetimeFigureOut">
              <a:rPr lang="en-US"/>
              <a:pPr/>
              <a:t>9/24/13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7D7D01F3-5B8D-4DCE-8384-6546F2E13141}" type="slidenum">
              <a:rPr lang="en-US"/>
              <a:pPr/>
              <a:t>‹#›</a:t>
            </a:fld>
            <a:endParaRPr lang="en-US"/>
          </a:p>
        </p:txBody>
      </p:sp>
    </p:spTree>
    <p:extLst>
      <p:ext uri="{BB962C8B-B14F-4D97-AF65-F5344CB8AC3E}">
        <p14:creationId xmlns:p14="http://schemas.microsoft.com/office/powerpoint/2010/main" val="89305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5F6957F-4AF5-4633-B9E0-1F5DC9B5D4A1}" type="datetimeFigureOut">
              <a:rPr lang="en-US"/>
              <a:pPr/>
              <a:t>9/24/13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7D7D01F3-5B8D-4DCE-8384-6546F2E13141}" type="slidenum">
              <a:rPr lang="en-US"/>
              <a:pPr/>
              <a:t>‹#›</a:t>
            </a:fld>
            <a:endParaRPr lang="en-US"/>
          </a:p>
        </p:txBody>
      </p:sp>
    </p:spTree>
    <p:extLst>
      <p:ext uri="{BB962C8B-B14F-4D97-AF65-F5344CB8AC3E}">
        <p14:creationId xmlns:p14="http://schemas.microsoft.com/office/powerpoint/2010/main" val="89305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8CD64152-3321-4DD1-92BB-FDFB6B194C78}" type="datetimeFigureOut">
              <a:rPr lang="en-US"/>
              <a:pPr/>
              <a:t>9/24/13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90CC9E4-D7FF-43F8-8C22-1471AFD9495B}" type="slidenum">
              <a:rPr lang="en-US"/>
              <a:pPr/>
              <a:t>‹#›</a:t>
            </a:fld>
            <a:endParaRPr lang="en-US"/>
          </a:p>
        </p:txBody>
      </p:sp>
    </p:spTree>
    <p:extLst>
      <p:ext uri="{BB962C8B-B14F-4D97-AF65-F5344CB8AC3E}">
        <p14:creationId xmlns:p14="http://schemas.microsoft.com/office/powerpoint/2010/main" val="1053434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5F6957F-4AF5-4633-B9E0-1F5DC9B5D4A1}" type="datetimeFigureOut">
              <a:rPr lang="en-US"/>
              <a:pPr/>
              <a:t>9/24/13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7D7D01F3-5B8D-4DCE-8384-6546F2E13141}" type="slidenum">
              <a:rPr lang="en-US"/>
              <a:pPr/>
              <a:t>‹#›</a:t>
            </a:fld>
            <a:endParaRPr lang="en-US"/>
          </a:p>
        </p:txBody>
      </p:sp>
    </p:spTree>
    <p:extLst>
      <p:ext uri="{BB962C8B-B14F-4D97-AF65-F5344CB8AC3E}">
        <p14:creationId xmlns:p14="http://schemas.microsoft.com/office/powerpoint/2010/main" val="89305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5F6957F-4AF5-4633-B9E0-1F5DC9B5D4A1}" type="datetimeFigureOut">
              <a:rPr lang="en-US"/>
              <a:pPr/>
              <a:t>9/24/13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7D7D01F3-5B8D-4DCE-8384-6546F2E13141}" type="slidenum">
              <a:rPr lang="en-US"/>
              <a:pPr/>
              <a:t>‹#›</a:t>
            </a:fld>
            <a:endParaRPr lang="en-US"/>
          </a:p>
        </p:txBody>
      </p:sp>
    </p:spTree>
    <p:extLst>
      <p:ext uri="{BB962C8B-B14F-4D97-AF65-F5344CB8AC3E}">
        <p14:creationId xmlns:p14="http://schemas.microsoft.com/office/powerpoint/2010/main" val="89305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5F6957F-4AF5-4633-B9E0-1F5DC9B5D4A1}" type="datetimeFigureOut">
              <a:rPr lang="en-US"/>
              <a:pPr/>
              <a:t>9/24/13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7D7D01F3-5B8D-4DCE-8384-6546F2E13141}" type="slidenum">
              <a:rPr lang="en-US"/>
              <a:pPr/>
              <a:t>‹#›</a:t>
            </a:fld>
            <a:endParaRPr lang="en-US"/>
          </a:p>
        </p:txBody>
      </p:sp>
    </p:spTree>
    <p:extLst>
      <p:ext uri="{BB962C8B-B14F-4D97-AF65-F5344CB8AC3E}">
        <p14:creationId xmlns:p14="http://schemas.microsoft.com/office/powerpoint/2010/main" val="8930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7989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27BC6D-A512-4F15-81B5-A3B17BA5F354}"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D84CD0-E390-476D-AAEB-413DB9B77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67015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7BC6D-A512-4F15-81B5-A3B17BA5F354}"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D84CD0-E390-476D-AAEB-413DB9B77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500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27BC6D-A512-4F15-81B5-A3B17BA5F354}"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D84CD0-E390-476D-AAEB-413DB9B77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129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27BC6D-A512-4F15-81B5-A3B17BA5F354}" type="datetimeFigureOut">
              <a:rPr lang="en-US" smtClean="0">
                <a:solidFill>
                  <a:prstClr val="black">
                    <a:tint val="75000"/>
                  </a:prstClr>
                </a:solidFill>
              </a:rPr>
              <a:pPr/>
              <a:t>9/24/13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D84CD0-E390-476D-AAEB-413DB9B77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586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7BC6D-A512-4F15-81B5-A3B17BA5F354}" type="datetimeFigureOut">
              <a:rPr lang="en-US" smtClean="0">
                <a:solidFill>
                  <a:prstClr val="black">
                    <a:tint val="75000"/>
                  </a:prstClr>
                </a:solidFill>
              </a:rPr>
              <a:pPr/>
              <a:t>9/24/13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8D84CD0-E390-476D-AAEB-413DB9B77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547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27BC6D-A512-4F15-81B5-A3B17BA5F354}" type="datetimeFigureOut">
              <a:rPr lang="en-US" smtClean="0">
                <a:solidFill>
                  <a:prstClr val="black">
                    <a:tint val="75000"/>
                  </a:prstClr>
                </a:solidFill>
              </a:rPr>
              <a:pPr/>
              <a:t>9/24/13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8D84CD0-E390-476D-AAEB-413DB9B77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3012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7BC6D-A512-4F15-81B5-A3B17BA5F354}" type="datetimeFigureOut">
              <a:rPr lang="en-US" smtClean="0">
                <a:solidFill>
                  <a:prstClr val="black">
                    <a:tint val="75000"/>
                  </a:prstClr>
                </a:solidFill>
              </a:rPr>
              <a:pPr/>
              <a:t>9/24/13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8D84CD0-E390-476D-AAEB-413DB9B77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186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7BC6D-A512-4F15-81B5-A3B17BA5F354}" type="datetimeFigureOut">
              <a:rPr lang="en-US" smtClean="0">
                <a:solidFill>
                  <a:prstClr val="black">
                    <a:tint val="75000"/>
                  </a:prstClr>
                </a:solidFill>
              </a:rPr>
              <a:pPr/>
              <a:t>9/24/13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D84CD0-E390-476D-AAEB-413DB9B77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460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7BC6D-A512-4F15-81B5-A3B17BA5F354}" type="datetimeFigureOut">
              <a:rPr lang="en-US" smtClean="0">
                <a:solidFill>
                  <a:prstClr val="black">
                    <a:tint val="75000"/>
                  </a:prstClr>
                </a:solidFill>
              </a:rPr>
              <a:pPr/>
              <a:t>9/24/13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D84CD0-E390-476D-AAEB-413DB9B77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199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7BC6D-A512-4F15-81B5-A3B17BA5F354}"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D84CD0-E390-476D-AAEB-413DB9B77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212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881071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7BC6D-A512-4F15-81B5-A3B17BA5F354}"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D84CD0-E390-476D-AAEB-413DB9B77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44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5B113F-0426-4D0D-8692-C482664DD1AF}"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163BC-5849-4CEF-92EE-A75EA9284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292402"/>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FontTx/>
              <a:buNone/>
              <a:defRPr>
                <a:solidFill>
                  <a:schemeClr val="bg1">
                    <a:lumMod val="50000"/>
                  </a:schemeClr>
                </a:solidFill>
              </a:defRPr>
            </a:lvl1pPr>
            <a:lvl2pPr marL="0" indent="0">
              <a:buFontTx/>
              <a:buNone/>
              <a:defRPr>
                <a:solidFill>
                  <a:schemeClr val="bg1">
                    <a:lumMod val="50000"/>
                  </a:schemeClr>
                </a:solidFill>
              </a:defRPr>
            </a:lvl2pPr>
            <a:lvl3pPr marL="0" indent="0">
              <a:buFontTx/>
              <a:buNone/>
              <a:defRPr>
                <a:solidFill>
                  <a:schemeClr val="bg1">
                    <a:lumMod val="50000"/>
                  </a:schemeClr>
                </a:solidFill>
              </a:defRPr>
            </a:lvl3pPr>
            <a:lvl4pPr marL="0" indent="0">
              <a:buFontTx/>
              <a:buNone/>
              <a:defRPr>
                <a:solidFill>
                  <a:schemeClr val="bg1">
                    <a:lumMod val="50000"/>
                  </a:schemeClr>
                </a:solidFill>
              </a:defRPr>
            </a:lvl4pPr>
            <a:lvl5pPr marL="0" indent="0">
              <a:buFontTx/>
              <a:buNone/>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A5B113F-0426-4D0D-8692-C482664DD1AF}"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163BC-5849-4CEF-92EE-A75EA9284C7F}" type="slidenum">
              <a:rPr lang="en-US" smtClean="0">
                <a:solidFill>
                  <a:prstClr val="black">
                    <a:tint val="75000"/>
                  </a:prstClr>
                </a:solidFill>
              </a:rPr>
              <a:pPr/>
              <a:t>‹#›</a:t>
            </a:fld>
            <a:endParaRPr lang="en-US">
              <a:solidFill>
                <a:prstClr val="black">
                  <a:tint val="75000"/>
                </a:prstClr>
              </a:solidFill>
            </a:endParaRPr>
          </a:p>
        </p:txBody>
      </p:sp>
      <p:pic>
        <p:nvPicPr>
          <p:cNvPr id="7" name="Picture 6" descr="2013 UWEX-Logo-2C.tif"/>
          <p:cNvPicPr>
            <a:picLocks noChangeAspect="1"/>
          </p:cNvPicPr>
          <p:nvPr userDrawn="1"/>
        </p:nvPicPr>
        <p:blipFill>
          <a:blip r:embed="rId2" cstate="print"/>
          <a:stretch>
            <a:fillRect/>
          </a:stretch>
        </p:blipFill>
        <p:spPr>
          <a:xfrm>
            <a:off x="454926" y="6143244"/>
            <a:ext cx="1678674" cy="562356"/>
          </a:xfrm>
          <a:prstGeom prst="rect">
            <a:avLst/>
          </a:prstGeom>
        </p:spPr>
      </p:pic>
    </p:spTree>
    <p:extLst>
      <p:ext uri="{BB962C8B-B14F-4D97-AF65-F5344CB8AC3E}">
        <p14:creationId xmlns:p14="http://schemas.microsoft.com/office/powerpoint/2010/main" val="969171079"/>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B113F-0426-4D0D-8692-C482664DD1AF}"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163BC-5849-4CEF-92EE-A75EA9284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905202"/>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5B113F-0426-4D0D-8692-C482664DD1AF}" type="datetimeFigureOut">
              <a:rPr lang="en-US" smtClean="0">
                <a:solidFill>
                  <a:prstClr val="black">
                    <a:tint val="75000"/>
                  </a:prstClr>
                </a:solidFill>
              </a:rPr>
              <a:pPr/>
              <a:t>9/24/13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F163BC-5849-4CEF-92EE-A75EA9284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3649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5B113F-0426-4D0D-8692-C482664DD1AF}" type="datetimeFigureOut">
              <a:rPr lang="en-US" smtClean="0">
                <a:solidFill>
                  <a:prstClr val="black">
                    <a:tint val="75000"/>
                  </a:prstClr>
                </a:solidFill>
              </a:rPr>
              <a:pPr/>
              <a:t>9/24/13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F163BC-5849-4CEF-92EE-A75EA9284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096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5B113F-0426-4D0D-8692-C482664DD1AF}" type="datetimeFigureOut">
              <a:rPr lang="en-US" smtClean="0">
                <a:solidFill>
                  <a:prstClr val="black">
                    <a:tint val="75000"/>
                  </a:prstClr>
                </a:solidFill>
              </a:rPr>
              <a:pPr/>
              <a:t>9/24/13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F163BC-5849-4CEF-92EE-A75EA9284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689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B113F-0426-4D0D-8692-C482664DD1AF}" type="datetimeFigureOut">
              <a:rPr lang="en-US" smtClean="0">
                <a:solidFill>
                  <a:prstClr val="black">
                    <a:tint val="75000"/>
                  </a:prstClr>
                </a:solidFill>
              </a:rPr>
              <a:pPr/>
              <a:t>9/24/13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F163BC-5849-4CEF-92EE-A75EA9284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6327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B113F-0426-4D0D-8692-C482664DD1AF}" type="datetimeFigureOut">
              <a:rPr lang="en-US" smtClean="0">
                <a:solidFill>
                  <a:prstClr val="black">
                    <a:tint val="75000"/>
                  </a:prstClr>
                </a:solidFill>
              </a:rPr>
              <a:pPr/>
              <a:t>9/24/13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F163BC-5849-4CEF-92EE-A75EA9284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108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B113F-0426-4D0D-8692-C482664DD1AF}" type="datetimeFigureOut">
              <a:rPr lang="en-US" smtClean="0">
                <a:solidFill>
                  <a:prstClr val="black">
                    <a:tint val="75000"/>
                  </a:prstClr>
                </a:solidFill>
              </a:rPr>
              <a:pPr/>
              <a:t>9/24/13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F163BC-5849-4CEF-92EE-A75EA9284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66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97474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B113F-0426-4D0D-8692-C482664DD1AF}"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163BC-5849-4CEF-92EE-A75EA9284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151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B113F-0426-4D0D-8692-C482664DD1AF}"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163BC-5849-4CEF-92EE-A75EA9284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08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550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August 25, 2013</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7CA965E-058F-430D-BF30-93F466DAC451}" type="slidenum">
              <a:rPr lang="en-US" smtClean="0"/>
              <a:pPr/>
              <a:t>‹#›</a:t>
            </a:fld>
            <a:endParaRPr lang="en-US"/>
          </a:p>
        </p:txBody>
      </p:sp>
    </p:spTree>
    <p:extLst>
      <p:ext uri="{BB962C8B-B14F-4D97-AF65-F5344CB8AC3E}">
        <p14:creationId xmlns:p14="http://schemas.microsoft.com/office/powerpoint/2010/main" val="851256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688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5074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26524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theme" Target="../theme/theme10.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 Id="rId3"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 Id="rId3"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4.xml"/><Relationship Id="rId3"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5.xml"/><Relationship Id="rId3"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6.xml"/><Relationship Id="rId3"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7.xml"/><Relationship Id="rId3"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8.xml"/><Relationship Id="rId3"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9.xml"/><Relationship Id="rId3"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3566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7BC6D-A512-4F15-81B5-A3B17BA5F354}"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84CD0-E390-476D-AAEB-413DB9B772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24135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B113F-0426-4D0D-8692-C482664DD1AF}"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163BC-5849-4CEF-92EE-A75EA9284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00011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D841BEA5-0AAB-4F4C-9ED6-820E9ED5BB72}" type="datetimeFigureOut">
              <a:rPr lang="en-US">
                <a:ea typeface="ＭＳ Ｐゴシック" pitchFamily="34" charset="-128"/>
              </a:rPr>
              <a:pPr fontAlgn="base">
                <a:spcBef>
                  <a:spcPct val="0"/>
                </a:spcBef>
                <a:spcAft>
                  <a:spcPct val="0"/>
                </a:spcAft>
              </a:pPr>
              <a:t>9/24/13</a:t>
            </a:fld>
            <a:endParaRPr lang="en-US">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0A676FE8-8440-423B-A294-75FF891EC8B1}" type="slidenum">
              <a:rPr lang="en-US">
                <a:ea typeface="ＭＳ Ｐゴシック" pitchFamily="34" charset="-128"/>
              </a:rPr>
              <a:pPr fontAlgn="base">
                <a:spcBef>
                  <a:spcPct val="0"/>
                </a:spcBef>
                <a:spcAft>
                  <a:spcPct val="0"/>
                </a:spcAft>
              </a:pPr>
              <a:t>‹#›</a:t>
            </a:fld>
            <a:endParaRPr lang="en-US">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D841BEA5-0AAB-4F4C-9ED6-820E9ED5BB72}" type="datetimeFigureOut">
              <a:rPr lang="en-US"/>
              <a:pPr fontAlgn="base">
                <a:spcBef>
                  <a:spcPct val="0"/>
                </a:spcBef>
                <a:spcAft>
                  <a:spcPct val="0"/>
                </a:spcAft>
              </a:pPr>
              <a:t>9/24/13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0A676FE8-8440-423B-A294-75FF891EC8B1}" type="slidenum">
              <a:rPr lang="en-US"/>
              <a:pPr fontAlgn="base">
                <a:spcBef>
                  <a:spcPct val="0"/>
                </a:spcBef>
                <a:spcAft>
                  <a:spcPct val="0"/>
                </a:spcAft>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D841BEA5-0AAB-4F4C-9ED6-820E9ED5BB72}" type="datetimeFigureOut">
              <a:rPr lang="en-US"/>
              <a:pPr fontAlgn="base">
                <a:spcBef>
                  <a:spcPct val="0"/>
                </a:spcBef>
                <a:spcAft>
                  <a:spcPct val="0"/>
                </a:spcAft>
              </a:pPr>
              <a:t>9/24/13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0A676FE8-8440-423B-A294-75FF891EC8B1}" type="slidenum">
              <a:rPr lang="en-US"/>
              <a:pPr fontAlgn="base">
                <a:spcBef>
                  <a:spcPct val="0"/>
                </a:spcBef>
                <a:spcAft>
                  <a:spcPct val="0"/>
                </a:spcAft>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D841BEA5-0AAB-4F4C-9ED6-820E9ED5BB72}" type="datetimeFigureOut">
              <a:rPr lang="en-US"/>
              <a:pPr fontAlgn="base">
                <a:spcBef>
                  <a:spcPct val="0"/>
                </a:spcBef>
                <a:spcAft>
                  <a:spcPct val="0"/>
                </a:spcAft>
              </a:pPr>
              <a:t>9/24/13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0A676FE8-8440-423B-A294-75FF891EC8B1}" type="slidenum">
              <a:rPr lang="en-US"/>
              <a:pPr fontAlgn="base">
                <a:spcBef>
                  <a:spcPct val="0"/>
                </a:spcBef>
                <a:spcAft>
                  <a:spcPct val="0"/>
                </a:spcAft>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D841BEA5-0AAB-4F4C-9ED6-820E9ED5BB72}" type="datetimeFigureOut">
              <a:rPr lang="en-US"/>
              <a:pPr fontAlgn="base">
                <a:spcBef>
                  <a:spcPct val="0"/>
                </a:spcBef>
                <a:spcAft>
                  <a:spcPct val="0"/>
                </a:spcAft>
              </a:pPr>
              <a:t>9/24/13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0A676FE8-8440-423B-A294-75FF891EC8B1}" type="slidenum">
              <a:rPr lang="en-US"/>
              <a:pPr fontAlgn="base">
                <a:spcBef>
                  <a:spcPct val="0"/>
                </a:spcBef>
                <a:spcAft>
                  <a:spcPct val="0"/>
                </a:spcAft>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D841BEA5-0AAB-4F4C-9ED6-820E9ED5BB72}" type="datetimeFigureOut">
              <a:rPr lang="en-US"/>
              <a:pPr fontAlgn="base">
                <a:spcBef>
                  <a:spcPct val="0"/>
                </a:spcBef>
                <a:spcAft>
                  <a:spcPct val="0"/>
                </a:spcAft>
              </a:pPr>
              <a:t>9/24/13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0A676FE8-8440-423B-A294-75FF891EC8B1}" type="slidenum">
              <a:rPr lang="en-US"/>
              <a:pPr fontAlgn="base">
                <a:spcBef>
                  <a:spcPct val="0"/>
                </a:spcBef>
                <a:spcAft>
                  <a:spcPct val="0"/>
                </a:spcAft>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D841BEA5-0AAB-4F4C-9ED6-820E9ED5BB72}" type="datetimeFigureOut">
              <a:rPr lang="en-US"/>
              <a:pPr fontAlgn="base">
                <a:spcBef>
                  <a:spcPct val="0"/>
                </a:spcBef>
                <a:spcAft>
                  <a:spcPct val="0"/>
                </a:spcAft>
              </a:pPr>
              <a:t>9/24/13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0A676FE8-8440-423B-A294-75FF891EC8B1}" type="slidenum">
              <a:rPr lang="en-US"/>
              <a:pPr fontAlgn="base">
                <a:spcBef>
                  <a:spcPct val="0"/>
                </a:spcBef>
                <a:spcAft>
                  <a:spcPct val="0"/>
                </a:spcAft>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D841BEA5-0AAB-4F4C-9ED6-820E9ED5BB72}" type="datetimeFigureOut">
              <a:rPr lang="en-US"/>
              <a:pPr fontAlgn="base">
                <a:spcBef>
                  <a:spcPct val="0"/>
                </a:spcBef>
                <a:spcAft>
                  <a:spcPct val="0"/>
                </a:spcAft>
              </a:pPr>
              <a:t>9/24/13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0A676FE8-8440-423B-A294-75FF891EC8B1}" type="slidenum">
              <a:rPr lang="en-US"/>
              <a:pPr fontAlgn="base">
                <a:spcBef>
                  <a:spcPct val="0"/>
                </a:spcBef>
                <a:spcAft>
                  <a:spcPct val="0"/>
                </a:spcAft>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4.tiff"/><Relationship Id="rId6" Type="http://schemas.openxmlformats.org/officeDocument/2006/relationships/image" Target="../media/image8.jpeg"/><Relationship Id="rId7" Type="http://schemas.openxmlformats.org/officeDocument/2006/relationships/image" Target="../media/image9.jpeg"/><Relationship Id="rId1" Type="http://schemas.openxmlformats.org/officeDocument/2006/relationships/slideLayout" Target="../slideLayouts/slideLayout20.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ksre.ksu.edu/issuesinhealthreform/p.aspx?tabid=18" TargetMode="Externa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ksre.ksu.edu/issuesinhealthreform/p.aspx?tabid=19" TargetMode="Externa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ksre.ksu.edu/issuesinhealthreform/p.aspx?tabid=21" TargetMode="Externa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www.ksre.ksu.edu/bookstore/pubs/MF3101.pdf" TargetMode="External"/><Relationship Id="rId4" Type="http://schemas.openxmlformats.org/officeDocument/2006/relationships/hyperlink" Target="http://www.ksre.ksu.edu/bookstore/pubs/MF3104.pdf" TargetMode="External"/><Relationship Id="rId5" Type="http://schemas.openxmlformats.org/officeDocument/2006/relationships/hyperlink" Target="http://www.ksre.ksu.edu/bookstore/pubs/MF3103.pdf" TargetMode="External"/><Relationship Id="rId1" Type="http://schemas.openxmlformats.org/officeDocument/2006/relationships/slideLayout" Target="../slideLayouts/slideLayout2.xml"/><Relationship Id="rId2" Type="http://schemas.openxmlformats.org/officeDocument/2006/relationships/hyperlink" Target="http://www.ksre.ksu.edu/bookstore/pubs/MF3102.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ksre.ksu.edu/issuesinhealthreform/p.aspx?tabid=17" TargetMode="Externa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4" Type="http://schemas.openxmlformats.org/officeDocument/2006/relationships/image" Target="../media/image20.jpe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riporte@k-state.edu" TargetMode="External"/><Relationship Id="rId3"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3" Type="http://schemas.openxmlformats.org/officeDocument/2006/relationships/hyperlink" Target="mailto:vettersmithm@health.missouri.edu" TargetMode="External"/><Relationship Id="rId4" Type="http://schemas.openxmlformats.org/officeDocument/2006/relationships/hyperlink" Target="mailto:procterb@missouri.edu" TargetMode="External"/><Relationship Id="rId5" Type="http://schemas.openxmlformats.org/officeDocument/2006/relationships/hyperlink" Target="mailto:mccaulleyg@missouri.edu" TargetMode="External"/><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1" Type="http://schemas.openxmlformats.org/officeDocument/2006/relationships/slideLayout" Target="../slideLayouts/slideLayout32.xml"/><Relationship Id="rId2" Type="http://schemas.openxmlformats.org/officeDocument/2006/relationships/image" Target="../media/image3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3352800" cy="4495800"/>
          </a:xfrm>
        </p:spPr>
        <p:txBody>
          <a:bodyPr anchor="t" anchorCtr="0">
            <a:normAutofit/>
          </a:bodyPr>
          <a:lstStyle/>
          <a:p>
            <a:r>
              <a:rPr lang="en-US" sz="3500" b="1" dirty="0" smtClean="0"/>
              <a:t>Extension’s Leadership in Health Care Reform: Preparing Families, Businesses, and Communities</a:t>
            </a:r>
            <a:endParaRPr lang="en-US" sz="3500" b="1" dirty="0"/>
          </a:p>
        </p:txBody>
      </p:sp>
      <p:sp>
        <p:nvSpPr>
          <p:cNvPr id="3" name="Subtitle 2"/>
          <p:cNvSpPr>
            <a:spLocks noGrp="1"/>
          </p:cNvSpPr>
          <p:nvPr>
            <p:ph type="subTitle" idx="1"/>
          </p:nvPr>
        </p:nvSpPr>
        <p:spPr>
          <a:xfrm>
            <a:off x="5334000" y="2362200"/>
            <a:ext cx="3581400" cy="1752600"/>
          </a:xfrm>
        </p:spPr>
        <p:txBody>
          <a:bodyPr>
            <a:normAutofit/>
          </a:bodyPr>
          <a:lstStyle/>
          <a:p>
            <a:pPr algn="l"/>
            <a:r>
              <a:rPr lang="en-US" sz="1500" b="1" dirty="0" smtClean="0">
                <a:solidFill>
                  <a:schemeClr val="tx1"/>
                </a:solidFill>
              </a:rPr>
              <a:t>Roberta Riportella</a:t>
            </a:r>
            <a:r>
              <a:rPr lang="en-US" sz="1500" b="1" smtClean="0">
                <a:solidFill>
                  <a:schemeClr val="tx1"/>
                </a:solidFill>
              </a:rPr>
              <a:t>, Ph.D.</a:t>
            </a:r>
            <a:endParaRPr lang="en-US" sz="1500" b="1" dirty="0" smtClean="0">
              <a:solidFill>
                <a:schemeClr val="tx1"/>
              </a:solidFill>
            </a:endParaRPr>
          </a:p>
          <a:p>
            <a:pPr algn="l"/>
            <a:r>
              <a:rPr lang="en-US" sz="1500" dirty="0" smtClean="0">
                <a:solidFill>
                  <a:schemeClr val="tx1"/>
                </a:solidFill>
              </a:rPr>
              <a:t>Kansas Health Foundation Professor of   </a:t>
            </a:r>
          </a:p>
          <a:p>
            <a:pPr algn="l"/>
            <a:r>
              <a:rPr lang="en-US" sz="1500" dirty="0" smtClean="0">
                <a:solidFill>
                  <a:schemeClr val="tx1"/>
                </a:solidFill>
              </a:rPr>
              <a:t>    Community Health &amp; Extension Specialist</a:t>
            </a:r>
          </a:p>
          <a:p>
            <a:pPr algn="l"/>
            <a:r>
              <a:rPr lang="en-US" sz="1500" dirty="0" smtClean="0">
                <a:solidFill>
                  <a:schemeClr val="tx1"/>
                </a:solidFill>
              </a:rPr>
              <a:t>Kansas State University</a:t>
            </a:r>
          </a:p>
          <a:p>
            <a:pPr algn="l"/>
            <a:r>
              <a:rPr lang="en-US" sz="1500" dirty="0" smtClean="0">
                <a:solidFill>
                  <a:schemeClr val="tx1"/>
                </a:solidFill>
              </a:rPr>
              <a:t>K State Research and Extension</a:t>
            </a:r>
          </a:p>
          <a:p>
            <a:pPr algn="l"/>
            <a:endParaRPr lang="en-US" sz="2000" dirty="0">
              <a:solidFill>
                <a:schemeClr val="tx1"/>
              </a:solidFill>
            </a:endParaRPr>
          </a:p>
        </p:txBody>
      </p:sp>
      <p:sp>
        <p:nvSpPr>
          <p:cNvPr id="4" name="Subtitle 2"/>
          <p:cNvSpPr txBox="1">
            <a:spLocks/>
          </p:cNvSpPr>
          <p:nvPr/>
        </p:nvSpPr>
        <p:spPr>
          <a:xfrm>
            <a:off x="5181600" y="4800600"/>
            <a:ext cx="3962400" cy="1219200"/>
          </a:xfrm>
          <a:prstGeom prst="rect">
            <a:avLst/>
          </a:prstGeom>
        </p:spPr>
        <p:txBody>
          <a:bodyPr vert="horz" lIns="91440" tIns="45720" rIns="91440" bIns="45720" rtlCol="0">
            <a:normAutofit/>
          </a:bodyPr>
          <a:lstStyle/>
          <a:p>
            <a:pPr>
              <a:spcBef>
                <a:spcPct val="20000"/>
              </a:spcBef>
              <a:buFont typeface="Arial" pitchFamily="34" charset="0"/>
              <a:buNone/>
              <a:defRPr/>
            </a:pPr>
            <a:r>
              <a:rPr lang="en-US" sz="1500" b="1" dirty="0" smtClean="0">
                <a:solidFill>
                  <a:prstClr val="black"/>
                </a:solidFill>
              </a:rPr>
              <a:t>Mary Meehan-Strub, J.D.</a:t>
            </a:r>
          </a:p>
          <a:p>
            <a:pPr>
              <a:spcBef>
                <a:spcPct val="20000"/>
              </a:spcBef>
              <a:buFont typeface="Arial" pitchFamily="34" charset="0"/>
              <a:buNone/>
              <a:defRPr/>
            </a:pPr>
            <a:r>
              <a:rPr lang="en-US" sz="1500" dirty="0" smtClean="0">
                <a:solidFill>
                  <a:prstClr val="black"/>
                </a:solidFill>
              </a:rPr>
              <a:t>Professor, Department of Family Development</a:t>
            </a:r>
          </a:p>
          <a:p>
            <a:pPr>
              <a:spcBef>
                <a:spcPct val="20000"/>
              </a:spcBef>
              <a:buFont typeface="Arial" pitchFamily="34" charset="0"/>
              <a:buNone/>
              <a:defRPr/>
            </a:pPr>
            <a:r>
              <a:rPr lang="en-US" sz="1500" dirty="0" smtClean="0">
                <a:solidFill>
                  <a:prstClr val="black"/>
                </a:solidFill>
              </a:rPr>
              <a:t>Family Living Agent</a:t>
            </a:r>
          </a:p>
          <a:p>
            <a:pPr>
              <a:spcBef>
                <a:spcPct val="20000"/>
              </a:spcBef>
              <a:buFont typeface="Arial" pitchFamily="34" charset="0"/>
              <a:buNone/>
              <a:defRPr/>
            </a:pPr>
            <a:r>
              <a:rPr lang="en-US" sz="1500" dirty="0" smtClean="0">
                <a:solidFill>
                  <a:prstClr val="black"/>
                </a:solidFill>
              </a:rPr>
              <a:t>UW-Extension, La Crosse County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t="2514" b="22629"/>
          <a:stretch>
            <a:fillRect/>
          </a:stretch>
        </p:blipFill>
        <p:spPr>
          <a:xfrm>
            <a:off x="3962400" y="2362200"/>
            <a:ext cx="1048744" cy="1179456"/>
          </a:xfrm>
          <a:prstGeom prst="rect">
            <a:avLst/>
          </a:prstGeom>
        </p:spPr>
      </p:pic>
      <p:pic>
        <p:nvPicPr>
          <p:cNvPr id="12" name="Picture 11" descr="MaryNew4.JPG"/>
          <p:cNvPicPr>
            <a:picLocks noChangeAspect="1"/>
          </p:cNvPicPr>
          <p:nvPr/>
        </p:nvPicPr>
        <p:blipFill>
          <a:blip r:embed="rId3" cstate="print"/>
          <a:srcRect l="13652" r="17065"/>
          <a:stretch>
            <a:fillRect/>
          </a:stretch>
        </p:blipFill>
        <p:spPr>
          <a:xfrm>
            <a:off x="3962400" y="4724400"/>
            <a:ext cx="1094256" cy="1184076"/>
          </a:xfrm>
          <a:prstGeom prst="rect">
            <a:avLst/>
          </a:prstGeom>
        </p:spPr>
      </p:pic>
      <p:pic>
        <p:nvPicPr>
          <p:cNvPr id="11" name="Picture 10" descr="muxlogo.jpg"/>
          <p:cNvPicPr>
            <a:picLocks noChangeAspect="1"/>
          </p:cNvPicPr>
          <p:nvPr/>
        </p:nvPicPr>
        <p:blipFill>
          <a:blip r:embed="rId4" cstate="print"/>
          <a:stretch>
            <a:fillRect/>
          </a:stretch>
        </p:blipFill>
        <p:spPr>
          <a:xfrm>
            <a:off x="3810000" y="1676400"/>
            <a:ext cx="1342160" cy="310816"/>
          </a:xfrm>
          <a:prstGeom prst="rect">
            <a:avLst/>
          </a:prstGeom>
        </p:spPr>
      </p:pic>
      <p:pic>
        <p:nvPicPr>
          <p:cNvPr id="14" name="Picture 13" descr="2013 UWEX-Logo-2C.tif"/>
          <p:cNvPicPr>
            <a:picLocks noChangeAspect="1"/>
          </p:cNvPicPr>
          <p:nvPr/>
        </p:nvPicPr>
        <p:blipFill>
          <a:blip r:embed="rId5" cstate="print"/>
          <a:stretch>
            <a:fillRect/>
          </a:stretch>
        </p:blipFill>
        <p:spPr>
          <a:xfrm>
            <a:off x="3962400" y="5978235"/>
            <a:ext cx="1071350" cy="358902"/>
          </a:xfrm>
          <a:prstGeom prst="rect">
            <a:avLst/>
          </a:prstGeom>
        </p:spPr>
      </p:pic>
      <p:pic>
        <p:nvPicPr>
          <p:cNvPr id="15" name="Picture 14" descr="kstate.jpg"/>
          <p:cNvPicPr>
            <a:picLocks noChangeAspect="1"/>
          </p:cNvPicPr>
          <p:nvPr/>
        </p:nvPicPr>
        <p:blipFill>
          <a:blip r:embed="rId6" cstate="print"/>
          <a:stretch>
            <a:fillRect/>
          </a:stretch>
        </p:blipFill>
        <p:spPr>
          <a:xfrm>
            <a:off x="4114800" y="3657600"/>
            <a:ext cx="838200" cy="444246"/>
          </a:xfrm>
          <a:prstGeom prst="rect">
            <a:avLst/>
          </a:prstGeom>
        </p:spPr>
      </p:pic>
      <p:sp>
        <p:nvSpPr>
          <p:cNvPr id="16" name="Title 1"/>
          <p:cNvSpPr txBox="1">
            <a:spLocks/>
          </p:cNvSpPr>
          <p:nvPr/>
        </p:nvSpPr>
        <p:spPr>
          <a:xfrm>
            <a:off x="152400" y="4953000"/>
            <a:ext cx="3733800" cy="1066800"/>
          </a:xfrm>
          <a:prstGeom prst="rect">
            <a:avLst/>
          </a:prstGeom>
        </p:spPr>
        <p:txBody>
          <a:bodyPr vert="horz" lIns="91440" tIns="45720" rIns="91440" bIns="45720" rtlCol="0" anchor="t" anchorCtr="0">
            <a:normAutofit/>
          </a:bodyPr>
          <a:lstStyle/>
          <a:p>
            <a:pPr algn="ctr">
              <a:spcBef>
                <a:spcPct val="0"/>
              </a:spcBef>
              <a:defRPr/>
            </a:pPr>
            <a:r>
              <a:rPr lang="en-US" sz="2000" dirty="0" smtClean="0">
                <a:solidFill>
                  <a:prstClr val="black"/>
                </a:solidFill>
              </a:rPr>
              <a:t>JCEP Galaxy IV Conference</a:t>
            </a:r>
          </a:p>
          <a:p>
            <a:pPr algn="ctr">
              <a:spcBef>
                <a:spcPct val="0"/>
              </a:spcBef>
              <a:defRPr/>
            </a:pPr>
            <a:r>
              <a:rPr lang="en-US" sz="2000" dirty="0" smtClean="0">
                <a:solidFill>
                  <a:prstClr val="black"/>
                </a:solidFill>
              </a:rPr>
              <a:t>September 18, 2013</a:t>
            </a:r>
            <a:endParaRPr lang="en-US" sz="2000" dirty="0">
              <a:solidFill>
                <a:prstClr val="black"/>
              </a:solidFill>
            </a:endParaRPr>
          </a:p>
        </p:txBody>
      </p:sp>
      <p:sp>
        <p:nvSpPr>
          <p:cNvPr id="18" name="Rectangle 17"/>
          <p:cNvSpPr/>
          <p:nvPr/>
        </p:nvSpPr>
        <p:spPr>
          <a:xfrm>
            <a:off x="5181600" y="457200"/>
            <a:ext cx="3962400" cy="1015663"/>
          </a:xfrm>
          <a:prstGeom prst="rect">
            <a:avLst/>
          </a:prstGeom>
        </p:spPr>
        <p:txBody>
          <a:bodyPr wrap="square">
            <a:spAutoFit/>
          </a:bodyPr>
          <a:lstStyle/>
          <a:p>
            <a:r>
              <a:rPr lang="en-US" sz="1500" b="1" dirty="0" smtClean="0">
                <a:solidFill>
                  <a:prstClr val="black"/>
                </a:solidFill>
              </a:rPr>
              <a:t>Graham </a:t>
            </a:r>
            <a:r>
              <a:rPr lang="en-US" sz="1500" b="1" dirty="0" err="1" smtClean="0">
                <a:solidFill>
                  <a:prstClr val="black"/>
                </a:solidFill>
              </a:rPr>
              <a:t>McCaulley</a:t>
            </a:r>
            <a:r>
              <a:rPr lang="en-US" sz="1500" b="1" dirty="0" smtClean="0">
                <a:solidFill>
                  <a:prstClr val="black"/>
                </a:solidFill>
              </a:rPr>
              <a:t>, MA</a:t>
            </a:r>
          </a:p>
          <a:p>
            <a:r>
              <a:rPr lang="en-US" sz="1500" dirty="0" smtClean="0">
                <a:solidFill>
                  <a:prstClr val="black"/>
                </a:solidFill>
              </a:rPr>
              <a:t>Extension Associate</a:t>
            </a:r>
          </a:p>
          <a:p>
            <a:r>
              <a:rPr lang="en-US" sz="1500" dirty="0" smtClean="0">
                <a:solidFill>
                  <a:prstClr val="black"/>
                </a:solidFill>
              </a:rPr>
              <a:t>Personal Financial Planning Extension</a:t>
            </a:r>
          </a:p>
          <a:p>
            <a:r>
              <a:rPr lang="en-US" sz="1500" dirty="0" smtClean="0">
                <a:solidFill>
                  <a:prstClr val="black"/>
                </a:solidFill>
              </a:rPr>
              <a:t>University of Missouri</a:t>
            </a:r>
            <a:endParaRPr lang="en-US" sz="1500" dirty="0">
              <a:solidFill>
                <a:prstClr val="black"/>
              </a:solidFill>
            </a:endParaRPr>
          </a:p>
        </p:txBody>
      </p:sp>
      <p:pic>
        <p:nvPicPr>
          <p:cNvPr id="17" name="Picture 16" descr="McCaulley_Graham1.jpg"/>
          <p:cNvPicPr>
            <a:picLocks noChangeAspect="1"/>
          </p:cNvPicPr>
          <p:nvPr/>
        </p:nvPicPr>
        <p:blipFill>
          <a:blip r:embed="rId7" cstate="print"/>
          <a:srcRect b="13846"/>
          <a:stretch>
            <a:fillRect/>
          </a:stretch>
        </p:blipFill>
        <p:spPr>
          <a:xfrm>
            <a:off x="3962400" y="381000"/>
            <a:ext cx="1066800" cy="1212120"/>
          </a:xfrm>
          <a:prstGeom prst="rect">
            <a:avLst/>
          </a:prstGeom>
        </p:spPr>
      </p:pic>
    </p:spTree>
    <p:extLst>
      <p:ext uri="{BB962C8B-B14F-4D97-AF65-F5344CB8AC3E}">
        <p14:creationId xmlns:p14="http://schemas.microsoft.com/office/powerpoint/2010/main" val="12702999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been done</a:t>
            </a:r>
            <a:endParaRPr lang="en-US" dirty="0"/>
          </a:p>
        </p:txBody>
      </p:sp>
      <p:sp>
        <p:nvSpPr>
          <p:cNvPr id="3" name="Content Placeholder 2"/>
          <p:cNvSpPr>
            <a:spLocks noGrp="1"/>
          </p:cNvSpPr>
          <p:nvPr>
            <p:ph idx="1"/>
          </p:nvPr>
        </p:nvSpPr>
        <p:spPr/>
        <p:txBody>
          <a:bodyPr>
            <a:normAutofit/>
          </a:bodyPr>
          <a:lstStyle/>
          <a:p>
            <a:r>
              <a:rPr lang="en-US" dirty="0" smtClean="0"/>
              <a:t>National </a:t>
            </a:r>
            <a:r>
              <a:rPr lang="en-US" dirty="0" err="1" smtClean="0"/>
              <a:t>eXtension</a:t>
            </a:r>
            <a:r>
              <a:rPr lang="en-US" dirty="0" smtClean="0"/>
              <a:t> webinars</a:t>
            </a:r>
          </a:p>
          <a:p>
            <a:r>
              <a:rPr lang="en-US" dirty="0" smtClean="0"/>
              <a:t>Website repository of materials</a:t>
            </a:r>
          </a:p>
          <a:p>
            <a:r>
              <a:rPr lang="en-US" dirty="0" smtClean="0"/>
              <a:t>Blog</a:t>
            </a:r>
          </a:p>
          <a:p>
            <a:r>
              <a:rPr lang="en-US" dirty="0" smtClean="0"/>
              <a:t>County Fairs poster boards, factsheets (almost half counties)</a:t>
            </a:r>
          </a:p>
          <a:p>
            <a:r>
              <a:rPr lang="en-US" dirty="0" smtClean="0"/>
              <a:t>State Fair</a:t>
            </a:r>
          </a:p>
          <a:p>
            <a:pPr lvl="1"/>
            <a:endParaRPr lang="en-US" dirty="0"/>
          </a:p>
        </p:txBody>
      </p:sp>
    </p:spTree>
    <p:extLst>
      <p:ext uri="{BB962C8B-B14F-4D97-AF65-F5344CB8AC3E}">
        <p14:creationId xmlns:p14="http://schemas.microsoft.com/office/powerpoint/2010/main" val="3881669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been done: cont’d.</a:t>
            </a:r>
            <a:endParaRPr lang="en-US" dirty="0"/>
          </a:p>
        </p:txBody>
      </p:sp>
      <p:sp>
        <p:nvSpPr>
          <p:cNvPr id="3" name="Content Placeholder 2"/>
          <p:cNvSpPr>
            <a:spLocks noGrp="1"/>
          </p:cNvSpPr>
          <p:nvPr>
            <p:ph idx="1"/>
          </p:nvPr>
        </p:nvSpPr>
        <p:spPr/>
        <p:txBody>
          <a:bodyPr>
            <a:normAutofit fontScale="85000" lnSpcReduction="20000"/>
          </a:bodyPr>
          <a:lstStyle/>
          <a:p>
            <a:r>
              <a:rPr lang="en-US" dirty="0"/>
              <a:t>Several community presentations</a:t>
            </a:r>
          </a:p>
          <a:p>
            <a:r>
              <a:rPr lang="en-US" dirty="0"/>
              <a:t>Presentation to advisory group to gain local support</a:t>
            </a:r>
          </a:p>
          <a:p>
            <a:r>
              <a:rPr lang="en-US" dirty="0"/>
              <a:t>Media</a:t>
            </a:r>
          </a:p>
          <a:p>
            <a:pPr lvl="1"/>
            <a:r>
              <a:rPr lang="en-US" dirty="0"/>
              <a:t>Press </a:t>
            </a:r>
            <a:r>
              <a:rPr lang="en-US" dirty="0" smtClean="0"/>
              <a:t>releases</a:t>
            </a:r>
          </a:p>
          <a:p>
            <a:pPr lvl="1"/>
            <a:r>
              <a:rPr lang="en-US" dirty="0" smtClean="0"/>
              <a:t>Magazine articles</a:t>
            </a:r>
            <a:endParaRPr lang="en-US" dirty="0"/>
          </a:p>
          <a:p>
            <a:pPr lvl="1"/>
            <a:r>
              <a:rPr lang="en-US" dirty="0"/>
              <a:t>Video</a:t>
            </a:r>
          </a:p>
          <a:p>
            <a:pPr lvl="1"/>
            <a:r>
              <a:rPr lang="en-US" dirty="0"/>
              <a:t>Radio shows</a:t>
            </a:r>
          </a:p>
          <a:p>
            <a:pPr lvl="1"/>
            <a:r>
              <a:rPr lang="en-US" dirty="0"/>
              <a:t>Interviews</a:t>
            </a:r>
          </a:p>
          <a:p>
            <a:r>
              <a:rPr lang="en-US" dirty="0"/>
              <a:t>Internally</a:t>
            </a:r>
          </a:p>
          <a:p>
            <a:pPr lvl="1"/>
            <a:r>
              <a:rPr lang="en-US" dirty="0"/>
              <a:t>5 area wide county faculty trainings, 1 statewide (n = ~150)</a:t>
            </a:r>
          </a:p>
          <a:p>
            <a:pPr lvl="1"/>
            <a:r>
              <a:rPr lang="en-US" dirty="0"/>
              <a:t>Public issues education justification piece by Associate Director, program director, state specialist</a:t>
            </a:r>
          </a:p>
          <a:p>
            <a:endParaRPr lang="en-US" dirty="0"/>
          </a:p>
        </p:txBody>
      </p:sp>
    </p:spTree>
    <p:extLst>
      <p:ext uri="{BB962C8B-B14F-4D97-AF65-F5344CB8AC3E}">
        <p14:creationId xmlns:p14="http://schemas.microsoft.com/office/powerpoint/2010/main" val="52530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hlinkClick r:id="rId2"/>
              </a:rPr>
              <a:t/>
            </a:r>
            <a:br>
              <a:rPr lang="en-US" dirty="0" smtClean="0">
                <a:hlinkClick r:id="rId2"/>
              </a:rPr>
            </a:br>
            <a:r>
              <a:rPr lang="en-US" dirty="0" smtClean="0">
                <a:hlinkClick r:id="rId2"/>
              </a:rPr>
              <a:t>http</a:t>
            </a:r>
            <a:r>
              <a:rPr lang="en-US" dirty="0">
                <a:hlinkClick r:id="rId2"/>
              </a:rPr>
              <a:t>://</a:t>
            </a:r>
            <a:r>
              <a:rPr lang="en-US" dirty="0" smtClean="0">
                <a:hlinkClick r:id="rId2"/>
              </a:rPr>
              <a:t>ksre.ksu.edu/issuesinhealthreform/p.aspx?tabid=18</a:t>
            </a:r>
            <a:r>
              <a:rPr lang="en-US" dirty="0" smtClean="0"/>
              <a:t/>
            </a:r>
            <a:br>
              <a:rPr lang="en-US" dirty="0" smtClean="0"/>
            </a:br>
            <a:endParaRPr lang="en-US" dirty="0"/>
          </a:p>
        </p:txBody>
      </p:sp>
      <p:pic>
        <p:nvPicPr>
          <p:cNvPr id="6" name="Content Placeholder 5" descr="Issues in Health Reform - Webinars and Tutorials - Mozilla Firefox"/>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9666" y="1600200"/>
            <a:ext cx="7984668" cy="4525963"/>
          </a:xfrm>
        </p:spPr>
      </p:pic>
    </p:spTree>
    <p:extLst>
      <p:ext uri="{BB962C8B-B14F-4D97-AF65-F5344CB8AC3E}">
        <p14:creationId xmlns:p14="http://schemas.microsoft.com/office/powerpoint/2010/main" val="22385231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
            </a:r>
            <a:br>
              <a:rPr lang="en-US" dirty="0" smtClean="0">
                <a:hlinkClick r:id="rId2"/>
              </a:rPr>
            </a:br>
            <a:r>
              <a:rPr lang="en-US" dirty="0" smtClean="0">
                <a:hlinkClick r:id="rId2"/>
              </a:rPr>
              <a:t>http</a:t>
            </a:r>
            <a:r>
              <a:rPr lang="en-US" dirty="0">
                <a:hlinkClick r:id="rId2"/>
              </a:rPr>
              <a:t>://</a:t>
            </a:r>
            <a:r>
              <a:rPr lang="en-US" dirty="0" smtClean="0">
                <a:hlinkClick r:id="rId2"/>
              </a:rPr>
              <a:t>ksre.ksu.edu/issuesinhealthreform/p.aspx?tabid=19</a:t>
            </a:r>
            <a:r>
              <a:rPr lang="en-US" dirty="0" smtClean="0"/>
              <a:t/>
            </a:r>
            <a:br>
              <a:rPr lang="en-US" dirty="0" smtClean="0"/>
            </a:br>
            <a:endParaRPr lang="en-US" dirty="0"/>
          </a:p>
        </p:txBody>
      </p:sp>
      <p:pic>
        <p:nvPicPr>
          <p:cNvPr id="4" name="Content Placeholder 3" descr="Issues in Health Reform - Powerpoint Presentations - Mozilla Firefox"/>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9666" y="1600200"/>
            <a:ext cx="7984668" cy="4525963"/>
          </a:xfrm>
        </p:spPr>
      </p:pic>
    </p:spTree>
    <p:extLst>
      <p:ext uri="{BB962C8B-B14F-4D97-AF65-F5344CB8AC3E}">
        <p14:creationId xmlns:p14="http://schemas.microsoft.com/office/powerpoint/2010/main" val="7526835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hlinkClick r:id="rId2"/>
              </a:rPr>
              <a:t/>
            </a:r>
            <a:br>
              <a:rPr lang="en-US" sz="2700" dirty="0" smtClean="0">
                <a:hlinkClick r:id="rId2"/>
              </a:rPr>
            </a:br>
            <a:r>
              <a:rPr lang="en-US" sz="2700" dirty="0" smtClean="0">
                <a:hlinkClick r:id="rId2"/>
              </a:rPr>
              <a:t>http</a:t>
            </a:r>
            <a:r>
              <a:rPr lang="en-US" sz="2700" dirty="0">
                <a:hlinkClick r:id="rId2"/>
              </a:rPr>
              <a:t>://</a:t>
            </a:r>
            <a:r>
              <a:rPr lang="en-US" sz="2700" dirty="0" smtClean="0">
                <a:hlinkClick r:id="rId2"/>
              </a:rPr>
              <a:t>ksre.ksu.edu/issuesinhealthreform/p.aspx?tabid=21</a:t>
            </a:r>
            <a:r>
              <a:rPr lang="en-US" dirty="0" smtClean="0"/>
              <a:t/>
            </a:r>
            <a:br>
              <a:rPr lang="en-US" dirty="0" smtClean="0"/>
            </a:br>
            <a:endParaRPr lang="en-US" dirty="0"/>
          </a:p>
        </p:txBody>
      </p:sp>
      <p:pic>
        <p:nvPicPr>
          <p:cNvPr id="4" name="Content Placeholder 3" descr="ACA_Factsheet_Marketplace_Kansas-6.pdf - Adobe Acrobat Pr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447800"/>
            <a:ext cx="9172612" cy="5003242"/>
          </a:xfrm>
        </p:spPr>
      </p:pic>
    </p:spTree>
    <p:extLst>
      <p:ext uri="{BB962C8B-B14F-4D97-AF65-F5344CB8AC3E}">
        <p14:creationId xmlns:p14="http://schemas.microsoft.com/office/powerpoint/2010/main" val="5247066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Sheets</a:t>
            </a:r>
            <a:endParaRPr lang="en-US" dirty="0"/>
          </a:p>
        </p:txBody>
      </p:sp>
      <p:sp>
        <p:nvSpPr>
          <p:cNvPr id="3" name="Content Placeholder 2"/>
          <p:cNvSpPr>
            <a:spLocks noGrp="1"/>
          </p:cNvSpPr>
          <p:nvPr>
            <p:ph idx="1"/>
          </p:nvPr>
        </p:nvSpPr>
        <p:spPr/>
        <p:txBody>
          <a:bodyPr/>
          <a:lstStyle/>
          <a:p>
            <a:r>
              <a:rPr lang="en-US" dirty="0" smtClean="0">
                <a:hlinkClick r:id="rId2"/>
              </a:rPr>
              <a:t>What</a:t>
            </a:r>
            <a:r>
              <a:rPr lang="en-US" dirty="0">
                <a:hlinkClick r:id="rId2"/>
              </a:rPr>
              <a:t> impact will ACA have on Kansans?</a:t>
            </a:r>
            <a:endParaRPr lang="en-US" dirty="0"/>
          </a:p>
          <a:p>
            <a:r>
              <a:rPr lang="en-US" dirty="0">
                <a:hlinkClick r:id="rId3"/>
              </a:rPr>
              <a:t>What is the 'Marketplace?</a:t>
            </a:r>
            <a:r>
              <a:rPr lang="en-US" dirty="0"/>
              <a:t>'</a:t>
            </a:r>
          </a:p>
          <a:p>
            <a:r>
              <a:rPr lang="en-US" dirty="0">
                <a:hlinkClick r:id="rId4"/>
              </a:rPr>
              <a:t>How are small businesses </a:t>
            </a:r>
            <a:r>
              <a:rPr lang="en-US" dirty="0" smtClean="0">
                <a:hlinkClick r:id="rId4"/>
              </a:rPr>
              <a:t>(farms) and rural communities affected</a:t>
            </a:r>
            <a:r>
              <a:rPr lang="en-US" dirty="0">
                <a:hlinkClick r:id="rId4"/>
              </a:rPr>
              <a:t>?</a:t>
            </a:r>
            <a:endParaRPr lang="en-US" dirty="0"/>
          </a:p>
          <a:p>
            <a:r>
              <a:rPr lang="en-US" dirty="0">
                <a:hlinkClick r:id="rId5"/>
              </a:rPr>
              <a:t>What's next for health care reform in Kansas?</a:t>
            </a:r>
            <a:endParaRPr lang="en-US" dirty="0"/>
          </a:p>
          <a:p>
            <a:endParaRPr lang="en-US" dirty="0"/>
          </a:p>
        </p:txBody>
      </p:sp>
    </p:spTree>
    <p:extLst>
      <p:ext uri="{BB962C8B-B14F-4D97-AF65-F5344CB8AC3E}">
        <p14:creationId xmlns:p14="http://schemas.microsoft.com/office/powerpoint/2010/main" val="1134410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Factsheets Under Development</a:t>
            </a:r>
            <a:endParaRPr lang="en-US" dirty="0"/>
          </a:p>
        </p:txBody>
      </p:sp>
      <p:sp>
        <p:nvSpPr>
          <p:cNvPr id="3" name="Content Placeholder 2"/>
          <p:cNvSpPr>
            <a:spLocks noGrp="1"/>
          </p:cNvSpPr>
          <p:nvPr>
            <p:ph idx="1"/>
          </p:nvPr>
        </p:nvSpPr>
        <p:spPr/>
        <p:txBody>
          <a:bodyPr/>
          <a:lstStyle/>
          <a:p>
            <a:r>
              <a:rPr lang="en-US" dirty="0"/>
              <a:t>ACA Facts: Protect Yourself from Scams and Fraud</a:t>
            </a:r>
          </a:p>
          <a:p>
            <a:r>
              <a:rPr lang="en-US" dirty="0" smtClean="0"/>
              <a:t>How do I get health insurance?</a:t>
            </a:r>
            <a:endParaRPr lang="en-US" dirty="0"/>
          </a:p>
        </p:txBody>
      </p:sp>
    </p:spTree>
    <p:extLst>
      <p:ext uri="{BB962C8B-B14F-4D97-AF65-F5344CB8AC3E}">
        <p14:creationId xmlns:p14="http://schemas.microsoft.com/office/powerpoint/2010/main" val="3436441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
            </a:r>
            <a:br>
              <a:rPr lang="en-US" dirty="0" smtClean="0">
                <a:hlinkClick r:id="rId2"/>
              </a:rPr>
            </a:br>
            <a:r>
              <a:rPr lang="en-US" dirty="0" smtClean="0">
                <a:hlinkClick r:id="rId2"/>
              </a:rPr>
              <a:t>http</a:t>
            </a:r>
            <a:r>
              <a:rPr lang="en-US" dirty="0">
                <a:hlinkClick r:id="rId2"/>
              </a:rPr>
              <a:t>://</a:t>
            </a:r>
            <a:r>
              <a:rPr lang="en-US" dirty="0" smtClean="0">
                <a:hlinkClick r:id="rId2"/>
              </a:rPr>
              <a:t>ksre.ksu.edu/issuesinhealthreform/p.aspx?tabid=17</a:t>
            </a:r>
            <a:r>
              <a:rPr lang="en-US" dirty="0" smtClean="0"/>
              <a:t/>
            </a:r>
            <a:br>
              <a:rPr lang="en-US" dirty="0" smtClean="0"/>
            </a:br>
            <a:endParaRPr lang="en-US" dirty="0"/>
          </a:p>
        </p:txBody>
      </p:sp>
      <p:pic>
        <p:nvPicPr>
          <p:cNvPr id="4" name="Content Placeholder 3" descr="Issues in Health Reform - News and Hot Topics - Mozilla Firefox"/>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9666" y="1600200"/>
            <a:ext cx="7984668" cy="4525963"/>
          </a:xfrm>
        </p:spPr>
      </p:pic>
    </p:spTree>
    <p:extLst>
      <p:ext uri="{BB962C8B-B14F-4D97-AF65-F5344CB8AC3E}">
        <p14:creationId xmlns:p14="http://schemas.microsoft.com/office/powerpoint/2010/main" val="41341498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Autofit/>
          </a:bodyPr>
          <a:lstStyle/>
          <a:p>
            <a:r>
              <a:rPr lang="en-US" sz="2800" dirty="0" smtClean="0"/>
              <a:t/>
            </a:r>
            <a:br>
              <a:rPr lang="en-US" sz="2800" dirty="0" smtClean="0"/>
            </a:br>
            <a:r>
              <a:rPr lang="en-US" sz="2800" dirty="0" smtClean="0"/>
              <a:t/>
            </a:r>
            <a:br>
              <a:rPr lang="en-US" sz="2800" dirty="0" smtClean="0"/>
            </a:br>
            <a:r>
              <a:rPr lang="en-US" sz="3200" dirty="0" smtClean="0"/>
              <a:t>https</a:t>
            </a:r>
            <a:r>
              <a:rPr lang="en-US" sz="3200" dirty="0"/>
              <a:t>://blogs.ksre.ksu.edu/issuesinhealthreform</a:t>
            </a:r>
            <a:r>
              <a:rPr lang="en-US" sz="3200" dirty="0" smtClean="0"/>
              <a:t>/</a:t>
            </a:r>
            <a:br>
              <a:rPr lang="en-US" sz="3200" dirty="0" smtClean="0"/>
            </a:br>
            <a:r>
              <a:rPr lang="en-US" sz="3200" dirty="0" smtClean="0"/>
              <a:t/>
            </a:r>
            <a:br>
              <a:rPr lang="en-US" sz="3200" dirty="0" smtClean="0"/>
            </a:br>
            <a:endParaRPr lang="en-US" sz="2800" dirty="0"/>
          </a:p>
        </p:txBody>
      </p:sp>
      <p:pic>
        <p:nvPicPr>
          <p:cNvPr id="5" name="Content Placeholder 4" descr="Issues in the Health Reform | Just another KSRE-blog Site site - Google Chrom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295399"/>
            <a:ext cx="8763000" cy="4750239"/>
          </a:xfrm>
        </p:spPr>
      </p:pic>
    </p:spTree>
    <p:extLst>
      <p:ext uri="{BB962C8B-B14F-4D97-AF65-F5344CB8AC3E}">
        <p14:creationId xmlns:p14="http://schemas.microsoft.com/office/powerpoint/2010/main" val="14210359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K-State ACA Community (</a:t>
            </a:r>
            <a:r>
              <a:rPr lang="en-US" dirty="0" err="1" smtClean="0"/>
              <a:t>google</a:t>
            </a:r>
            <a:r>
              <a:rPr lang="en-US" dirty="0" smtClean="0"/>
              <a:t>+)</a:t>
            </a:r>
            <a:endParaRPr lang="en-US" dirty="0"/>
          </a:p>
        </p:txBody>
      </p:sp>
      <p:pic>
        <p:nvPicPr>
          <p:cNvPr id="4" name="Content Placeholder 3" descr="K-State ACA Community - Community - Google+ - Google Chrom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32634"/>
            <a:ext cx="8229600" cy="4461094"/>
          </a:xfrm>
        </p:spPr>
      </p:pic>
    </p:spTree>
    <p:extLst>
      <p:ext uri="{BB962C8B-B14F-4D97-AF65-F5344CB8AC3E}">
        <p14:creationId xmlns:p14="http://schemas.microsoft.com/office/powerpoint/2010/main" val="1553971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would Extension do educational programs on ACA?</a:t>
            </a:r>
            <a:endParaRPr lang="en-US" dirty="0"/>
          </a:p>
        </p:txBody>
      </p:sp>
      <p:sp>
        <p:nvSpPr>
          <p:cNvPr id="3" name="Content Placeholder 2"/>
          <p:cNvSpPr>
            <a:spLocks noGrp="1"/>
          </p:cNvSpPr>
          <p:nvPr>
            <p:ph idx="1"/>
          </p:nvPr>
        </p:nvSpPr>
        <p:spPr/>
        <p:txBody>
          <a:bodyPr>
            <a:normAutofit fontScale="92500"/>
          </a:bodyPr>
          <a:lstStyle/>
          <a:p>
            <a:r>
              <a:rPr lang="en-US" dirty="0"/>
              <a:t>Extension Perspective</a:t>
            </a:r>
          </a:p>
          <a:p>
            <a:pPr lvl="1"/>
            <a:r>
              <a:rPr lang="en-US" dirty="0" smtClean="0"/>
              <a:t>Local </a:t>
            </a:r>
            <a:r>
              <a:rPr lang="en-US" dirty="0"/>
              <a:t>faculty/specialists -  pulse on their </a:t>
            </a:r>
            <a:r>
              <a:rPr lang="en-US" dirty="0" smtClean="0"/>
              <a:t>communities</a:t>
            </a:r>
            <a:endParaRPr lang="en-US" dirty="0"/>
          </a:p>
          <a:p>
            <a:pPr lvl="1"/>
            <a:r>
              <a:rPr lang="en-US" dirty="0" smtClean="0"/>
              <a:t>Unbiased </a:t>
            </a:r>
            <a:r>
              <a:rPr lang="en-US" dirty="0"/>
              <a:t>educational resource – responsive to local needs</a:t>
            </a:r>
          </a:p>
          <a:p>
            <a:pPr lvl="1"/>
            <a:r>
              <a:rPr lang="en-US" dirty="0" smtClean="0"/>
              <a:t>Build </a:t>
            </a:r>
            <a:r>
              <a:rPr lang="en-US" dirty="0"/>
              <a:t>community capacity</a:t>
            </a:r>
          </a:p>
          <a:p>
            <a:pPr lvl="1"/>
            <a:r>
              <a:rPr lang="en-US" dirty="0" smtClean="0"/>
              <a:t>Empower </a:t>
            </a:r>
            <a:r>
              <a:rPr lang="en-US" dirty="0"/>
              <a:t>individuals and families to make informed decisions</a:t>
            </a:r>
          </a:p>
          <a:p>
            <a:pPr lvl="1"/>
            <a:r>
              <a:rPr lang="en-US" dirty="0" smtClean="0"/>
              <a:t>National </a:t>
            </a:r>
            <a:r>
              <a:rPr lang="en-US" dirty="0"/>
              <a:t>issue – potential impact on everyone</a:t>
            </a:r>
          </a:p>
          <a:p>
            <a:pPr marL="0" indent="0" algn="ctr">
              <a:buNone/>
            </a:pPr>
            <a:r>
              <a:rPr lang="en-US" dirty="0"/>
              <a:t>	-2013 -- Teachable year</a:t>
            </a:r>
          </a:p>
          <a:p>
            <a:endParaRPr lang="en-US" dirty="0"/>
          </a:p>
        </p:txBody>
      </p:sp>
    </p:spTree>
    <p:extLst>
      <p:ext uri="{BB962C8B-B14F-4D97-AF65-F5344CB8AC3E}">
        <p14:creationId xmlns:p14="http://schemas.microsoft.com/office/powerpoint/2010/main" val="42618349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lstStyle/>
          <a:p>
            <a:r>
              <a:rPr lang="en-US" dirty="0" smtClean="0"/>
              <a:t>Leader guide for community presentations</a:t>
            </a:r>
          </a:p>
          <a:p>
            <a:r>
              <a:rPr lang="en-US" dirty="0" smtClean="0"/>
              <a:t>Collaboration around Navigator grant</a:t>
            </a:r>
          </a:p>
          <a:p>
            <a:r>
              <a:rPr lang="en-US" dirty="0" smtClean="0"/>
              <a:t>Farm Families and ACA</a:t>
            </a:r>
          </a:p>
          <a:p>
            <a:r>
              <a:rPr lang="en-US" dirty="0"/>
              <a:t>Health Insurance Literacy</a:t>
            </a:r>
          </a:p>
          <a:p>
            <a:endParaRPr lang="en-US" dirty="0"/>
          </a:p>
        </p:txBody>
      </p:sp>
    </p:spTree>
    <p:extLst>
      <p:ext uri="{BB962C8B-B14F-4D97-AF65-F5344CB8AC3E}">
        <p14:creationId xmlns:p14="http://schemas.microsoft.com/office/powerpoint/2010/main" val="3466001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2152650"/>
          </a:xfrm>
        </p:spPr>
        <p:txBody>
          <a:bodyPr>
            <a:noAutofit/>
          </a:bodyPr>
          <a:lstStyle/>
          <a:p>
            <a:r>
              <a:rPr lang="en-US" b="1" dirty="0" smtClean="0"/>
              <a:t>You and Health Insurance: </a:t>
            </a:r>
            <a:r>
              <a:rPr lang="en-US" sz="4000" dirty="0" smtClean="0"/>
              <a:t>Making a Smart Choice </a:t>
            </a:r>
            <a:br>
              <a:rPr lang="en-US" sz="4000" dirty="0" smtClean="0"/>
            </a:br>
            <a:r>
              <a:rPr lang="en-US" sz="4000" dirty="0" smtClean="0"/>
              <a:t>for Farm Families</a:t>
            </a:r>
            <a:endParaRPr lang="en-US" sz="4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4150" y="3600319"/>
            <a:ext cx="2438400" cy="179096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38" y="3810001"/>
            <a:ext cx="2438400" cy="1514375"/>
          </a:xfrm>
          <a:prstGeom prst="rect">
            <a:avLst/>
          </a:prstGeom>
        </p:spPr>
      </p:pic>
      <p:pic>
        <p:nvPicPr>
          <p:cNvPr id="6" name="Picture 5" descr="Farm Barn Graph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5556" y="3810001"/>
            <a:ext cx="142701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1400" y="364980"/>
            <a:ext cx="1066800" cy="834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16935" y="552930"/>
            <a:ext cx="1718932" cy="646331"/>
          </a:xfrm>
          <a:prstGeom prst="rect">
            <a:avLst/>
          </a:prstGeom>
          <a:noFill/>
        </p:spPr>
        <p:txBody>
          <a:bodyPr wrap="none" rtlCol="0">
            <a:spAutoFit/>
          </a:bodyPr>
          <a:lstStyle/>
          <a:p>
            <a:r>
              <a:rPr lang="en-US" dirty="0" smtClean="0"/>
              <a:t>Insert University</a:t>
            </a:r>
          </a:p>
          <a:p>
            <a:r>
              <a:rPr lang="en-US" dirty="0" smtClean="0"/>
              <a:t>Extension Logo</a:t>
            </a:r>
            <a:endParaRPr lang="en-US" dirty="0"/>
          </a:p>
        </p:txBody>
      </p:sp>
      <p:sp>
        <p:nvSpPr>
          <p:cNvPr id="8" name="TextBox 7"/>
          <p:cNvSpPr txBox="1"/>
          <p:nvPr/>
        </p:nvSpPr>
        <p:spPr>
          <a:xfrm>
            <a:off x="1676400" y="5943600"/>
            <a:ext cx="5257799" cy="707886"/>
          </a:xfrm>
          <a:prstGeom prst="rect">
            <a:avLst/>
          </a:prstGeom>
          <a:noFill/>
        </p:spPr>
        <p:txBody>
          <a:bodyPr wrap="square" rtlCol="0">
            <a:spAutoFit/>
          </a:bodyPr>
          <a:lstStyle/>
          <a:p>
            <a:r>
              <a:rPr lang="en-US" sz="2000" b="1" dirty="0" smtClean="0"/>
              <a:t>Prepared by Barbara O’Neill, Rutgers University, and Roberta Riportella, Kansas State University</a:t>
            </a:r>
            <a:endParaRPr lang="en-US" sz="2000" b="1" dirty="0"/>
          </a:p>
        </p:txBody>
      </p:sp>
    </p:spTree>
    <p:extLst>
      <p:ext uri="{BB962C8B-B14F-4D97-AF65-F5344CB8AC3E}">
        <p14:creationId xmlns:p14="http://schemas.microsoft.com/office/powerpoint/2010/main" val="21565593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45868" y="0"/>
            <a:ext cx="2598132"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85800" y="685800"/>
            <a:ext cx="7567695" cy="5693866"/>
          </a:xfrm>
          <a:prstGeom prst="rect">
            <a:avLst/>
          </a:prstGeom>
          <a:noFill/>
        </p:spPr>
        <p:txBody>
          <a:bodyPr wrap="square" rtlCol="0">
            <a:spAutoFit/>
          </a:bodyPr>
          <a:lstStyle/>
          <a:p>
            <a:r>
              <a:rPr lang="en-US" sz="2000" b="1" dirty="0" smtClean="0"/>
              <a:t>What is it?</a:t>
            </a:r>
          </a:p>
          <a:p>
            <a:r>
              <a:rPr lang="en-US" sz="2000" i="1" dirty="0" smtClean="0"/>
              <a:t>Smart Choice for Health Insurance </a:t>
            </a:r>
            <a:r>
              <a:rPr lang="en-US" sz="2000" dirty="0" smtClean="0"/>
              <a:t>is an entrepreneurial, comprehensive, research-based, unbiased curriculum designed by a team of experts led by the University of Maryland Extension. Its purpose is to equip consumers with tools they need to make the best possible decision when choosing health insurance plans for themselves and their families.</a:t>
            </a:r>
          </a:p>
          <a:p>
            <a:endParaRPr lang="en-US" sz="2000" dirty="0"/>
          </a:p>
          <a:p>
            <a:r>
              <a:rPr lang="en-US" sz="2000" b="1" dirty="0" smtClean="0"/>
              <a:t>When will Smart Choice be available?</a:t>
            </a:r>
          </a:p>
          <a:p>
            <a:r>
              <a:rPr lang="en-US" sz="2000" dirty="0" smtClean="0"/>
              <a:t>Workshops for consumers will take place around the country beginning in October 2013.</a:t>
            </a:r>
          </a:p>
          <a:p>
            <a:endParaRPr lang="en-US" sz="2000" dirty="0"/>
          </a:p>
          <a:p>
            <a:r>
              <a:rPr lang="en-US" sz="2000" b="1" dirty="0" smtClean="0"/>
              <a:t>Where can I find more information?</a:t>
            </a:r>
          </a:p>
          <a:p>
            <a:r>
              <a:rPr lang="en-US" sz="2000" dirty="0" smtClean="0"/>
              <a:t>Contact Bonnie Braun, bbraun@umd.edu </a:t>
            </a:r>
          </a:p>
          <a:p>
            <a:endParaRPr lang="en-US" sz="2000" dirty="0"/>
          </a:p>
          <a:p>
            <a:r>
              <a:rPr lang="en-US" sz="2000" dirty="0" smtClean="0"/>
              <a:t>For additional information or to Ask an Expert questions or to questions and answers, go to extension.umd.edu/insure</a:t>
            </a:r>
          </a:p>
          <a:p>
            <a:endParaRPr lang="en-US" sz="1200" dirty="0" smtClean="0"/>
          </a:p>
          <a:p>
            <a:endParaRPr lang="en-US" sz="1200" dirty="0" smtClean="0"/>
          </a:p>
        </p:txBody>
      </p:sp>
      <p:sp>
        <p:nvSpPr>
          <p:cNvPr id="3" name="Content Placeholder 2"/>
          <p:cNvSpPr>
            <a:spLocks noGrp="1"/>
          </p:cNvSpPr>
          <p:nvPr>
            <p:ph idx="1"/>
          </p:nvPr>
        </p:nvSpPr>
        <p:spPr/>
        <p:txBody>
          <a:bodyPr/>
          <a:lstStyle/>
          <a:p>
            <a:endParaRPr lang="en-US" dirty="0" smtClean="0"/>
          </a:p>
          <a:p>
            <a:pPr lvl="1"/>
            <a:endParaRPr lang="en-US" dirty="0" smtClean="0"/>
          </a:p>
        </p:txBody>
      </p:sp>
    </p:spTree>
    <p:extLst>
      <p:ext uri="{BB962C8B-B14F-4D97-AF65-F5344CB8AC3E}">
        <p14:creationId xmlns:p14="http://schemas.microsoft.com/office/powerpoint/2010/main" val="23097247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sz="4200" dirty="0"/>
              <a:t>Roberta </a:t>
            </a:r>
            <a:r>
              <a:rPr lang="en-US" sz="4200" dirty="0" err="1"/>
              <a:t>Riportella</a:t>
            </a:r>
            <a:r>
              <a:rPr lang="en-US" sz="4200" dirty="0"/>
              <a:t>, Ph.D. </a:t>
            </a:r>
            <a:br>
              <a:rPr lang="en-US" sz="4200" dirty="0"/>
            </a:br>
            <a:r>
              <a:rPr lang="en-US" sz="4200" dirty="0"/>
              <a:t>Kansas Health Foundation Professor of Community Health</a:t>
            </a:r>
          </a:p>
          <a:p>
            <a:pPr marL="0" indent="0">
              <a:buNone/>
            </a:pPr>
            <a:r>
              <a:rPr lang="en-US" sz="4200" dirty="0"/>
              <a:t>School of Family Studies and Human Services</a:t>
            </a:r>
          </a:p>
          <a:p>
            <a:pPr marL="0" indent="0">
              <a:buNone/>
            </a:pPr>
            <a:r>
              <a:rPr lang="en-US" sz="4200" dirty="0"/>
              <a:t>College of Human Ecology</a:t>
            </a:r>
          </a:p>
          <a:p>
            <a:pPr marL="0" indent="0">
              <a:buNone/>
            </a:pPr>
            <a:r>
              <a:rPr lang="en-US" sz="4200" dirty="0"/>
              <a:t>Kansas State University</a:t>
            </a:r>
          </a:p>
          <a:p>
            <a:pPr marL="0" indent="0">
              <a:buNone/>
            </a:pPr>
            <a:r>
              <a:rPr lang="en-US" sz="4200" dirty="0"/>
              <a:t>K-State Research and Extension</a:t>
            </a:r>
          </a:p>
          <a:p>
            <a:pPr marL="0" indent="0">
              <a:buNone/>
            </a:pPr>
            <a:r>
              <a:rPr lang="en-US" sz="4200" dirty="0"/>
              <a:t> </a:t>
            </a:r>
          </a:p>
          <a:p>
            <a:pPr marL="0" indent="0">
              <a:buNone/>
            </a:pPr>
            <a:r>
              <a:rPr lang="en-US" sz="4200" dirty="0"/>
              <a:t>343 Justin Hall</a:t>
            </a:r>
          </a:p>
          <a:p>
            <a:pPr marL="0" indent="0">
              <a:buNone/>
            </a:pPr>
            <a:r>
              <a:rPr lang="en-US" sz="4200" dirty="0"/>
              <a:t>Manhattan, KS 66506</a:t>
            </a:r>
          </a:p>
          <a:p>
            <a:pPr marL="0" indent="0">
              <a:buNone/>
            </a:pPr>
            <a:r>
              <a:rPr lang="en-US" sz="4200" dirty="0"/>
              <a:t>785-532-1942</a:t>
            </a:r>
          </a:p>
          <a:p>
            <a:pPr marL="0" indent="0">
              <a:buNone/>
            </a:pPr>
            <a:r>
              <a:rPr lang="en-US" sz="4200" u="sng" dirty="0" smtClean="0">
                <a:hlinkClick r:id="rId2"/>
              </a:rPr>
              <a:t>rriporte@k-state.edu</a:t>
            </a:r>
            <a:endParaRPr lang="en-US" sz="4200" u="sng" dirty="0" smtClean="0"/>
          </a:p>
          <a:p>
            <a:pPr marL="0" indent="0">
              <a:buNone/>
            </a:pPr>
            <a:endParaRPr lang="en-US" sz="4200" u="sng" dirty="0"/>
          </a:p>
          <a:p>
            <a:pPr marL="0" indent="0">
              <a:buNone/>
            </a:pPr>
            <a:r>
              <a:rPr lang="en-US" sz="4200" dirty="0" smtClean="0"/>
              <a:t>@rriporte</a:t>
            </a:r>
            <a:endParaRPr lang="en-US" sz="4200" dirty="0"/>
          </a:p>
          <a:p>
            <a:pPr marL="0" indent="0">
              <a:buNone/>
            </a:pPr>
            <a:r>
              <a:rPr lang="en-US" sz="4200" dirty="0"/>
              <a:t> </a:t>
            </a:r>
          </a:p>
          <a:p>
            <a:pPr marL="0" indent="0">
              <a:buNone/>
            </a:pPr>
            <a:r>
              <a:rPr lang="en-US" sz="4200" dirty="0"/>
              <a:t>Emerita Professor</a:t>
            </a:r>
          </a:p>
          <a:p>
            <a:pPr marL="0" indent="0">
              <a:buNone/>
            </a:pPr>
            <a:r>
              <a:rPr lang="en-US" sz="4200" dirty="0"/>
              <a:t>School of Human Ecology</a:t>
            </a:r>
          </a:p>
          <a:p>
            <a:pPr marL="0" indent="0">
              <a:buNone/>
            </a:pPr>
            <a:r>
              <a:rPr lang="en-US" sz="4200" dirty="0"/>
              <a:t>University of </a:t>
            </a:r>
            <a:r>
              <a:rPr lang="en-US" sz="4200" dirty="0" smtClean="0"/>
              <a:t>Wisconsin-Madison</a:t>
            </a:r>
          </a:p>
          <a:p>
            <a:pPr marL="0" indent="0">
              <a:buNone/>
            </a:pPr>
            <a:endParaRPr lang="en-US"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209800"/>
            <a:ext cx="2420345" cy="3636235"/>
          </a:xfrm>
          <a:prstGeom prst="rect">
            <a:avLst/>
          </a:prstGeom>
        </p:spPr>
      </p:pic>
    </p:spTree>
    <p:extLst>
      <p:ext uri="{BB962C8B-B14F-4D97-AF65-F5344CB8AC3E}">
        <p14:creationId xmlns:p14="http://schemas.microsoft.com/office/powerpoint/2010/main" val="14002981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1143000"/>
            <a:ext cx="822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b="1" dirty="0" smtClean="0">
                <a:solidFill>
                  <a:prstClr val="black"/>
                </a:solidFill>
                <a:effectLst>
                  <a:outerShdw blurRad="38100" dist="38100" dir="2700000" algn="tl">
                    <a:srgbClr val="C0C0C0"/>
                  </a:outerShdw>
                </a:effectLst>
              </a:rPr>
              <a:t>University of Missouri Extension Health Insurance Education Initiative</a:t>
            </a:r>
            <a:endParaRPr lang="en-US" dirty="0" smtClean="0">
              <a:solidFill>
                <a:prstClr val="black"/>
              </a:solidFill>
            </a:endParaRPr>
          </a:p>
        </p:txBody>
      </p:sp>
      <p:sp>
        <p:nvSpPr>
          <p:cNvPr id="4" name="Rectangle 3"/>
          <p:cNvSpPr/>
          <p:nvPr/>
        </p:nvSpPr>
        <p:spPr>
          <a:xfrm>
            <a:off x="838200" y="4648200"/>
            <a:ext cx="7543800" cy="1384995"/>
          </a:xfrm>
          <a:prstGeom prst="rect">
            <a:avLst/>
          </a:prstGeom>
        </p:spPr>
        <p:txBody>
          <a:bodyPr wrap="square">
            <a:spAutoFit/>
          </a:bodyPr>
          <a:lstStyle/>
          <a:p>
            <a:pPr fontAlgn="base">
              <a:spcBef>
                <a:spcPct val="0"/>
              </a:spcBef>
              <a:spcAft>
                <a:spcPct val="0"/>
              </a:spcAft>
            </a:pPr>
            <a:r>
              <a:rPr lang="en-US" sz="2800" dirty="0" smtClean="0">
                <a:solidFill>
                  <a:prstClr val="black"/>
                </a:solidFill>
                <a:latin typeface="Arial" pitchFamily="34" charset="0"/>
                <a:ea typeface="ＭＳ Ｐゴシック" pitchFamily="34" charset="-128"/>
              </a:rPr>
              <a:t>Graham McCaulley</a:t>
            </a:r>
          </a:p>
          <a:p>
            <a:pPr fontAlgn="base">
              <a:spcBef>
                <a:spcPct val="0"/>
              </a:spcBef>
              <a:spcAft>
                <a:spcPct val="0"/>
              </a:spcAft>
            </a:pPr>
            <a:r>
              <a:rPr lang="en-US" sz="2800" dirty="0" smtClean="0">
                <a:solidFill>
                  <a:prstClr val="black"/>
                </a:solidFill>
                <a:latin typeface="Arial" pitchFamily="34" charset="0"/>
                <a:ea typeface="ＭＳ Ｐゴシック" pitchFamily="34" charset="-128"/>
              </a:rPr>
              <a:t>Molly Vetter-Smith</a:t>
            </a:r>
          </a:p>
          <a:p>
            <a:pPr fontAlgn="base">
              <a:spcBef>
                <a:spcPct val="0"/>
              </a:spcBef>
              <a:spcAft>
                <a:spcPct val="0"/>
              </a:spcAft>
            </a:pPr>
            <a:r>
              <a:rPr lang="en-US" sz="2800" dirty="0" smtClean="0">
                <a:solidFill>
                  <a:prstClr val="black"/>
                </a:solidFill>
                <a:latin typeface="Arial" pitchFamily="34" charset="0"/>
                <a:ea typeface="ＭＳ Ｐゴシック" pitchFamily="34" charset="-128"/>
              </a:rPr>
              <a:t>Brenda Procter</a:t>
            </a:r>
          </a:p>
        </p:txBody>
      </p:sp>
    </p:spTree>
    <p:extLst>
      <p:ext uri="{BB962C8B-B14F-4D97-AF65-F5344CB8AC3E}">
        <p14:creationId xmlns:p14="http://schemas.microsoft.com/office/powerpoint/2010/main" val="210251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66800"/>
            <a:ext cx="9144000" cy="5616922"/>
          </a:xfrm>
          <a:prstGeom prst="rect">
            <a:avLst/>
          </a:prstGeom>
          <a:noFill/>
        </p:spPr>
        <p:txBody>
          <a:bodyPr wrap="square" rtlCol="0">
            <a:spAutoFit/>
          </a:bodyPr>
          <a:lstStyle/>
          <a:p>
            <a:pPr fontAlgn="base">
              <a:spcBef>
                <a:spcPct val="0"/>
              </a:spcBef>
              <a:spcAft>
                <a:spcPct val="0"/>
              </a:spcAft>
            </a:pPr>
            <a:r>
              <a:rPr lang="en-US" sz="4000" b="1" dirty="0" smtClean="0">
                <a:solidFill>
                  <a:prstClr val="black"/>
                </a:solidFill>
                <a:latin typeface="Arial" pitchFamily="34" charset="0"/>
              </a:rPr>
              <a:t>The Initiative</a:t>
            </a:r>
          </a:p>
          <a:p>
            <a:pPr fontAlgn="base">
              <a:spcBef>
                <a:spcPct val="0"/>
              </a:spcBef>
              <a:spcAft>
                <a:spcPct val="0"/>
              </a:spcAft>
            </a:pPr>
            <a:r>
              <a:rPr lang="en-US" sz="4000" b="1" dirty="0" smtClean="0">
                <a:solidFill>
                  <a:prstClr val="black"/>
                </a:solidFill>
                <a:latin typeface="Arial" pitchFamily="34" charset="0"/>
              </a:rPr>
              <a:t> </a:t>
            </a:r>
            <a:r>
              <a:rPr lang="en-US" sz="2900" dirty="0" smtClean="0">
                <a:solidFill>
                  <a:prstClr val="black"/>
                </a:solidFill>
                <a:latin typeface="Arial" pitchFamily="34" charset="0"/>
              </a:rPr>
              <a:t>Project goal:</a:t>
            </a:r>
          </a:p>
          <a:p>
            <a:pPr marL="914400" lvl="1" indent="-457200" fontAlgn="base">
              <a:spcBef>
                <a:spcPct val="0"/>
              </a:spcBef>
              <a:spcAft>
                <a:spcPts val="1200"/>
              </a:spcAft>
              <a:buFont typeface="Arial" pitchFamily="34" charset="0"/>
              <a:buChar char="•"/>
            </a:pPr>
            <a:r>
              <a:rPr lang="en-US" sz="2400" dirty="0" smtClean="0">
                <a:solidFill>
                  <a:prstClr val="black"/>
                </a:solidFill>
                <a:latin typeface="Arial" pitchFamily="34" charset="0"/>
              </a:rPr>
              <a:t>Lead a statewide educational initiative to ensure that all Missourians have the resources and skills they need to make informed health insurance decisions for themselves, their families, and their businesses </a:t>
            </a:r>
          </a:p>
          <a:p>
            <a:pPr marL="457200" indent="-457200" fontAlgn="base">
              <a:spcBef>
                <a:spcPct val="0"/>
              </a:spcBef>
              <a:spcAft>
                <a:spcPts val="1200"/>
              </a:spcAft>
              <a:buFont typeface="Arial" pitchFamily="34" charset="0"/>
              <a:buChar char="•"/>
            </a:pPr>
            <a:r>
              <a:rPr lang="en-US" sz="2900" dirty="0" smtClean="0">
                <a:solidFill>
                  <a:prstClr val="black"/>
                </a:solidFill>
                <a:latin typeface="Arial" pitchFamily="34" charset="0"/>
              </a:rPr>
              <a:t>Extension will provide the facts to help participants:</a:t>
            </a:r>
          </a:p>
          <a:p>
            <a:pPr marL="914400" lvl="1" indent="-457200" fontAlgn="base">
              <a:spcBef>
                <a:spcPct val="0"/>
              </a:spcBef>
              <a:spcAft>
                <a:spcPts val="1200"/>
              </a:spcAft>
              <a:buFont typeface="Arial" pitchFamily="34" charset="0"/>
              <a:buChar char="•"/>
            </a:pPr>
            <a:r>
              <a:rPr lang="en-US" sz="2400" dirty="0" smtClean="0">
                <a:solidFill>
                  <a:prstClr val="black"/>
                </a:solidFill>
                <a:latin typeface="Arial" pitchFamily="34" charset="0"/>
              </a:rPr>
              <a:t>Better understand the law and clear up confusion</a:t>
            </a:r>
          </a:p>
          <a:p>
            <a:pPr marL="914400" lvl="1" indent="-457200" fontAlgn="base">
              <a:spcBef>
                <a:spcPct val="0"/>
              </a:spcBef>
              <a:spcAft>
                <a:spcPts val="1200"/>
              </a:spcAft>
              <a:buFont typeface="Arial" pitchFamily="34" charset="0"/>
              <a:buChar char="•"/>
            </a:pPr>
            <a:r>
              <a:rPr lang="en-US" sz="2400" dirty="0" smtClean="0">
                <a:solidFill>
                  <a:prstClr val="black"/>
                </a:solidFill>
                <a:latin typeface="Arial" pitchFamily="34" charset="0"/>
              </a:rPr>
              <a:t>Understand health insurance options</a:t>
            </a:r>
          </a:p>
          <a:p>
            <a:pPr marL="914400" lvl="1" indent="-457200" fontAlgn="base">
              <a:spcBef>
                <a:spcPct val="0"/>
              </a:spcBef>
              <a:spcAft>
                <a:spcPts val="1200"/>
              </a:spcAft>
              <a:buFont typeface="Arial" pitchFamily="34" charset="0"/>
              <a:buChar char="•"/>
            </a:pPr>
            <a:r>
              <a:rPr lang="en-US" sz="2400" dirty="0" smtClean="0">
                <a:solidFill>
                  <a:prstClr val="black"/>
                </a:solidFill>
                <a:latin typeface="Arial" pitchFamily="34" charset="0"/>
              </a:rPr>
              <a:t>Make informed health insurance decisions</a:t>
            </a:r>
          </a:p>
          <a:p>
            <a:pPr marL="457200" indent="-457200" fontAlgn="base">
              <a:spcBef>
                <a:spcPct val="0"/>
              </a:spcBef>
              <a:spcAft>
                <a:spcPts val="1200"/>
              </a:spcAft>
              <a:buFont typeface="Arial" pitchFamily="34" charset="0"/>
              <a:buChar char="•"/>
            </a:pPr>
            <a:endParaRPr lang="en-US" sz="3200" dirty="0">
              <a:solidFill>
                <a:prstClr val="black"/>
              </a:solidFill>
              <a:latin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66800"/>
            <a:ext cx="8763000" cy="6401753"/>
          </a:xfrm>
          <a:prstGeom prst="rect">
            <a:avLst/>
          </a:prstGeom>
          <a:noFill/>
        </p:spPr>
        <p:txBody>
          <a:bodyPr wrap="square" rtlCol="0">
            <a:spAutoFit/>
          </a:bodyPr>
          <a:lstStyle/>
          <a:p>
            <a:pPr fontAlgn="base">
              <a:spcBef>
                <a:spcPct val="0"/>
              </a:spcBef>
              <a:spcAft>
                <a:spcPct val="0"/>
              </a:spcAft>
            </a:pPr>
            <a:r>
              <a:rPr lang="en-US" sz="3600" b="1" dirty="0" smtClean="0">
                <a:solidFill>
                  <a:prstClr val="black"/>
                </a:solidFill>
                <a:latin typeface="Arial" pitchFamily="34" charset="0"/>
              </a:rPr>
              <a:t>Individuals and Families Curriculum</a:t>
            </a:r>
          </a:p>
          <a:p>
            <a:pPr fontAlgn="base">
              <a:lnSpc>
                <a:spcPct val="150000"/>
              </a:lnSpc>
              <a:spcBef>
                <a:spcPct val="0"/>
              </a:spcBef>
              <a:spcAft>
                <a:spcPct val="0"/>
              </a:spcAft>
              <a:buFont typeface="Arial" pitchFamily="34" charset="0"/>
              <a:buChar char="•"/>
            </a:pPr>
            <a:r>
              <a:rPr lang="en-US" sz="3200" dirty="0" smtClean="0">
                <a:solidFill>
                  <a:prstClr val="black"/>
                </a:solidFill>
                <a:latin typeface="Arial" pitchFamily="34" charset="0"/>
              </a:rPr>
              <a:t> Health insurance/ACA basics</a:t>
            </a:r>
          </a:p>
          <a:p>
            <a:pPr fontAlgn="base">
              <a:lnSpc>
                <a:spcPct val="150000"/>
              </a:lnSpc>
              <a:spcBef>
                <a:spcPct val="0"/>
              </a:spcBef>
              <a:spcAft>
                <a:spcPct val="0"/>
              </a:spcAft>
              <a:buFont typeface="Arial" pitchFamily="34" charset="0"/>
              <a:buChar char="•"/>
            </a:pPr>
            <a:r>
              <a:rPr lang="en-US" sz="3200" dirty="0" smtClean="0">
                <a:solidFill>
                  <a:prstClr val="black"/>
                </a:solidFill>
                <a:latin typeface="Arial" pitchFamily="34" charset="0"/>
              </a:rPr>
              <a:t> Coverage and payment options for individuals    </a:t>
            </a:r>
          </a:p>
          <a:p>
            <a:pPr fontAlgn="base">
              <a:lnSpc>
                <a:spcPct val="150000"/>
              </a:lnSpc>
              <a:spcBef>
                <a:spcPct val="0"/>
              </a:spcBef>
              <a:spcAft>
                <a:spcPct val="0"/>
              </a:spcAft>
            </a:pPr>
            <a:r>
              <a:rPr lang="en-US" sz="3200" dirty="0" smtClean="0">
                <a:solidFill>
                  <a:prstClr val="black"/>
                </a:solidFill>
                <a:latin typeface="Arial" pitchFamily="34" charset="0"/>
              </a:rPr>
              <a:t>   and families</a:t>
            </a:r>
          </a:p>
          <a:p>
            <a:pPr fontAlgn="base">
              <a:lnSpc>
                <a:spcPct val="150000"/>
              </a:lnSpc>
              <a:spcBef>
                <a:spcPct val="0"/>
              </a:spcBef>
              <a:spcAft>
                <a:spcPct val="0"/>
              </a:spcAft>
              <a:buFont typeface="Arial" pitchFamily="34" charset="0"/>
              <a:buChar char="•"/>
            </a:pPr>
            <a:r>
              <a:rPr lang="en-US" sz="3200" dirty="0" smtClean="0">
                <a:solidFill>
                  <a:prstClr val="black"/>
                </a:solidFill>
                <a:latin typeface="Arial" pitchFamily="34" charset="0"/>
              </a:rPr>
              <a:t> Additional information for sub-groups</a:t>
            </a:r>
          </a:p>
          <a:p>
            <a:pPr fontAlgn="base">
              <a:lnSpc>
                <a:spcPct val="150000"/>
              </a:lnSpc>
              <a:spcBef>
                <a:spcPct val="0"/>
              </a:spcBef>
              <a:spcAft>
                <a:spcPct val="0"/>
              </a:spcAft>
              <a:buFont typeface="Arial" pitchFamily="34" charset="0"/>
              <a:buChar char="•"/>
            </a:pPr>
            <a:r>
              <a:rPr lang="en-US" sz="3200" dirty="0" smtClean="0">
                <a:solidFill>
                  <a:prstClr val="black"/>
                </a:solidFill>
                <a:latin typeface="Arial" pitchFamily="34" charset="0"/>
              </a:rPr>
              <a:t> Information on employer-based insurance</a:t>
            </a:r>
          </a:p>
          <a:p>
            <a:pPr fontAlgn="base">
              <a:lnSpc>
                <a:spcPct val="150000"/>
              </a:lnSpc>
              <a:spcBef>
                <a:spcPct val="0"/>
              </a:spcBef>
              <a:spcAft>
                <a:spcPct val="0"/>
              </a:spcAft>
              <a:buFont typeface="Arial" pitchFamily="34" charset="0"/>
              <a:buChar char="•"/>
            </a:pPr>
            <a:r>
              <a:rPr lang="en-US" sz="3200" dirty="0" smtClean="0">
                <a:solidFill>
                  <a:prstClr val="black"/>
                </a:solidFill>
                <a:latin typeface="Arial" pitchFamily="34" charset="0"/>
              </a:rPr>
              <a:t> Information about Medicare</a:t>
            </a:r>
          </a:p>
          <a:p>
            <a:pPr marL="457200" indent="-457200" fontAlgn="base">
              <a:spcBef>
                <a:spcPct val="0"/>
              </a:spcBef>
              <a:spcAft>
                <a:spcPts val="1200"/>
              </a:spcAft>
              <a:buFont typeface="Arial" pitchFamily="34" charset="0"/>
              <a:buChar char="•"/>
            </a:pPr>
            <a:endParaRPr lang="en-US" sz="3200" dirty="0" smtClean="0">
              <a:solidFill>
                <a:prstClr val="black"/>
              </a:solidFill>
              <a:latin typeface="Arial" pitchFamily="34" charset="0"/>
            </a:endParaRPr>
          </a:p>
          <a:p>
            <a:pPr marL="457200" indent="-457200" fontAlgn="base">
              <a:spcBef>
                <a:spcPct val="0"/>
              </a:spcBef>
              <a:spcAft>
                <a:spcPts val="1200"/>
              </a:spcAft>
              <a:buFont typeface="Arial" pitchFamily="34" charset="0"/>
              <a:buChar char="•"/>
            </a:pPr>
            <a:endParaRPr lang="en-US" sz="3200" dirty="0">
              <a:solidFill>
                <a:prstClr val="black"/>
              </a:solidFill>
              <a:latin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43000"/>
            <a:ext cx="8763000" cy="7294305"/>
          </a:xfrm>
          <a:prstGeom prst="rect">
            <a:avLst/>
          </a:prstGeom>
          <a:noFill/>
        </p:spPr>
        <p:txBody>
          <a:bodyPr wrap="square" rtlCol="0">
            <a:spAutoFit/>
          </a:bodyPr>
          <a:lstStyle/>
          <a:p>
            <a:pPr fontAlgn="base">
              <a:spcBef>
                <a:spcPct val="0"/>
              </a:spcBef>
              <a:spcAft>
                <a:spcPct val="0"/>
              </a:spcAft>
            </a:pPr>
            <a:r>
              <a:rPr lang="en-US" sz="4000" b="1" dirty="0" smtClean="0">
                <a:solidFill>
                  <a:prstClr val="black"/>
                </a:solidFill>
                <a:latin typeface="Arial" pitchFamily="34" charset="0"/>
              </a:rPr>
              <a:t>Context for the Initiative </a:t>
            </a:r>
          </a:p>
          <a:p>
            <a:pPr fontAlgn="base">
              <a:spcBef>
                <a:spcPct val="0"/>
              </a:spcBef>
              <a:spcAft>
                <a:spcPct val="0"/>
              </a:spcAft>
            </a:pPr>
            <a:endParaRPr lang="en-US" sz="1200" b="1" dirty="0">
              <a:solidFill>
                <a:prstClr val="black"/>
              </a:solidFill>
              <a:latin typeface="Arial" pitchFamily="34" charset="0"/>
            </a:endParaRPr>
          </a:p>
          <a:p>
            <a:pPr marL="457200" indent="-457200" fontAlgn="base">
              <a:spcBef>
                <a:spcPct val="0"/>
              </a:spcBef>
              <a:spcAft>
                <a:spcPts val="1200"/>
              </a:spcAft>
              <a:buFont typeface="Arial" pitchFamily="34" charset="0"/>
              <a:buChar char="•"/>
            </a:pPr>
            <a:r>
              <a:rPr lang="en-US" sz="2800" dirty="0" smtClean="0">
                <a:solidFill>
                  <a:prstClr val="black"/>
                </a:solidFill>
                <a:latin typeface="Arial" pitchFamily="34" charset="0"/>
                <a:cs typeface="Arial" pitchFamily="34" charset="0"/>
              </a:rPr>
              <a:t>Initiative stems from new strategic plan, part of which aims to “build a culture of One MU Extension”</a:t>
            </a:r>
          </a:p>
          <a:p>
            <a:pPr marL="457200" indent="-457200" fontAlgn="base">
              <a:spcBef>
                <a:spcPct val="0"/>
              </a:spcBef>
              <a:spcAft>
                <a:spcPts val="1200"/>
              </a:spcAft>
              <a:buFont typeface="Arial" pitchFamily="34" charset="0"/>
              <a:buChar char="•"/>
            </a:pPr>
            <a:r>
              <a:rPr lang="en-US" sz="2800" dirty="0" smtClean="0">
                <a:solidFill>
                  <a:prstClr val="black"/>
                </a:solidFill>
                <a:latin typeface="Arial" pitchFamily="34" charset="0"/>
              </a:rPr>
              <a:t>Program integration:</a:t>
            </a:r>
          </a:p>
          <a:p>
            <a:pPr marL="914400" lvl="1" indent="-457200" fontAlgn="base">
              <a:spcBef>
                <a:spcPct val="0"/>
              </a:spcBef>
              <a:spcAft>
                <a:spcPts val="1200"/>
              </a:spcAft>
              <a:buFont typeface="Arial" pitchFamily="34" charset="0"/>
              <a:buChar char="•"/>
            </a:pPr>
            <a:r>
              <a:rPr lang="en-US" sz="2800" dirty="0" smtClean="0">
                <a:solidFill>
                  <a:prstClr val="black"/>
                </a:solidFill>
                <a:latin typeface="Arial" pitchFamily="34" charset="0"/>
              </a:rPr>
              <a:t>A structured approach to interdisciplinary work…enabling existing MU Extension units to collaborate with each other and external organizations in flexible, dynamic and fluid ways</a:t>
            </a:r>
          </a:p>
          <a:p>
            <a:pPr marL="914400" lvl="1" indent="-457200" fontAlgn="base">
              <a:spcBef>
                <a:spcPct val="0"/>
              </a:spcBef>
              <a:spcAft>
                <a:spcPts val="1200"/>
              </a:spcAft>
              <a:buFont typeface="Arial" pitchFamily="34" charset="0"/>
              <a:buChar char="•"/>
            </a:pPr>
            <a:endParaRPr lang="en-US" sz="3200" dirty="0" smtClean="0">
              <a:solidFill>
                <a:prstClr val="black"/>
              </a:solidFill>
              <a:latin typeface="Arial" pitchFamily="34" charset="0"/>
            </a:endParaRPr>
          </a:p>
          <a:p>
            <a:pPr marL="457200" indent="-457200" fontAlgn="base">
              <a:spcBef>
                <a:spcPct val="0"/>
              </a:spcBef>
              <a:spcAft>
                <a:spcPts val="1200"/>
              </a:spcAft>
            </a:pPr>
            <a:r>
              <a:rPr lang="en-US" sz="3200" dirty="0" smtClean="0">
                <a:solidFill>
                  <a:prstClr val="black"/>
                </a:solidFill>
                <a:latin typeface="Arial" pitchFamily="34" charset="0"/>
              </a:rPr>
              <a:t> </a:t>
            </a:r>
          </a:p>
          <a:p>
            <a:pPr marL="457200" indent="-457200" fontAlgn="base">
              <a:spcBef>
                <a:spcPct val="0"/>
              </a:spcBef>
              <a:spcAft>
                <a:spcPts val="1200"/>
              </a:spcAft>
              <a:buFont typeface="Arial" pitchFamily="34" charset="0"/>
              <a:buChar char="•"/>
            </a:pPr>
            <a:endParaRPr lang="en-US" sz="3200" dirty="0" smtClean="0">
              <a:solidFill>
                <a:prstClr val="black"/>
              </a:solidFill>
              <a:latin typeface="Arial" pitchFamily="34" charset="0"/>
            </a:endParaRPr>
          </a:p>
          <a:p>
            <a:pPr marL="457200" indent="-457200" fontAlgn="base">
              <a:spcBef>
                <a:spcPct val="0"/>
              </a:spcBef>
              <a:spcAft>
                <a:spcPts val="1200"/>
              </a:spcAft>
              <a:buFont typeface="Arial" pitchFamily="34" charset="0"/>
              <a:buChar char="•"/>
            </a:pPr>
            <a:endParaRPr lang="en-US" sz="3200" dirty="0">
              <a:solidFill>
                <a:prstClr val="black"/>
              </a:solidFill>
              <a:latin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p:txBody>
      </p:sp>
      <p:sp>
        <p:nvSpPr>
          <p:cNvPr id="4" name="Oval 3"/>
          <p:cNvSpPr/>
          <p:nvPr/>
        </p:nvSpPr>
        <p:spPr>
          <a:xfrm>
            <a:off x="3886200" y="1905000"/>
            <a:ext cx="2209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smtClean="0">
                <a:solidFill>
                  <a:prstClr val="black"/>
                </a:solidFill>
              </a:rPr>
              <a:t>Core Leadership Team for this Initiative </a:t>
            </a:r>
            <a:endParaRPr lang="en-US" dirty="0">
              <a:solidFill>
                <a:prstClr val="black"/>
              </a:solidFill>
            </a:endParaRPr>
          </a:p>
        </p:txBody>
      </p:sp>
      <p:sp>
        <p:nvSpPr>
          <p:cNvPr id="5" name="Oval 4"/>
          <p:cNvSpPr/>
          <p:nvPr/>
        </p:nvSpPr>
        <p:spPr>
          <a:xfrm>
            <a:off x="0" y="1600200"/>
            <a:ext cx="1752600" cy="914400"/>
          </a:xfrm>
          <a:prstGeom prst="ellipse">
            <a:avLst/>
          </a:prstGeom>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smtClean="0">
                <a:solidFill>
                  <a:prstClr val="black"/>
                </a:solidFill>
              </a:rPr>
              <a:t>Program Integration Team</a:t>
            </a:r>
            <a:endParaRPr lang="en-US" dirty="0">
              <a:solidFill>
                <a:prstClr val="black"/>
              </a:solidFill>
            </a:endParaRPr>
          </a:p>
        </p:txBody>
      </p:sp>
      <p:cxnSp>
        <p:nvCxnSpPr>
          <p:cNvPr id="9" name="Straight Arrow Connector 8"/>
          <p:cNvCxnSpPr>
            <a:stCxn id="5" idx="6"/>
          </p:cNvCxnSpPr>
          <p:nvPr/>
        </p:nvCxnSpPr>
        <p:spPr>
          <a:xfrm>
            <a:off x="1752600" y="2057400"/>
            <a:ext cx="2133600" cy="3810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705600" y="1524000"/>
            <a:ext cx="24384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smtClean="0">
                <a:solidFill>
                  <a:prstClr val="black"/>
                </a:solidFill>
              </a:rPr>
              <a:t>Extension Leadership </a:t>
            </a:r>
            <a:endParaRPr lang="en-US" dirty="0">
              <a:solidFill>
                <a:prstClr val="black"/>
              </a:solidFill>
            </a:endParaRPr>
          </a:p>
        </p:txBody>
      </p:sp>
      <p:cxnSp>
        <p:nvCxnSpPr>
          <p:cNvPr id="21" name="Straight Arrow Connector 20"/>
          <p:cNvCxnSpPr>
            <a:stCxn id="16" idx="2"/>
            <a:endCxn id="4" idx="6"/>
          </p:cNvCxnSpPr>
          <p:nvPr/>
        </p:nvCxnSpPr>
        <p:spPr>
          <a:xfrm flipH="1">
            <a:off x="6096000" y="2247900"/>
            <a:ext cx="609600" cy="2286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762000" y="2590800"/>
            <a:ext cx="1752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smtClean="0">
                <a:solidFill>
                  <a:prstClr val="black"/>
                </a:solidFill>
              </a:rPr>
              <a:t>State Level Team for this Initiative</a:t>
            </a:r>
            <a:endParaRPr lang="en-US" dirty="0">
              <a:solidFill>
                <a:prstClr val="black"/>
              </a:solidFill>
            </a:endParaRPr>
          </a:p>
        </p:txBody>
      </p:sp>
      <p:sp>
        <p:nvSpPr>
          <p:cNvPr id="33" name="Oval 32"/>
          <p:cNvSpPr/>
          <p:nvPr/>
        </p:nvSpPr>
        <p:spPr>
          <a:xfrm>
            <a:off x="5257800" y="3200400"/>
            <a:ext cx="1828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smtClean="0">
                <a:solidFill>
                  <a:prstClr val="black"/>
                </a:solidFill>
              </a:rPr>
              <a:t>Regional Team Leaders</a:t>
            </a:r>
            <a:endParaRPr lang="en-US" dirty="0">
              <a:solidFill>
                <a:prstClr val="black"/>
              </a:solidFill>
            </a:endParaRPr>
          </a:p>
        </p:txBody>
      </p:sp>
      <p:sp>
        <p:nvSpPr>
          <p:cNvPr id="34" name="Oval 33"/>
          <p:cNvSpPr/>
          <p:nvPr/>
        </p:nvSpPr>
        <p:spPr>
          <a:xfrm>
            <a:off x="2971800" y="4800600"/>
            <a:ext cx="1219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smtClean="0">
                <a:solidFill>
                  <a:prstClr val="black"/>
                </a:solidFill>
              </a:rPr>
              <a:t>NE Region</a:t>
            </a:r>
            <a:endParaRPr lang="en-US" dirty="0">
              <a:solidFill>
                <a:prstClr val="black"/>
              </a:solidFill>
            </a:endParaRPr>
          </a:p>
        </p:txBody>
      </p:sp>
      <p:sp>
        <p:nvSpPr>
          <p:cNvPr id="36" name="Oval 35"/>
          <p:cNvSpPr/>
          <p:nvPr/>
        </p:nvSpPr>
        <p:spPr>
          <a:xfrm>
            <a:off x="3733800" y="3810000"/>
            <a:ext cx="1219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smtClean="0">
                <a:solidFill>
                  <a:prstClr val="black"/>
                </a:solidFill>
              </a:rPr>
              <a:t>NW Region</a:t>
            </a:r>
            <a:endParaRPr lang="en-US" dirty="0">
              <a:solidFill>
                <a:prstClr val="black"/>
              </a:solidFill>
            </a:endParaRPr>
          </a:p>
        </p:txBody>
      </p:sp>
      <p:sp>
        <p:nvSpPr>
          <p:cNvPr id="37" name="Oval 36"/>
          <p:cNvSpPr/>
          <p:nvPr/>
        </p:nvSpPr>
        <p:spPr>
          <a:xfrm>
            <a:off x="7315200" y="4572000"/>
            <a:ext cx="1219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smtClean="0">
                <a:solidFill>
                  <a:prstClr val="black"/>
                </a:solidFill>
              </a:rPr>
              <a:t>SE Region</a:t>
            </a:r>
            <a:endParaRPr lang="en-US" dirty="0">
              <a:solidFill>
                <a:prstClr val="black"/>
              </a:solidFill>
            </a:endParaRPr>
          </a:p>
        </p:txBody>
      </p:sp>
      <p:sp>
        <p:nvSpPr>
          <p:cNvPr id="38" name="Oval 37"/>
          <p:cNvSpPr/>
          <p:nvPr/>
        </p:nvSpPr>
        <p:spPr>
          <a:xfrm>
            <a:off x="3810000" y="5791200"/>
            <a:ext cx="12192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smtClean="0">
                <a:solidFill>
                  <a:prstClr val="black"/>
                </a:solidFill>
              </a:rPr>
              <a:t>West Central Region</a:t>
            </a:r>
            <a:endParaRPr lang="en-US" dirty="0">
              <a:solidFill>
                <a:prstClr val="black"/>
              </a:solidFill>
            </a:endParaRPr>
          </a:p>
        </p:txBody>
      </p:sp>
      <p:sp>
        <p:nvSpPr>
          <p:cNvPr id="39" name="Oval 38"/>
          <p:cNvSpPr/>
          <p:nvPr/>
        </p:nvSpPr>
        <p:spPr>
          <a:xfrm>
            <a:off x="6934200" y="5638800"/>
            <a:ext cx="1219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smtClean="0">
                <a:solidFill>
                  <a:prstClr val="black"/>
                </a:solidFill>
              </a:rPr>
              <a:t>East Central Region</a:t>
            </a:r>
            <a:endParaRPr lang="en-US" dirty="0">
              <a:solidFill>
                <a:prstClr val="black"/>
              </a:solidFill>
            </a:endParaRPr>
          </a:p>
        </p:txBody>
      </p:sp>
      <p:sp>
        <p:nvSpPr>
          <p:cNvPr id="40" name="Oval 39"/>
          <p:cNvSpPr/>
          <p:nvPr/>
        </p:nvSpPr>
        <p:spPr>
          <a:xfrm>
            <a:off x="5486400" y="6019800"/>
            <a:ext cx="1219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smtClean="0">
                <a:solidFill>
                  <a:prstClr val="black"/>
                </a:solidFill>
              </a:rPr>
              <a:t>SW Region</a:t>
            </a:r>
            <a:endParaRPr lang="en-US" dirty="0">
              <a:solidFill>
                <a:prstClr val="black"/>
              </a:solidFill>
            </a:endParaRPr>
          </a:p>
        </p:txBody>
      </p:sp>
      <p:cxnSp>
        <p:nvCxnSpPr>
          <p:cNvPr id="19" name="Straight Arrow Connector 18"/>
          <p:cNvCxnSpPr>
            <a:stCxn id="32" idx="6"/>
            <a:endCxn id="4" idx="3"/>
          </p:cNvCxnSpPr>
          <p:nvPr/>
        </p:nvCxnSpPr>
        <p:spPr>
          <a:xfrm flipV="1">
            <a:off x="2514600" y="2880612"/>
            <a:ext cx="1695218" cy="2816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3" idx="6"/>
            <a:endCxn id="25" idx="2"/>
          </p:cNvCxnSpPr>
          <p:nvPr/>
        </p:nvCxnSpPr>
        <p:spPr>
          <a:xfrm>
            <a:off x="7086600" y="3695700"/>
            <a:ext cx="609600" cy="1905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7696200" y="3581400"/>
            <a:ext cx="1219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smtClean="0">
                <a:solidFill>
                  <a:prstClr val="black"/>
                </a:solidFill>
              </a:rPr>
              <a:t>Urban Region</a:t>
            </a:r>
            <a:endParaRPr lang="en-US" dirty="0">
              <a:solidFill>
                <a:prstClr val="black"/>
              </a:solidFill>
            </a:endParaRPr>
          </a:p>
        </p:txBody>
      </p:sp>
      <p:cxnSp>
        <p:nvCxnSpPr>
          <p:cNvPr id="31" name="Straight Arrow Connector 30"/>
          <p:cNvCxnSpPr>
            <a:stCxn id="33" idx="5"/>
            <a:endCxn id="37" idx="0"/>
          </p:cNvCxnSpPr>
          <p:nvPr/>
        </p:nvCxnSpPr>
        <p:spPr>
          <a:xfrm>
            <a:off x="6818778" y="4045930"/>
            <a:ext cx="1106022" cy="52607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39" idx="0"/>
          </p:cNvCxnSpPr>
          <p:nvPr/>
        </p:nvCxnSpPr>
        <p:spPr>
          <a:xfrm>
            <a:off x="6477000" y="4191000"/>
            <a:ext cx="1066800" cy="1447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3" idx="4"/>
            <a:endCxn id="40" idx="0"/>
          </p:cNvCxnSpPr>
          <p:nvPr/>
        </p:nvCxnSpPr>
        <p:spPr>
          <a:xfrm flipH="1">
            <a:off x="6096000" y="4191000"/>
            <a:ext cx="76200" cy="1828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38" idx="0"/>
          </p:cNvCxnSpPr>
          <p:nvPr/>
        </p:nvCxnSpPr>
        <p:spPr>
          <a:xfrm flipH="1">
            <a:off x="4419600" y="4114800"/>
            <a:ext cx="1371600" cy="16764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3" idx="3"/>
            <a:endCxn id="34" idx="6"/>
          </p:cNvCxnSpPr>
          <p:nvPr/>
        </p:nvCxnSpPr>
        <p:spPr>
          <a:xfrm flipH="1">
            <a:off x="4191000" y="4045930"/>
            <a:ext cx="1334622" cy="105947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3" idx="2"/>
            <a:endCxn id="36" idx="7"/>
          </p:cNvCxnSpPr>
          <p:nvPr/>
        </p:nvCxnSpPr>
        <p:spPr>
          <a:xfrm flipH="1">
            <a:off x="4774452" y="3695700"/>
            <a:ext cx="483348" cy="20357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4" idx="4"/>
            <a:endCxn id="33" idx="1"/>
          </p:cNvCxnSpPr>
          <p:nvPr/>
        </p:nvCxnSpPr>
        <p:spPr>
          <a:xfrm>
            <a:off x="4991100" y="3048000"/>
            <a:ext cx="534522" cy="29747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914400" y="3810000"/>
            <a:ext cx="23622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smtClean="0">
                <a:solidFill>
                  <a:prstClr val="black"/>
                </a:solidFill>
              </a:rPr>
              <a:t>MU Extension Communication Team</a:t>
            </a:r>
            <a:endParaRPr lang="en-US" dirty="0">
              <a:solidFill>
                <a:prstClr val="black"/>
              </a:solidFill>
            </a:endParaRPr>
          </a:p>
        </p:txBody>
      </p:sp>
      <p:cxnSp>
        <p:nvCxnSpPr>
          <p:cNvPr id="82" name="Straight Arrow Connector 81"/>
          <p:cNvCxnSpPr>
            <a:stCxn id="81" idx="7"/>
          </p:cNvCxnSpPr>
          <p:nvPr/>
        </p:nvCxnSpPr>
        <p:spPr>
          <a:xfrm flipV="1">
            <a:off x="2930664" y="3048000"/>
            <a:ext cx="1717536" cy="9293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0" y="914400"/>
            <a:ext cx="8763000" cy="707886"/>
          </a:xfrm>
          <a:prstGeom prst="rect">
            <a:avLst/>
          </a:prstGeom>
          <a:noFill/>
        </p:spPr>
        <p:txBody>
          <a:bodyPr wrap="square" rtlCol="0">
            <a:spAutoFit/>
          </a:bodyPr>
          <a:lstStyle/>
          <a:p>
            <a:pPr fontAlgn="base">
              <a:spcBef>
                <a:spcPct val="0"/>
              </a:spcBef>
              <a:spcAft>
                <a:spcPct val="0"/>
              </a:spcAft>
            </a:pPr>
            <a:r>
              <a:rPr lang="en-US" sz="4000" b="1" dirty="0" smtClean="0">
                <a:solidFill>
                  <a:prstClr val="black"/>
                </a:solidFill>
                <a:latin typeface="Arial" pitchFamily="34" charset="0"/>
              </a:rPr>
              <a:t>Structure of the Initiative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43000"/>
            <a:ext cx="8763000" cy="6586418"/>
          </a:xfrm>
          <a:prstGeom prst="rect">
            <a:avLst/>
          </a:prstGeom>
          <a:noFill/>
        </p:spPr>
        <p:txBody>
          <a:bodyPr wrap="square" rtlCol="0">
            <a:spAutoFit/>
          </a:bodyPr>
          <a:lstStyle/>
          <a:p>
            <a:pPr fontAlgn="base">
              <a:lnSpc>
                <a:spcPct val="150000"/>
              </a:lnSpc>
              <a:spcBef>
                <a:spcPct val="0"/>
              </a:spcBef>
              <a:spcAft>
                <a:spcPct val="0"/>
              </a:spcAft>
            </a:pPr>
            <a:r>
              <a:rPr lang="en-US" sz="4000" b="1" dirty="0" smtClean="0">
                <a:solidFill>
                  <a:prstClr val="black"/>
                </a:solidFill>
                <a:latin typeface="Arial" pitchFamily="34" charset="0"/>
              </a:rPr>
              <a:t>Political Considerations </a:t>
            </a:r>
          </a:p>
          <a:p>
            <a:pPr fontAlgn="base">
              <a:lnSpc>
                <a:spcPct val="150000"/>
              </a:lnSpc>
              <a:spcBef>
                <a:spcPct val="0"/>
              </a:spcBef>
              <a:spcAft>
                <a:spcPct val="0"/>
              </a:spcAft>
              <a:buFont typeface="Arial" pitchFamily="34" charset="0"/>
              <a:buChar char="•"/>
            </a:pPr>
            <a:r>
              <a:rPr lang="en-US" sz="3200" b="1" dirty="0" smtClean="0">
                <a:solidFill>
                  <a:prstClr val="black"/>
                </a:solidFill>
                <a:latin typeface="Arial" pitchFamily="34" charset="0"/>
              </a:rPr>
              <a:t> </a:t>
            </a:r>
            <a:r>
              <a:rPr lang="en-US" sz="2800" dirty="0" smtClean="0">
                <a:solidFill>
                  <a:prstClr val="black"/>
                </a:solidFill>
                <a:latin typeface="Arial" pitchFamily="34" charset="0"/>
              </a:rPr>
              <a:t>Trainings</a:t>
            </a:r>
          </a:p>
          <a:p>
            <a:pPr lvl="1" fontAlgn="base">
              <a:lnSpc>
                <a:spcPct val="150000"/>
              </a:lnSpc>
              <a:spcBef>
                <a:spcPct val="0"/>
              </a:spcBef>
              <a:spcAft>
                <a:spcPct val="0"/>
              </a:spcAft>
              <a:buFont typeface="Arial" pitchFamily="34" charset="0"/>
              <a:buChar char="•"/>
            </a:pPr>
            <a:r>
              <a:rPr lang="en-US" sz="2400" dirty="0" smtClean="0">
                <a:solidFill>
                  <a:prstClr val="black"/>
                </a:solidFill>
                <a:latin typeface="Arial" pitchFamily="34" charset="0"/>
              </a:rPr>
              <a:t> “Train-the-trainer” model using leadership team</a:t>
            </a:r>
          </a:p>
          <a:p>
            <a:pPr lvl="1" fontAlgn="base">
              <a:lnSpc>
                <a:spcPct val="150000"/>
              </a:lnSpc>
              <a:spcBef>
                <a:spcPct val="0"/>
              </a:spcBef>
              <a:spcAft>
                <a:spcPct val="0"/>
              </a:spcAft>
              <a:buFont typeface="Arial" pitchFamily="34" charset="0"/>
              <a:buChar char="•"/>
            </a:pPr>
            <a:r>
              <a:rPr lang="en-US" sz="2400" dirty="0" smtClean="0">
                <a:solidFill>
                  <a:prstClr val="black"/>
                </a:solidFill>
                <a:latin typeface="Arial" pitchFamily="34" charset="0"/>
              </a:rPr>
              <a:t> Political </a:t>
            </a:r>
            <a:r>
              <a:rPr lang="en-US" sz="2400" smtClean="0">
                <a:solidFill>
                  <a:prstClr val="black"/>
                </a:solidFill>
                <a:latin typeface="Arial" pitchFamily="34" charset="0"/>
              </a:rPr>
              <a:t>neutrality training for </a:t>
            </a:r>
            <a:r>
              <a:rPr lang="en-US" sz="2400" dirty="0" smtClean="0">
                <a:solidFill>
                  <a:prstClr val="black"/>
                </a:solidFill>
                <a:latin typeface="Arial" pitchFamily="34" charset="0"/>
              </a:rPr>
              <a:t>regional frontline staff and   </a:t>
            </a:r>
          </a:p>
          <a:p>
            <a:pPr lvl="1" fontAlgn="base">
              <a:lnSpc>
                <a:spcPct val="150000"/>
              </a:lnSpc>
              <a:spcBef>
                <a:spcPct val="0"/>
              </a:spcBef>
              <a:spcAft>
                <a:spcPct val="0"/>
              </a:spcAft>
            </a:pPr>
            <a:r>
              <a:rPr lang="en-US" sz="2400" dirty="0" smtClean="0">
                <a:solidFill>
                  <a:prstClr val="black"/>
                </a:solidFill>
                <a:latin typeface="Arial" pitchFamily="34" charset="0"/>
              </a:rPr>
              <a:t>   non-programming faculty</a:t>
            </a:r>
          </a:p>
          <a:p>
            <a:pPr fontAlgn="base">
              <a:lnSpc>
                <a:spcPct val="150000"/>
              </a:lnSpc>
              <a:spcBef>
                <a:spcPct val="0"/>
              </a:spcBef>
              <a:spcAft>
                <a:spcPct val="0"/>
              </a:spcAft>
              <a:buFont typeface="Arial" pitchFamily="34" charset="0"/>
              <a:buChar char="•"/>
            </a:pPr>
            <a:r>
              <a:rPr lang="en-US" sz="2800" dirty="0" smtClean="0">
                <a:solidFill>
                  <a:prstClr val="black"/>
                </a:solidFill>
                <a:latin typeface="Arial" pitchFamily="34" charset="0"/>
              </a:rPr>
              <a:t> Media and public comment protocol </a:t>
            </a:r>
          </a:p>
          <a:p>
            <a:pPr fontAlgn="base">
              <a:lnSpc>
                <a:spcPct val="150000"/>
              </a:lnSpc>
              <a:spcBef>
                <a:spcPct val="0"/>
              </a:spcBef>
              <a:spcAft>
                <a:spcPct val="0"/>
              </a:spcAft>
              <a:buFont typeface="Arial" pitchFamily="34" charset="0"/>
              <a:buChar char="•"/>
            </a:pPr>
            <a:r>
              <a:rPr lang="en-US" sz="2800" dirty="0" smtClean="0">
                <a:solidFill>
                  <a:prstClr val="black"/>
                </a:solidFill>
                <a:latin typeface="Arial" pitchFamily="34" charset="0"/>
              </a:rPr>
              <a:t> Curriculum review </a:t>
            </a:r>
          </a:p>
          <a:p>
            <a:pPr fontAlgn="base">
              <a:lnSpc>
                <a:spcPct val="150000"/>
              </a:lnSpc>
              <a:spcBef>
                <a:spcPct val="0"/>
              </a:spcBef>
              <a:spcAft>
                <a:spcPct val="0"/>
              </a:spcAft>
            </a:pPr>
            <a:endParaRPr lang="en-US" sz="3200" dirty="0" smtClean="0">
              <a:solidFill>
                <a:prstClr val="black"/>
              </a:solidFill>
              <a:latin typeface="Arial" pitchFamily="34" charset="0"/>
            </a:endParaRPr>
          </a:p>
          <a:p>
            <a:pPr marL="457200" indent="-457200" fontAlgn="base">
              <a:spcBef>
                <a:spcPct val="0"/>
              </a:spcBef>
              <a:spcAft>
                <a:spcPts val="1200"/>
              </a:spcAft>
              <a:buFont typeface="Arial" pitchFamily="34" charset="0"/>
              <a:buChar char="•"/>
            </a:pPr>
            <a:endParaRPr lang="en-US" sz="3200" dirty="0" smtClean="0">
              <a:solidFill>
                <a:prstClr val="black"/>
              </a:solidFill>
              <a:latin typeface="Arial" pitchFamily="34" charset="0"/>
            </a:endParaRPr>
          </a:p>
          <a:p>
            <a:pPr marL="457200" indent="-457200" fontAlgn="base">
              <a:spcBef>
                <a:spcPct val="0"/>
              </a:spcBef>
              <a:spcAft>
                <a:spcPts val="1200"/>
              </a:spcAft>
              <a:buFont typeface="Arial" pitchFamily="34" charset="0"/>
              <a:buChar char="•"/>
            </a:pPr>
            <a:endParaRPr lang="en-US" sz="3200" dirty="0">
              <a:solidFill>
                <a:prstClr val="black"/>
              </a:solidFill>
              <a:latin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happening nationally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ECOP National Task Force on Health</a:t>
            </a:r>
          </a:p>
          <a:p>
            <a:pPr lvl="1"/>
            <a:r>
              <a:rPr lang="en-US" dirty="0" smtClean="0"/>
              <a:t>Goals about identifying priorities, outcome indicators, potential partners</a:t>
            </a:r>
          </a:p>
          <a:p>
            <a:r>
              <a:rPr lang="en-US" dirty="0" smtClean="0"/>
              <a:t>Access to, and understanding health insurance priorities</a:t>
            </a:r>
          </a:p>
          <a:p>
            <a:r>
              <a:rPr lang="en-US" dirty="0" smtClean="0"/>
              <a:t>Audiences</a:t>
            </a:r>
          </a:p>
          <a:p>
            <a:pPr lvl="1"/>
            <a:r>
              <a:rPr lang="en-US" dirty="0" smtClean="0"/>
              <a:t>Consumers</a:t>
            </a:r>
          </a:p>
          <a:p>
            <a:pPr lvl="1"/>
            <a:r>
              <a:rPr lang="en-US" dirty="0" smtClean="0"/>
              <a:t>Educators</a:t>
            </a:r>
          </a:p>
          <a:p>
            <a:pPr lvl="1"/>
            <a:r>
              <a:rPr lang="en-US" dirty="0" smtClean="0"/>
              <a:t>Small businesses</a:t>
            </a:r>
          </a:p>
          <a:p>
            <a:pPr lvl="1"/>
            <a:r>
              <a:rPr lang="en-US" dirty="0" smtClean="0"/>
              <a:t>Farmers</a:t>
            </a:r>
          </a:p>
          <a:p>
            <a:pPr lvl="1"/>
            <a:endParaRPr lang="en-US" dirty="0" smtClean="0"/>
          </a:p>
        </p:txBody>
      </p:sp>
    </p:spTree>
    <p:extLst>
      <p:ext uri="{BB962C8B-B14F-4D97-AF65-F5344CB8AC3E}">
        <p14:creationId xmlns:p14="http://schemas.microsoft.com/office/powerpoint/2010/main" val="460513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1"/>
            <a:ext cx="8534400" cy="3108544"/>
          </a:xfrm>
          <a:prstGeom prst="rect">
            <a:avLst/>
          </a:prstGeom>
        </p:spPr>
        <p:txBody>
          <a:bodyPr wrap="square">
            <a:spAutoFit/>
          </a:bodyPr>
          <a:lstStyle/>
          <a:p>
            <a:pPr fontAlgn="base">
              <a:spcBef>
                <a:spcPct val="0"/>
              </a:spcBef>
              <a:spcAft>
                <a:spcPct val="0"/>
              </a:spcAft>
            </a:pPr>
            <a:r>
              <a:rPr lang="en-US" sz="2800" b="1" u="sng" dirty="0" smtClean="0">
                <a:solidFill>
                  <a:prstClr val="black"/>
                </a:solidFill>
                <a:latin typeface="Arial" pitchFamily="34" charset="0"/>
              </a:rPr>
              <a:t>Disclaimer statement</a:t>
            </a:r>
            <a:endParaRPr lang="en-US" sz="2800" dirty="0" smtClean="0">
              <a:solidFill>
                <a:prstClr val="black"/>
              </a:solidFill>
              <a:latin typeface="Arial" pitchFamily="34" charset="0"/>
            </a:endParaRPr>
          </a:p>
          <a:p>
            <a:pPr fontAlgn="base">
              <a:spcBef>
                <a:spcPct val="0"/>
              </a:spcBef>
              <a:spcAft>
                <a:spcPct val="0"/>
              </a:spcAft>
            </a:pPr>
            <a:r>
              <a:rPr lang="en-US" sz="2800" dirty="0" smtClean="0">
                <a:solidFill>
                  <a:prstClr val="black"/>
                </a:solidFill>
                <a:latin typeface="Arial" pitchFamily="34" charset="0"/>
              </a:rPr>
              <a:t>MU Extension has provided this information to help Missouri residents make informed health insurance decisions by understanding options and responsibilities outlined in the Affordable Care Act.  MU Extension provides factual information on public policies such as the ACA.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43000"/>
            <a:ext cx="8763000" cy="5555367"/>
          </a:xfrm>
          <a:prstGeom prst="rect">
            <a:avLst/>
          </a:prstGeom>
          <a:noFill/>
        </p:spPr>
        <p:txBody>
          <a:bodyPr wrap="square" rtlCol="0">
            <a:spAutoFit/>
          </a:bodyPr>
          <a:lstStyle/>
          <a:p>
            <a:pPr fontAlgn="base">
              <a:spcBef>
                <a:spcPct val="0"/>
              </a:spcBef>
              <a:spcAft>
                <a:spcPct val="0"/>
              </a:spcAft>
            </a:pPr>
            <a:r>
              <a:rPr lang="en-US" sz="2000" dirty="0" smtClean="0">
                <a:solidFill>
                  <a:prstClr val="black"/>
                </a:solidFill>
                <a:latin typeface="Arial" pitchFamily="34" charset="0"/>
              </a:rPr>
              <a:t>Molly Vetter-Smith PhD, MPH, RD</a:t>
            </a:r>
          </a:p>
          <a:p>
            <a:pPr fontAlgn="base">
              <a:spcBef>
                <a:spcPct val="0"/>
              </a:spcBef>
              <a:spcAft>
                <a:spcPct val="0"/>
              </a:spcAft>
            </a:pPr>
            <a:r>
              <a:rPr lang="en-US" sz="2000" dirty="0" smtClean="0">
                <a:solidFill>
                  <a:prstClr val="black"/>
                </a:solidFill>
                <a:latin typeface="Arial" pitchFamily="34" charset="0"/>
              </a:rPr>
              <a:t>State Specialist for Health Education</a:t>
            </a:r>
          </a:p>
          <a:p>
            <a:pPr fontAlgn="base">
              <a:spcBef>
                <a:spcPct val="0"/>
              </a:spcBef>
              <a:spcAft>
                <a:spcPct val="0"/>
              </a:spcAft>
            </a:pPr>
            <a:r>
              <a:rPr lang="en-US" sz="2000" dirty="0" smtClean="0">
                <a:solidFill>
                  <a:prstClr val="black"/>
                </a:solidFill>
                <a:latin typeface="Arial" pitchFamily="34" charset="0"/>
              </a:rPr>
              <a:t>573-882-4107</a:t>
            </a:r>
          </a:p>
          <a:p>
            <a:pPr fontAlgn="base">
              <a:spcBef>
                <a:spcPct val="0"/>
              </a:spcBef>
              <a:spcAft>
                <a:spcPct val="0"/>
              </a:spcAft>
            </a:pPr>
            <a:r>
              <a:rPr lang="en-US" sz="2000" u="sng" dirty="0" smtClean="0">
                <a:solidFill>
                  <a:prstClr val="black"/>
                </a:solidFill>
                <a:latin typeface="Arial" pitchFamily="34" charset="0"/>
                <a:hlinkClick r:id="rId3"/>
              </a:rPr>
              <a:t>vettersmithm@health.missouri.edu</a:t>
            </a:r>
            <a:endParaRPr lang="en-US" sz="2000" u="sng" dirty="0" smtClean="0">
              <a:solidFill>
                <a:prstClr val="black"/>
              </a:solidFill>
              <a:latin typeface="Arial" pitchFamily="34" charset="0"/>
            </a:endParaRPr>
          </a:p>
          <a:p>
            <a:pPr fontAlgn="base">
              <a:spcBef>
                <a:spcPct val="0"/>
              </a:spcBef>
              <a:spcAft>
                <a:spcPct val="0"/>
              </a:spcAft>
            </a:pPr>
            <a:endParaRPr lang="en-US" sz="2000" u="sng" dirty="0" smtClean="0">
              <a:solidFill>
                <a:prstClr val="black"/>
              </a:solidFill>
              <a:latin typeface="Arial" pitchFamily="34" charset="0"/>
            </a:endParaRPr>
          </a:p>
          <a:p>
            <a:pPr fontAlgn="base">
              <a:spcBef>
                <a:spcPct val="0"/>
              </a:spcBef>
              <a:spcAft>
                <a:spcPct val="0"/>
              </a:spcAft>
            </a:pPr>
            <a:r>
              <a:rPr lang="en-US" sz="2000" dirty="0" smtClean="0">
                <a:solidFill>
                  <a:prstClr val="black"/>
                </a:solidFill>
                <a:latin typeface="Arial" pitchFamily="34" charset="0"/>
              </a:rPr>
              <a:t>Brenda Procter, M.S</a:t>
            </a:r>
            <a:r>
              <a:rPr lang="en-US" sz="2000" b="1" dirty="0" smtClean="0">
                <a:solidFill>
                  <a:prstClr val="black"/>
                </a:solidFill>
                <a:latin typeface="Arial" pitchFamily="34" charset="0"/>
              </a:rPr>
              <a:t>.</a:t>
            </a:r>
            <a:r>
              <a:rPr lang="en-US" sz="2000" dirty="0" smtClean="0">
                <a:solidFill>
                  <a:prstClr val="black"/>
                </a:solidFill>
                <a:latin typeface="Arial" pitchFamily="34" charset="0"/>
              </a:rPr>
              <a:t> </a:t>
            </a:r>
            <a:br>
              <a:rPr lang="en-US" sz="2000" dirty="0" smtClean="0">
                <a:solidFill>
                  <a:prstClr val="black"/>
                </a:solidFill>
                <a:latin typeface="Arial" pitchFamily="34" charset="0"/>
              </a:rPr>
            </a:br>
            <a:r>
              <a:rPr lang="en-US" sz="2000" dirty="0" smtClean="0">
                <a:solidFill>
                  <a:prstClr val="black"/>
                </a:solidFill>
                <a:latin typeface="Arial" pitchFamily="34" charset="0"/>
              </a:rPr>
              <a:t>Extension Associate Professor </a:t>
            </a:r>
            <a:br>
              <a:rPr lang="en-US" sz="2000" dirty="0" smtClean="0">
                <a:solidFill>
                  <a:prstClr val="black"/>
                </a:solidFill>
                <a:latin typeface="Arial" pitchFamily="34" charset="0"/>
              </a:rPr>
            </a:br>
            <a:r>
              <a:rPr lang="en-US" sz="2000" dirty="0" smtClean="0">
                <a:solidFill>
                  <a:prstClr val="black"/>
                </a:solidFill>
                <a:latin typeface="Arial" pitchFamily="34" charset="0"/>
              </a:rPr>
              <a:t>573-882-3820 </a:t>
            </a:r>
          </a:p>
          <a:p>
            <a:pPr fontAlgn="base">
              <a:spcBef>
                <a:spcPct val="0"/>
              </a:spcBef>
              <a:spcAft>
                <a:spcPct val="0"/>
              </a:spcAft>
            </a:pPr>
            <a:r>
              <a:rPr lang="en-US" sz="2000" dirty="0" smtClean="0">
                <a:solidFill>
                  <a:prstClr val="black"/>
                </a:solidFill>
                <a:latin typeface="Arial" pitchFamily="34" charset="0"/>
                <a:hlinkClick r:id="rId4"/>
              </a:rPr>
              <a:t>procterb@missouri.edu</a:t>
            </a:r>
            <a:r>
              <a:rPr lang="en-US" sz="2000" dirty="0" smtClean="0">
                <a:solidFill>
                  <a:prstClr val="black"/>
                </a:solidFill>
                <a:latin typeface="Arial" pitchFamily="34" charset="0"/>
              </a:rPr>
              <a:t> </a:t>
            </a:r>
          </a:p>
          <a:p>
            <a:pPr fontAlgn="base">
              <a:spcBef>
                <a:spcPct val="0"/>
              </a:spcBef>
              <a:spcAft>
                <a:spcPct val="0"/>
              </a:spcAft>
            </a:pPr>
            <a:endParaRPr lang="en-US" sz="2000" dirty="0" smtClean="0">
              <a:solidFill>
                <a:prstClr val="black"/>
              </a:solidFill>
              <a:latin typeface="Arial" pitchFamily="34" charset="0"/>
            </a:endParaRPr>
          </a:p>
          <a:p>
            <a:pPr fontAlgn="base">
              <a:spcBef>
                <a:spcPct val="0"/>
              </a:spcBef>
              <a:spcAft>
                <a:spcPct val="0"/>
              </a:spcAft>
            </a:pPr>
            <a:r>
              <a:rPr lang="en-US" sz="2000" dirty="0" smtClean="0">
                <a:solidFill>
                  <a:prstClr val="black"/>
                </a:solidFill>
                <a:latin typeface="Arial" pitchFamily="34" charset="0"/>
              </a:rPr>
              <a:t>Graham McCaulley, MA</a:t>
            </a:r>
            <a:r>
              <a:rPr lang="en-US" sz="2000" b="1" dirty="0" smtClean="0">
                <a:solidFill>
                  <a:prstClr val="black"/>
                </a:solidFill>
                <a:latin typeface="Arial" pitchFamily="34" charset="0"/>
              </a:rPr>
              <a:t/>
            </a:r>
            <a:br>
              <a:rPr lang="en-US" sz="2000" b="1" dirty="0" smtClean="0">
                <a:solidFill>
                  <a:prstClr val="black"/>
                </a:solidFill>
                <a:latin typeface="Arial" pitchFamily="34" charset="0"/>
              </a:rPr>
            </a:br>
            <a:r>
              <a:rPr lang="en-US" sz="2000" dirty="0" smtClean="0">
                <a:solidFill>
                  <a:prstClr val="black"/>
                </a:solidFill>
                <a:latin typeface="Arial" pitchFamily="34" charset="0"/>
              </a:rPr>
              <a:t>Extension Associate, Human Environmental Sciences Extension</a:t>
            </a:r>
          </a:p>
          <a:p>
            <a:pPr fontAlgn="base">
              <a:spcBef>
                <a:spcPct val="0"/>
              </a:spcBef>
              <a:spcAft>
                <a:spcPct val="0"/>
              </a:spcAft>
            </a:pPr>
            <a:r>
              <a:rPr lang="en-US" sz="2000" dirty="0" smtClean="0">
                <a:solidFill>
                  <a:prstClr val="black"/>
                </a:solidFill>
                <a:latin typeface="Arial" pitchFamily="34" charset="0"/>
              </a:rPr>
              <a:t>573-882-2005</a:t>
            </a:r>
          </a:p>
          <a:p>
            <a:pPr fontAlgn="base">
              <a:spcBef>
                <a:spcPct val="0"/>
              </a:spcBef>
              <a:spcAft>
                <a:spcPct val="0"/>
              </a:spcAft>
            </a:pPr>
            <a:r>
              <a:rPr lang="en-US" sz="2000" u="sng" dirty="0" smtClean="0">
                <a:solidFill>
                  <a:prstClr val="black"/>
                </a:solidFill>
                <a:latin typeface="Arial" pitchFamily="34" charset="0"/>
                <a:hlinkClick r:id="rId5"/>
              </a:rPr>
              <a:t>mccaulleyg@missouri.edu</a:t>
            </a:r>
            <a:endParaRPr lang="en-US" sz="2000" dirty="0" smtClean="0">
              <a:solidFill>
                <a:prstClr val="black"/>
              </a:solidFill>
              <a:latin typeface="Arial" pitchFamily="34" charset="0"/>
            </a:endParaRPr>
          </a:p>
          <a:p>
            <a:pPr fontAlgn="base">
              <a:spcBef>
                <a:spcPct val="0"/>
              </a:spcBef>
              <a:spcAft>
                <a:spcPct val="0"/>
              </a:spcAft>
            </a:pPr>
            <a:r>
              <a:rPr lang="en-US" sz="2000" dirty="0" smtClean="0">
                <a:solidFill>
                  <a:prstClr val="black"/>
                </a:solidFill>
                <a:latin typeface="Arial" pitchFamily="34" charset="0"/>
              </a:rPr>
              <a:t/>
            </a:r>
            <a:br>
              <a:rPr lang="en-US" sz="2000" dirty="0" smtClean="0">
                <a:solidFill>
                  <a:prstClr val="black"/>
                </a:solidFill>
                <a:latin typeface="Arial" pitchFamily="34" charset="0"/>
              </a:rPr>
            </a:br>
            <a:endParaRPr lang="en-US" sz="2000" dirty="0" smtClean="0">
              <a:solidFill>
                <a:prstClr val="black"/>
              </a:solidFill>
              <a:latin typeface="Arial" pitchFamily="34" charset="0"/>
            </a:endParaRPr>
          </a:p>
          <a:p>
            <a:pPr marL="457200" indent="-457200" fontAlgn="base">
              <a:spcBef>
                <a:spcPct val="0"/>
              </a:spcBef>
              <a:spcAft>
                <a:spcPts val="1200"/>
              </a:spcAft>
              <a:buFont typeface="Arial" pitchFamily="34" charset="0"/>
              <a:buChar char="•"/>
            </a:pPr>
            <a:endParaRPr lang="en-US" sz="900" dirty="0" smtClean="0">
              <a:solidFill>
                <a:prstClr val="black"/>
              </a:solidFill>
              <a:latin typeface="Arial" pitchFamily="34" charset="0"/>
            </a:endParaRPr>
          </a:p>
          <a:p>
            <a:pPr marL="457200" indent="-457200" fontAlgn="base">
              <a:spcBef>
                <a:spcPct val="0"/>
              </a:spcBef>
              <a:spcAft>
                <a:spcPts val="1200"/>
              </a:spcAft>
              <a:buFont typeface="Arial" pitchFamily="34" charset="0"/>
              <a:buChar char="•"/>
            </a:pPr>
            <a:endParaRPr lang="en-US" sz="1600" dirty="0">
              <a:solidFill>
                <a:prstClr val="black"/>
              </a:solidFill>
              <a:latin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txBox="1">
            <a:spLocks/>
          </p:cNvSpPr>
          <p:nvPr/>
        </p:nvSpPr>
        <p:spPr>
          <a:xfrm>
            <a:off x="457200" y="457200"/>
            <a:ext cx="8382000" cy="426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2"/>
                </a:solidFill>
                <a:latin typeface="+mj-lt"/>
                <a:ea typeface="+mj-ea"/>
                <a:cs typeface="+mj-cs"/>
              </a:defRPr>
            </a:lvl1pPr>
          </a:lstStyle>
          <a:p>
            <a:pPr>
              <a:spcBef>
                <a:spcPts val="1200"/>
              </a:spcBef>
              <a:spcAft>
                <a:spcPts val="600"/>
              </a:spcAft>
            </a:pPr>
            <a:r>
              <a:rPr lang="en-US" sz="4500" b="1" dirty="0" smtClean="0">
                <a:solidFill>
                  <a:schemeClr val="tx1"/>
                </a:solidFill>
                <a:latin typeface="Tahoma"/>
              </a:rPr>
              <a:t>UW-Extension </a:t>
            </a:r>
          </a:p>
          <a:p>
            <a:pPr>
              <a:spcBef>
                <a:spcPts val="1200"/>
              </a:spcBef>
              <a:spcAft>
                <a:spcPts val="600"/>
              </a:spcAft>
            </a:pPr>
            <a:r>
              <a:rPr lang="en-US" sz="4500" b="1" dirty="0" smtClean="0">
                <a:solidFill>
                  <a:schemeClr val="tx1"/>
                </a:solidFill>
                <a:latin typeface="Tahoma"/>
              </a:rPr>
              <a:t>and the </a:t>
            </a:r>
          </a:p>
          <a:p>
            <a:pPr>
              <a:spcBef>
                <a:spcPts val="1200"/>
              </a:spcBef>
              <a:spcAft>
                <a:spcPts val="600"/>
              </a:spcAft>
            </a:pPr>
            <a:r>
              <a:rPr lang="en-US" sz="4500" b="1" dirty="0" smtClean="0">
                <a:solidFill>
                  <a:schemeClr val="tx1"/>
                </a:solidFill>
                <a:latin typeface="Tahoma"/>
              </a:rPr>
              <a:t>Affordable </a:t>
            </a:r>
            <a:r>
              <a:rPr lang="en-US" sz="4500" b="1" dirty="0">
                <a:solidFill>
                  <a:schemeClr val="tx1"/>
                </a:solidFill>
                <a:latin typeface="Tahoma"/>
              </a:rPr>
              <a:t>Care </a:t>
            </a:r>
            <a:r>
              <a:rPr lang="en-US" sz="4500" b="1" dirty="0" smtClean="0">
                <a:solidFill>
                  <a:schemeClr val="tx1"/>
                </a:solidFill>
                <a:latin typeface="Tahoma"/>
              </a:rPr>
              <a:t>Act</a:t>
            </a:r>
            <a:endParaRPr lang="en-US" sz="4500" b="1" dirty="0">
              <a:solidFill>
                <a:schemeClr val="tx1"/>
              </a:solidFill>
              <a:latin typeface="Tahoma"/>
            </a:endParaRPr>
          </a:p>
        </p:txBody>
      </p:sp>
    </p:spTree>
    <p:extLst>
      <p:ext uri="{BB962C8B-B14F-4D97-AF65-F5344CB8AC3E}">
        <p14:creationId xmlns:p14="http://schemas.microsoft.com/office/powerpoint/2010/main" val="64870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ap of Wisconsin Income Maintenance Consortia"/>
          <p:cNvPicPr/>
          <p:nvPr/>
        </p:nvPicPr>
        <p:blipFill>
          <a:blip r:embed="rId2" cstate="print"/>
          <a:srcRect/>
          <a:stretch>
            <a:fillRect/>
          </a:stretch>
        </p:blipFill>
        <p:spPr bwMode="auto">
          <a:xfrm>
            <a:off x="2133600" y="76200"/>
            <a:ext cx="5029199" cy="5578522"/>
          </a:xfrm>
          <a:prstGeom prst="rect">
            <a:avLst/>
          </a:prstGeom>
          <a:noFill/>
          <a:ln w="9525">
            <a:noFill/>
            <a:miter lim="800000"/>
            <a:headEnd/>
            <a:tailEnd/>
          </a:ln>
        </p:spPr>
      </p:pic>
      <p:sp>
        <p:nvSpPr>
          <p:cNvPr id="7" name="Title 1"/>
          <p:cNvSpPr txBox="1">
            <a:spLocks/>
          </p:cNvSpPr>
          <p:nvPr/>
        </p:nvSpPr>
        <p:spPr>
          <a:xfrm>
            <a:off x="1676400" y="5486400"/>
            <a:ext cx="7086600" cy="685800"/>
          </a:xfrm>
          <a:prstGeom prst="rect">
            <a:avLst/>
          </a:prstGeom>
        </p:spPr>
        <p:txBody>
          <a:bodyPr vert="horz" lIns="91440" tIns="45720" rIns="91440" bIns="45720" rtlCol="0" anchor="ctr">
            <a:noAutofit/>
          </a:bodyPr>
          <a:lstStyle/>
          <a:p>
            <a:pPr>
              <a:spcBef>
                <a:spcPct val="0"/>
              </a:spcBef>
              <a:defRPr/>
            </a:pPr>
            <a:r>
              <a:rPr lang="en-US" sz="2000" dirty="0" smtClean="0">
                <a:solidFill>
                  <a:srgbClr val="323232"/>
                </a:solidFill>
              </a:rPr>
              <a:t>http://www.dhs.wisconsin.gov/ForwardHealth/imagency/  </a:t>
            </a:r>
            <a:endParaRPr lang="en-US" sz="2000" dirty="0">
              <a:solidFill>
                <a:srgbClr val="323232"/>
              </a:solidFill>
            </a:endParaRPr>
          </a:p>
        </p:txBody>
      </p:sp>
    </p:spTree>
    <p:extLst>
      <p:ext uri="{BB962C8B-B14F-4D97-AF65-F5344CB8AC3E}">
        <p14:creationId xmlns:p14="http://schemas.microsoft.com/office/powerpoint/2010/main" val="198596921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VERVIEW OF REGIONAL ACA NETWORK WREA.jpg"/>
          <p:cNvPicPr>
            <a:picLocks noChangeAspect="1"/>
          </p:cNvPicPr>
          <p:nvPr/>
        </p:nvPicPr>
        <p:blipFill>
          <a:blip r:embed="rId2" cstate="print"/>
          <a:stretch>
            <a:fillRect/>
          </a:stretch>
        </p:blipFill>
        <p:spPr>
          <a:xfrm>
            <a:off x="972510" y="233860"/>
            <a:ext cx="7485690" cy="5785940"/>
          </a:xfrm>
          <a:prstGeom prst="rect">
            <a:avLst/>
          </a:prstGeom>
          <a:ln w="25400">
            <a:solidFill>
              <a:srgbClr val="1A1DA6"/>
            </a:solidFill>
          </a:ln>
        </p:spPr>
      </p:pic>
      <p:sp>
        <p:nvSpPr>
          <p:cNvPr id="7" name="Rounded Rectangle 6"/>
          <p:cNvSpPr/>
          <p:nvPr/>
        </p:nvSpPr>
        <p:spPr>
          <a:xfrm>
            <a:off x="7086600" y="381000"/>
            <a:ext cx="6096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ounded Rectangle 9"/>
          <p:cNvSpPr/>
          <p:nvPr/>
        </p:nvSpPr>
        <p:spPr>
          <a:xfrm>
            <a:off x="7239000" y="381000"/>
            <a:ext cx="6096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3465715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ttom LEFT w circle.jpg"/>
          <p:cNvPicPr>
            <a:picLocks noChangeAspect="1"/>
          </p:cNvPicPr>
          <p:nvPr/>
        </p:nvPicPr>
        <p:blipFill>
          <a:blip r:embed="rId2" cstate="print"/>
          <a:stretch>
            <a:fillRect/>
          </a:stretch>
        </p:blipFill>
        <p:spPr>
          <a:xfrm>
            <a:off x="319065" y="533400"/>
            <a:ext cx="8505870" cy="5181600"/>
          </a:xfrm>
          <a:prstGeom prst="rect">
            <a:avLst/>
          </a:prstGeom>
          <a:ln w="25400">
            <a:solidFill>
              <a:srgbClr val="1A1DA6"/>
            </a:solidFill>
          </a:ln>
        </p:spPr>
      </p:pic>
    </p:spTree>
    <p:extLst>
      <p:ext uri="{BB962C8B-B14F-4D97-AF65-F5344CB8AC3E}">
        <p14:creationId xmlns:p14="http://schemas.microsoft.com/office/powerpoint/2010/main" val="148839491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sz="3500" b="1" dirty="0" smtClean="0">
                <a:latin typeface="+mn-lt"/>
              </a:rPr>
              <a:t>Extension Goals in Creating Health</a:t>
            </a:r>
            <a:endParaRPr lang="en-US" sz="3500" b="1" dirty="0">
              <a:latin typeface="+mn-lt"/>
            </a:endParaRPr>
          </a:p>
        </p:txBody>
      </p:sp>
      <p:sp>
        <p:nvSpPr>
          <p:cNvPr id="3" name="Rectangle 2"/>
          <p:cNvSpPr/>
          <p:nvPr/>
        </p:nvSpPr>
        <p:spPr>
          <a:xfrm>
            <a:off x="685800" y="1401901"/>
            <a:ext cx="8001000" cy="3170099"/>
          </a:xfrm>
          <a:prstGeom prst="rect">
            <a:avLst/>
          </a:prstGeom>
        </p:spPr>
        <p:txBody>
          <a:bodyPr wrap="square">
            <a:spAutoFit/>
          </a:bodyPr>
          <a:lstStyle/>
          <a:p>
            <a:pPr marL="457200" indent="-457200">
              <a:buFont typeface="Arial" pitchFamily="34" charset="0"/>
              <a:buChar char="•"/>
            </a:pPr>
            <a:r>
              <a:rPr lang="en-US" sz="2500" dirty="0" smtClean="0">
                <a:solidFill>
                  <a:prstClr val="black"/>
                </a:solidFill>
              </a:rPr>
              <a:t>Building comprehensive systems approach to helping individuals, families &amp; communities create health.</a:t>
            </a:r>
          </a:p>
          <a:p>
            <a:pPr marL="457200" indent="-457200">
              <a:buFont typeface="Arial" pitchFamily="34" charset="0"/>
              <a:buChar char="•"/>
            </a:pPr>
            <a:endParaRPr lang="en-US" sz="2500" dirty="0" smtClean="0">
              <a:solidFill>
                <a:prstClr val="black"/>
              </a:solidFill>
            </a:endParaRPr>
          </a:p>
          <a:p>
            <a:pPr marL="457200" indent="-457200">
              <a:buFont typeface="Arial" pitchFamily="34" charset="0"/>
              <a:buChar char="•"/>
            </a:pPr>
            <a:r>
              <a:rPr lang="en-US" sz="2500" dirty="0" smtClean="0">
                <a:solidFill>
                  <a:prstClr val="black"/>
                </a:solidFill>
              </a:rPr>
              <a:t>Build Community Capacity through partnerships &amp; collaborations.</a:t>
            </a:r>
          </a:p>
          <a:p>
            <a:pPr marL="457200" indent="-457200">
              <a:buFont typeface="Arial" pitchFamily="34" charset="0"/>
              <a:buChar char="•"/>
            </a:pPr>
            <a:endParaRPr lang="en-US" sz="2500" dirty="0" smtClean="0">
              <a:solidFill>
                <a:prstClr val="black"/>
              </a:solidFill>
            </a:endParaRPr>
          </a:p>
          <a:p>
            <a:pPr marL="457200" indent="-457200">
              <a:buFont typeface="Arial" pitchFamily="34" charset="0"/>
              <a:buChar char="•"/>
            </a:pPr>
            <a:r>
              <a:rPr lang="en-US" sz="2500" dirty="0" smtClean="0">
                <a:solidFill>
                  <a:prstClr val="black"/>
                </a:solidFill>
              </a:rPr>
              <a:t>Education for Professionals, Businesses, Consumers.</a:t>
            </a:r>
            <a:endParaRPr lang="en-US" sz="2500" dirty="0">
              <a:solidFill>
                <a:prstClr val="black"/>
              </a:solidFill>
            </a:endParaRPr>
          </a:p>
        </p:txBody>
      </p:sp>
    </p:spTree>
    <p:extLst>
      <p:ext uri="{BB962C8B-B14F-4D97-AF65-F5344CB8AC3E}">
        <p14:creationId xmlns:p14="http://schemas.microsoft.com/office/powerpoint/2010/main" val="276095833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Autofit/>
          </a:bodyPr>
          <a:lstStyle/>
          <a:p>
            <a:r>
              <a:rPr lang="en-US" sz="3500" b="1" dirty="0" smtClean="0">
                <a:latin typeface="+mn-lt"/>
              </a:rPr>
              <a:t>Extension Roles</a:t>
            </a:r>
            <a:br>
              <a:rPr lang="en-US" sz="3500" b="1" dirty="0" smtClean="0">
                <a:latin typeface="+mn-lt"/>
              </a:rPr>
            </a:br>
            <a:r>
              <a:rPr lang="en-US" sz="3500" b="1" dirty="0" smtClean="0">
                <a:latin typeface="+mn-lt"/>
              </a:rPr>
              <a:t>Traditional – New Traditional</a:t>
            </a:r>
            <a:endParaRPr lang="en-US" sz="3500" b="1" dirty="0">
              <a:latin typeface="+mn-lt"/>
            </a:endParaRPr>
          </a:p>
        </p:txBody>
      </p:sp>
      <p:sp>
        <p:nvSpPr>
          <p:cNvPr id="7" name="TextBox 13"/>
          <p:cNvSpPr txBox="1"/>
          <p:nvPr/>
        </p:nvSpPr>
        <p:spPr>
          <a:xfrm>
            <a:off x="1828800" y="1676399"/>
            <a:ext cx="4800600" cy="4114801"/>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Font typeface="Arial" pitchFamily="34" charset="0"/>
              <a:buChar char="•"/>
            </a:pPr>
            <a:r>
              <a:rPr lang="en-US" sz="2500" dirty="0" smtClean="0">
                <a:solidFill>
                  <a:prstClr val="black"/>
                </a:solidFill>
                <a:latin typeface="Calibri" pitchFamily="34" charset="0"/>
                <a:cs typeface="Calibri" pitchFamily="34" charset="0"/>
              </a:rPr>
              <a:t>  Education</a:t>
            </a:r>
          </a:p>
          <a:p>
            <a:pPr lvl="1">
              <a:buFont typeface="Arial" pitchFamily="34" charset="0"/>
              <a:buChar char="•"/>
            </a:pPr>
            <a:endParaRPr lang="en-US" sz="1500" dirty="0" smtClean="0">
              <a:solidFill>
                <a:prstClr val="black"/>
              </a:solidFill>
              <a:latin typeface="Calibri" pitchFamily="34" charset="0"/>
              <a:cs typeface="Calibri" pitchFamily="34" charset="0"/>
            </a:endParaRPr>
          </a:p>
          <a:p>
            <a:pPr lvl="1">
              <a:buFont typeface="Arial" pitchFamily="34" charset="0"/>
              <a:buChar char="•"/>
            </a:pPr>
            <a:r>
              <a:rPr lang="en-US" sz="2500" dirty="0" smtClean="0">
                <a:solidFill>
                  <a:prstClr val="black"/>
                </a:solidFill>
                <a:latin typeface="Calibri" pitchFamily="34" charset="0"/>
                <a:cs typeface="Calibri" pitchFamily="34" charset="0"/>
              </a:rPr>
              <a:t>  Organizational Development</a:t>
            </a:r>
          </a:p>
          <a:p>
            <a:pPr lvl="1">
              <a:buFont typeface="Arial" pitchFamily="34" charset="0"/>
              <a:buChar char="•"/>
            </a:pPr>
            <a:endParaRPr lang="en-US" sz="1500" dirty="0" smtClean="0">
              <a:solidFill>
                <a:prstClr val="black"/>
              </a:solidFill>
              <a:latin typeface="Calibri" pitchFamily="34" charset="0"/>
              <a:cs typeface="Calibri" pitchFamily="34" charset="0"/>
            </a:endParaRPr>
          </a:p>
          <a:p>
            <a:pPr lvl="1">
              <a:buFont typeface="Arial" pitchFamily="34" charset="0"/>
              <a:buChar char="•"/>
            </a:pPr>
            <a:r>
              <a:rPr lang="en-US" sz="2500" dirty="0" smtClean="0">
                <a:solidFill>
                  <a:prstClr val="black"/>
                </a:solidFill>
                <a:latin typeface="Calibri" pitchFamily="34" charset="0"/>
                <a:cs typeface="Calibri" pitchFamily="34" charset="0"/>
              </a:rPr>
              <a:t>  Leadership Development</a:t>
            </a:r>
          </a:p>
          <a:p>
            <a:pPr lvl="1">
              <a:buFont typeface="Arial" pitchFamily="34" charset="0"/>
              <a:buChar char="•"/>
            </a:pPr>
            <a:endParaRPr lang="en-US" sz="1500" dirty="0" smtClean="0">
              <a:solidFill>
                <a:prstClr val="black"/>
              </a:solidFill>
              <a:latin typeface="Calibri" pitchFamily="34" charset="0"/>
              <a:cs typeface="Calibri" pitchFamily="34" charset="0"/>
            </a:endParaRPr>
          </a:p>
          <a:p>
            <a:pPr lvl="1">
              <a:buFont typeface="Arial" pitchFamily="34" charset="0"/>
              <a:buChar char="•"/>
            </a:pPr>
            <a:r>
              <a:rPr lang="en-US" sz="2500" dirty="0" smtClean="0">
                <a:solidFill>
                  <a:prstClr val="black"/>
                </a:solidFill>
                <a:latin typeface="Calibri" pitchFamily="34" charset="0"/>
                <a:cs typeface="Calibri" pitchFamily="34" charset="0"/>
              </a:rPr>
              <a:t>  Volunteer Development</a:t>
            </a:r>
          </a:p>
          <a:p>
            <a:pPr lvl="1">
              <a:buFont typeface="Arial" pitchFamily="34" charset="0"/>
              <a:buChar char="•"/>
            </a:pPr>
            <a:endParaRPr lang="en-US" sz="1500" dirty="0" smtClean="0">
              <a:solidFill>
                <a:prstClr val="black"/>
              </a:solidFill>
              <a:latin typeface="Calibri" pitchFamily="34" charset="0"/>
              <a:cs typeface="Calibri" pitchFamily="34" charset="0"/>
            </a:endParaRPr>
          </a:p>
          <a:p>
            <a:pPr lvl="1">
              <a:buFont typeface="Arial" pitchFamily="34" charset="0"/>
              <a:buChar char="•"/>
            </a:pPr>
            <a:r>
              <a:rPr lang="en-US" sz="2500" dirty="0" smtClean="0">
                <a:solidFill>
                  <a:prstClr val="black"/>
                </a:solidFill>
                <a:latin typeface="Calibri" pitchFamily="34" charset="0"/>
                <a:cs typeface="Calibri" pitchFamily="34" charset="0"/>
              </a:rPr>
              <a:t>  Facilitation</a:t>
            </a:r>
          </a:p>
          <a:p>
            <a:pPr lvl="1">
              <a:buFont typeface="Arial" pitchFamily="34" charset="0"/>
              <a:buChar char="•"/>
            </a:pPr>
            <a:endParaRPr lang="en-US" sz="1500" dirty="0" smtClean="0">
              <a:solidFill>
                <a:prstClr val="black"/>
              </a:solidFill>
              <a:latin typeface="Calibri" pitchFamily="34" charset="0"/>
              <a:cs typeface="Calibri" pitchFamily="34" charset="0"/>
            </a:endParaRPr>
          </a:p>
          <a:p>
            <a:pPr lvl="1">
              <a:buFont typeface="Arial" pitchFamily="34" charset="0"/>
              <a:buChar char="•"/>
            </a:pPr>
            <a:r>
              <a:rPr lang="en-US" sz="2500" dirty="0" smtClean="0">
                <a:solidFill>
                  <a:prstClr val="black"/>
                </a:solidFill>
                <a:latin typeface="Calibri" pitchFamily="34" charset="0"/>
                <a:cs typeface="Calibri" pitchFamily="34" charset="0"/>
              </a:rPr>
              <a:t>  Convener</a:t>
            </a:r>
          </a:p>
          <a:p>
            <a:pPr lvl="1">
              <a:buFont typeface="Arial" pitchFamily="34" charset="0"/>
              <a:buChar char="•"/>
            </a:pPr>
            <a:endParaRPr lang="en-US" sz="1500" dirty="0" smtClean="0">
              <a:solidFill>
                <a:prstClr val="black"/>
              </a:solidFill>
              <a:latin typeface="Calibri" pitchFamily="34" charset="0"/>
              <a:cs typeface="Calibri" pitchFamily="34" charset="0"/>
            </a:endParaRPr>
          </a:p>
          <a:p>
            <a:pPr lvl="1">
              <a:buFont typeface="Arial" pitchFamily="34" charset="0"/>
              <a:buChar char="•"/>
            </a:pPr>
            <a:r>
              <a:rPr lang="en-US" sz="2500" dirty="0" smtClean="0">
                <a:solidFill>
                  <a:prstClr val="black"/>
                </a:solidFill>
                <a:latin typeface="Calibri" pitchFamily="34" charset="0"/>
                <a:cs typeface="Calibri" pitchFamily="34" charset="0"/>
              </a:rPr>
              <a:t>  </a:t>
            </a:r>
            <a:r>
              <a:rPr lang="en-US" sz="2500" dirty="0" err="1" smtClean="0">
                <a:solidFill>
                  <a:prstClr val="black"/>
                </a:solidFill>
                <a:latin typeface="Calibri" pitchFamily="34" charset="0"/>
                <a:cs typeface="Calibri" pitchFamily="34" charset="0"/>
              </a:rPr>
              <a:t>Mobilizer</a:t>
            </a:r>
            <a:endParaRPr lang="en-US" sz="2500" dirty="0" smtClean="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395190794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sz="3500" b="1" dirty="0" smtClean="0">
                <a:latin typeface="+mn-lt"/>
              </a:rPr>
              <a:t>What’s Happening in Wisconsin</a:t>
            </a:r>
            <a:endParaRPr lang="en-US" sz="3500" b="1" dirty="0">
              <a:latin typeface="+mn-lt"/>
            </a:endParaRPr>
          </a:p>
        </p:txBody>
      </p:sp>
      <p:sp>
        <p:nvSpPr>
          <p:cNvPr id="4" name="TextBox 3"/>
          <p:cNvSpPr txBox="1"/>
          <p:nvPr/>
        </p:nvSpPr>
        <p:spPr>
          <a:xfrm>
            <a:off x="533400" y="990601"/>
            <a:ext cx="8462766" cy="5093702"/>
          </a:xfrm>
          <a:prstGeom prst="rect">
            <a:avLst/>
          </a:prstGeom>
          <a:noFill/>
        </p:spPr>
        <p:txBody>
          <a:bodyPr wrap="square" rtlCol="0">
            <a:spAutoFit/>
          </a:bodyPr>
          <a:lstStyle/>
          <a:p>
            <a:pPr>
              <a:buFont typeface="Arial" pitchFamily="34" charset="0"/>
              <a:buChar char="•"/>
            </a:pPr>
            <a:r>
              <a:rPr lang="en-US" sz="2500" dirty="0" smtClean="0">
                <a:solidFill>
                  <a:prstClr val="black"/>
                </a:solidFill>
              </a:rPr>
              <a:t> County/Regions</a:t>
            </a:r>
          </a:p>
          <a:p>
            <a:pPr lvl="1">
              <a:buFont typeface="Arial" pitchFamily="34" charset="0"/>
              <a:buChar char="•"/>
            </a:pPr>
            <a:r>
              <a:rPr lang="en-US" sz="2500" dirty="0" smtClean="0">
                <a:solidFill>
                  <a:prstClr val="black"/>
                </a:solidFill>
              </a:rPr>
              <a:t> General Information Programs about ACA</a:t>
            </a:r>
          </a:p>
          <a:p>
            <a:pPr lvl="1">
              <a:buFont typeface="Arial" pitchFamily="34" charset="0"/>
              <a:buChar char="•"/>
            </a:pPr>
            <a:r>
              <a:rPr lang="en-US" sz="2500" dirty="0" smtClean="0">
                <a:solidFill>
                  <a:prstClr val="black"/>
                </a:solidFill>
              </a:rPr>
              <a:t> Regional Enrollment Network Kick-Off – Each Region</a:t>
            </a:r>
          </a:p>
          <a:p>
            <a:pPr lvl="1">
              <a:buFont typeface="Arial" pitchFamily="34" charset="0"/>
              <a:buChar char="•"/>
            </a:pPr>
            <a:endParaRPr lang="en-US" sz="2000" dirty="0" smtClean="0">
              <a:solidFill>
                <a:prstClr val="black"/>
              </a:solidFill>
            </a:endParaRPr>
          </a:p>
          <a:p>
            <a:pPr marL="0" lvl="1">
              <a:buFont typeface="Arial" pitchFamily="34" charset="0"/>
              <a:buChar char="•"/>
            </a:pPr>
            <a:r>
              <a:rPr lang="en-US" sz="2500" dirty="0" smtClean="0">
                <a:solidFill>
                  <a:prstClr val="black"/>
                </a:solidFill>
              </a:rPr>
              <a:t> Statewide</a:t>
            </a:r>
          </a:p>
          <a:p>
            <a:pPr marL="457200" lvl="2">
              <a:buFont typeface="Arial" pitchFamily="34" charset="0"/>
              <a:buChar char="•"/>
            </a:pPr>
            <a:r>
              <a:rPr lang="en-US" sz="2500" dirty="0" smtClean="0">
                <a:solidFill>
                  <a:prstClr val="black"/>
                </a:solidFill>
              </a:rPr>
              <a:t> Workshops for Extension Educators-all Program Areas</a:t>
            </a:r>
          </a:p>
          <a:p>
            <a:pPr marL="457200" lvl="2">
              <a:buFont typeface="Arial" pitchFamily="34" charset="0"/>
              <a:buChar char="•"/>
            </a:pPr>
            <a:r>
              <a:rPr lang="en-US" sz="2500" dirty="0" smtClean="0">
                <a:solidFill>
                  <a:prstClr val="black"/>
                </a:solidFill>
              </a:rPr>
              <a:t> Invitation to work with RENS</a:t>
            </a:r>
          </a:p>
          <a:p>
            <a:pPr marL="457200" lvl="2">
              <a:buFont typeface="Arial" pitchFamily="34" charset="0"/>
              <a:buChar char="•"/>
            </a:pPr>
            <a:endParaRPr lang="en-US" sz="2000" dirty="0" smtClean="0">
              <a:solidFill>
                <a:prstClr val="black"/>
              </a:solidFill>
            </a:endParaRPr>
          </a:p>
          <a:p>
            <a:pPr marL="0" lvl="1">
              <a:buFont typeface="Arial" pitchFamily="34" charset="0"/>
              <a:buChar char="•"/>
            </a:pPr>
            <a:r>
              <a:rPr lang="en-US" sz="2500" dirty="0" smtClean="0">
                <a:solidFill>
                  <a:prstClr val="black"/>
                </a:solidFill>
              </a:rPr>
              <a:t> On-Going</a:t>
            </a:r>
          </a:p>
          <a:p>
            <a:pPr marL="457200" lvl="2">
              <a:buFont typeface="Arial" pitchFamily="34" charset="0"/>
              <a:buChar char="•"/>
            </a:pPr>
            <a:r>
              <a:rPr lang="en-US" sz="2500" dirty="0" smtClean="0">
                <a:solidFill>
                  <a:prstClr val="black"/>
                </a:solidFill>
              </a:rPr>
              <a:t> Media Resources</a:t>
            </a:r>
          </a:p>
          <a:p>
            <a:pPr marL="457200" lvl="2">
              <a:buFont typeface="Arial" pitchFamily="34" charset="0"/>
              <a:buChar char="•"/>
            </a:pPr>
            <a:r>
              <a:rPr lang="en-US" sz="2500" dirty="0" smtClean="0">
                <a:solidFill>
                  <a:prstClr val="black"/>
                </a:solidFill>
              </a:rPr>
              <a:t> Health Literacy Tools</a:t>
            </a:r>
          </a:p>
          <a:p>
            <a:pPr marL="457200" lvl="2">
              <a:buFont typeface="Arial" pitchFamily="34" charset="0"/>
              <a:buChar char="•"/>
            </a:pPr>
            <a:r>
              <a:rPr lang="en-US" sz="2500" dirty="0" smtClean="0">
                <a:solidFill>
                  <a:prstClr val="black"/>
                </a:solidFill>
              </a:rPr>
              <a:t> Webinars – Health Literacy</a:t>
            </a:r>
          </a:p>
          <a:p>
            <a:pPr marL="457200" lvl="2">
              <a:buFont typeface="Arial" pitchFamily="34" charset="0"/>
              <a:buChar char="•"/>
            </a:pPr>
            <a:r>
              <a:rPr lang="en-US" sz="2500" dirty="0" smtClean="0">
                <a:solidFill>
                  <a:prstClr val="black"/>
                </a:solidFill>
              </a:rPr>
              <a:t> Consumers</a:t>
            </a:r>
          </a:p>
        </p:txBody>
      </p:sp>
    </p:spTree>
    <p:extLst>
      <p:ext uri="{BB962C8B-B14F-4D97-AF65-F5344CB8AC3E}">
        <p14:creationId xmlns:p14="http://schemas.microsoft.com/office/powerpoint/2010/main" val="175204078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ing kids.jpg"/>
          <p:cNvPicPr>
            <a:picLocks noChangeAspect="1"/>
          </p:cNvPicPr>
          <p:nvPr/>
        </p:nvPicPr>
        <p:blipFill>
          <a:blip r:embed="rId2" cstate="print"/>
          <a:stretch>
            <a:fillRect/>
          </a:stretch>
        </p:blipFill>
        <p:spPr>
          <a:xfrm>
            <a:off x="693266" y="152400"/>
            <a:ext cx="7560842" cy="5696958"/>
          </a:xfrm>
          <a:prstGeom prst="rect">
            <a:avLst/>
          </a:prstGeom>
        </p:spPr>
      </p:pic>
      <p:sp>
        <p:nvSpPr>
          <p:cNvPr id="6" name="TextBox 5"/>
          <p:cNvSpPr txBox="1"/>
          <p:nvPr/>
        </p:nvSpPr>
        <p:spPr>
          <a:xfrm>
            <a:off x="2590800" y="5943600"/>
            <a:ext cx="6400800" cy="369332"/>
          </a:xfrm>
          <a:prstGeom prst="rect">
            <a:avLst/>
          </a:prstGeom>
          <a:noFill/>
        </p:spPr>
        <p:txBody>
          <a:bodyPr wrap="square" rtlCol="0">
            <a:spAutoFit/>
          </a:bodyPr>
          <a:lstStyle/>
          <a:p>
            <a:r>
              <a:rPr lang="en-US" b="1" dirty="0" smtClean="0">
                <a:solidFill>
                  <a:prstClr val="black"/>
                </a:solidFill>
              </a:rPr>
              <a:t>https</a:t>
            </a:r>
            <a:r>
              <a:rPr lang="en-US" b="1" dirty="0">
                <a:solidFill>
                  <a:prstClr val="black"/>
                </a:solidFill>
              </a:rPr>
              <a:t>://</a:t>
            </a:r>
            <a:r>
              <a:rPr lang="en-US" b="1" dirty="0" smtClean="0">
                <a:solidFill>
                  <a:prstClr val="black"/>
                </a:solidFill>
              </a:rPr>
              <a:t>www.ckfwi.org/affordablecareacthome.html</a:t>
            </a:r>
            <a:endParaRPr lang="en-US" b="1" dirty="0" smtClean="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42666289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happening nationally:</a:t>
            </a:r>
            <a:br>
              <a:rPr lang="en-US" dirty="0" smtClean="0"/>
            </a:br>
            <a:r>
              <a:rPr lang="en-US" dirty="0" err="1" smtClean="0"/>
              <a:t>eXtension</a:t>
            </a:r>
            <a:r>
              <a:rPr lang="en-US" dirty="0" smtClean="0"/>
              <a:t> </a:t>
            </a:r>
            <a:r>
              <a:rPr lang="en-US" dirty="0" err="1" smtClean="0"/>
              <a:t>CoPs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endParaRPr lang="en-US" dirty="0"/>
          </a:p>
          <a:p>
            <a:pPr marL="0" indent="0" algn="ctr">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371600"/>
            <a:ext cx="4714436" cy="4800600"/>
          </a:xfrm>
          <a:prstGeom prst="rect">
            <a:avLst/>
          </a:prstGeom>
        </p:spPr>
      </p:pic>
      <p:sp>
        <p:nvSpPr>
          <p:cNvPr id="5" name="TextBox 4"/>
          <p:cNvSpPr txBox="1"/>
          <p:nvPr/>
        </p:nvSpPr>
        <p:spPr>
          <a:xfrm>
            <a:off x="1143000" y="1447800"/>
            <a:ext cx="7305590" cy="369332"/>
          </a:xfrm>
          <a:prstGeom prst="rect">
            <a:avLst/>
          </a:prstGeom>
          <a:noFill/>
        </p:spPr>
        <p:txBody>
          <a:bodyPr wrap="none" rtlCol="0">
            <a:spAutoFit/>
          </a:bodyPr>
          <a:lstStyle/>
          <a:p>
            <a:r>
              <a:rPr lang="en-US" dirty="0"/>
              <a:t>http://www.extension.org/pages/68424/affordable-care-act#.UgFTK5K1HTo</a:t>
            </a:r>
          </a:p>
        </p:txBody>
      </p:sp>
    </p:spTree>
    <p:extLst>
      <p:ext uri="{BB962C8B-B14F-4D97-AF65-F5344CB8AC3E}">
        <p14:creationId xmlns:p14="http://schemas.microsoft.com/office/powerpoint/2010/main" val="228646479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sz="3500" b="1" dirty="0" smtClean="0">
                <a:latin typeface="+mn-lt"/>
              </a:rPr>
              <a:t>Covering Kids and Family</a:t>
            </a:r>
            <a:endParaRPr lang="en-US" sz="3500" b="1" dirty="0">
              <a:latin typeface="+mn-lt"/>
            </a:endParaRPr>
          </a:p>
        </p:txBody>
      </p:sp>
      <p:sp>
        <p:nvSpPr>
          <p:cNvPr id="8" name="Rectangle 7"/>
          <p:cNvSpPr/>
          <p:nvPr/>
        </p:nvSpPr>
        <p:spPr>
          <a:xfrm>
            <a:off x="5913120" y="3810000"/>
            <a:ext cx="2163368" cy="2049054"/>
          </a:xfrm>
          <a:prstGeom prst="rect">
            <a:avLst/>
          </a:prstGeom>
          <a:solidFill>
            <a:srgbClr val="1A1DA6"/>
          </a:solidFill>
          <a:ln>
            <a:solidFill>
              <a:srgbClr val="1A1D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a:solidFill>
                  <a:prstClr val="white"/>
                </a:solidFill>
                <a:latin typeface="Calibri" pitchFamily="34" charset="0"/>
                <a:cs typeface="Calibri" pitchFamily="34" charset="0"/>
              </a:rPr>
              <a:t>http://</a:t>
            </a:r>
            <a:r>
              <a:rPr lang="en-US" sz="2000" b="1" dirty="0" smtClean="0">
                <a:solidFill>
                  <a:prstClr val="white"/>
                </a:solidFill>
                <a:latin typeface="Calibri" pitchFamily="34" charset="0"/>
                <a:cs typeface="Calibri" pitchFamily="34" charset="0"/>
              </a:rPr>
              <a:t>www.ckfwi.org/affordablecareact home.html</a:t>
            </a:r>
            <a:endParaRPr lang="en-US" sz="2000" b="1" dirty="0">
              <a:solidFill>
                <a:prstClr val="white"/>
              </a:solidFill>
              <a:latin typeface="Calibri" pitchFamily="34" charset="0"/>
              <a:cs typeface="Calibri" pitchFamily="34" charset="0"/>
            </a:endParaRPr>
          </a:p>
        </p:txBody>
      </p:sp>
      <p:sp>
        <p:nvSpPr>
          <p:cNvPr id="10" name="Rectangle 9"/>
          <p:cNvSpPr/>
          <p:nvPr/>
        </p:nvSpPr>
        <p:spPr>
          <a:xfrm>
            <a:off x="5913120" y="1303746"/>
            <a:ext cx="2163368" cy="2049054"/>
          </a:xfrm>
          <a:prstGeom prst="rect">
            <a:avLst/>
          </a:prstGeom>
          <a:solidFill>
            <a:srgbClr val="1A1DA6"/>
          </a:solidFill>
          <a:ln>
            <a:solidFill>
              <a:srgbClr val="1A1D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smtClean="0">
              <a:solidFill>
                <a:prstClr val="white"/>
              </a:solidFill>
            </a:endParaRPr>
          </a:p>
          <a:p>
            <a:pPr algn="ctr"/>
            <a:r>
              <a:rPr lang="en-US" b="1" dirty="0" smtClean="0">
                <a:solidFill>
                  <a:prstClr val="white"/>
                </a:solidFill>
              </a:rPr>
              <a:t>Fact </a:t>
            </a:r>
            <a:r>
              <a:rPr lang="en-US" b="1" dirty="0">
                <a:solidFill>
                  <a:prstClr val="white"/>
                </a:solidFill>
              </a:rPr>
              <a:t>sheets and resources can be found on the new CKF Affordable Care Act Webpage</a:t>
            </a:r>
            <a:r>
              <a:rPr lang="en-US" b="1" dirty="0" smtClean="0">
                <a:solidFill>
                  <a:prstClr val="white"/>
                </a:solidFill>
              </a:rPr>
              <a:t>!</a:t>
            </a:r>
          </a:p>
          <a:p>
            <a:pPr algn="ctr"/>
            <a:endParaRPr lang="en-US" sz="2000" b="1" dirty="0">
              <a:solidFill>
                <a:prstClr val="white"/>
              </a:solidFill>
            </a:endParaRPr>
          </a:p>
        </p:txBody>
      </p:sp>
      <p:pic>
        <p:nvPicPr>
          <p:cNvPr id="12" name="Picture 11" descr="ACA_Marketplace_Fact_Sheet2_Page_1.jpg"/>
          <p:cNvPicPr>
            <a:picLocks noChangeAspect="1"/>
          </p:cNvPicPr>
          <p:nvPr/>
        </p:nvPicPr>
        <p:blipFill>
          <a:blip r:embed="rId2" cstate="print"/>
          <a:stretch>
            <a:fillRect/>
          </a:stretch>
        </p:blipFill>
        <p:spPr>
          <a:xfrm>
            <a:off x="1676400" y="1066800"/>
            <a:ext cx="3886200" cy="5029200"/>
          </a:xfrm>
          <a:prstGeom prst="rect">
            <a:avLst/>
          </a:prstGeom>
          <a:ln>
            <a:solidFill>
              <a:schemeClr val="tx1"/>
            </a:solidFill>
          </a:ln>
        </p:spPr>
      </p:pic>
    </p:spTree>
    <p:extLst>
      <p:ext uri="{BB962C8B-B14F-4D97-AF65-F5344CB8AC3E}">
        <p14:creationId xmlns:p14="http://schemas.microsoft.com/office/powerpoint/2010/main" val="78654250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dirty="0" smtClean="0"/>
              <a:t>Resources</a:t>
            </a:r>
            <a:endParaRPr lang="en-US" dirty="0"/>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71600" y="1524000"/>
            <a:ext cx="1447800" cy="1447800"/>
          </a:xfrm>
          <a:prstGeom prst="rect">
            <a:avLst/>
          </a:prstGeom>
          <a:noFill/>
          <a:ln w="9525">
            <a:noFill/>
            <a:miter lim="800000"/>
            <a:headEnd/>
            <a:tailEnd/>
          </a:ln>
        </p:spPr>
      </p:pic>
      <p:sp>
        <p:nvSpPr>
          <p:cNvPr id="8" name="TextBox 7"/>
          <p:cNvSpPr txBox="1"/>
          <p:nvPr/>
        </p:nvSpPr>
        <p:spPr>
          <a:xfrm>
            <a:off x="3352800" y="1447800"/>
            <a:ext cx="5181600" cy="3416320"/>
          </a:xfrm>
          <a:prstGeom prst="rect">
            <a:avLst/>
          </a:prstGeom>
          <a:noFill/>
        </p:spPr>
        <p:txBody>
          <a:bodyPr wrap="square" rtlCol="0">
            <a:spAutoFit/>
          </a:bodyPr>
          <a:lstStyle/>
          <a:p>
            <a:r>
              <a:rPr lang="en-US" sz="2400" dirty="0" smtClean="0">
                <a:solidFill>
                  <a:prstClr val="black"/>
                </a:solidFill>
                <a:cs typeface="Calibri" pitchFamily="34" charset="0"/>
              </a:rPr>
              <a:t>For </a:t>
            </a:r>
            <a:r>
              <a:rPr lang="en-US" sz="2400" dirty="0">
                <a:solidFill>
                  <a:prstClr val="black"/>
                </a:solidFill>
                <a:cs typeface="Calibri" pitchFamily="34" charset="0"/>
              </a:rPr>
              <a:t>up-to-date ACA information see our ACA </a:t>
            </a:r>
            <a:r>
              <a:rPr lang="en-US" sz="2400" dirty="0" smtClean="0">
                <a:solidFill>
                  <a:prstClr val="black"/>
                </a:solidFill>
                <a:cs typeface="Calibri" pitchFamily="34" charset="0"/>
              </a:rPr>
              <a:t>blog:</a:t>
            </a:r>
          </a:p>
          <a:p>
            <a:endParaRPr lang="en-US" sz="2400" dirty="0" smtClean="0">
              <a:solidFill>
                <a:prstClr val="black"/>
              </a:solidFill>
              <a:cs typeface="Calibri" pitchFamily="34" charset="0"/>
            </a:endParaRPr>
          </a:p>
          <a:p>
            <a:r>
              <a:rPr lang="en-US" sz="2400" dirty="0" smtClean="0">
                <a:solidFill>
                  <a:prstClr val="black"/>
                </a:solidFill>
                <a:cs typeface="Calibri" pitchFamily="34" charset="0"/>
              </a:rPr>
              <a:t>http</a:t>
            </a:r>
            <a:r>
              <a:rPr lang="en-US" sz="2400" dirty="0">
                <a:solidFill>
                  <a:prstClr val="black"/>
                </a:solidFill>
                <a:cs typeface="Calibri" pitchFamily="34" charset="0"/>
              </a:rPr>
              <a:t>://ckfwiaca.wordpress.com</a:t>
            </a:r>
            <a:r>
              <a:rPr lang="en-US" sz="2400" dirty="0" smtClean="0">
                <a:solidFill>
                  <a:prstClr val="black"/>
                </a:solidFill>
                <a:cs typeface="Calibri" pitchFamily="34" charset="0"/>
              </a:rPr>
              <a:t>/</a:t>
            </a:r>
            <a:endParaRPr lang="en-US" sz="2400" dirty="0">
              <a:solidFill>
                <a:prstClr val="black"/>
              </a:solidFill>
              <a:cs typeface="Calibri" pitchFamily="34" charset="0"/>
            </a:endParaRPr>
          </a:p>
          <a:p>
            <a:endParaRPr lang="en-US" sz="2400" dirty="0" smtClean="0">
              <a:solidFill>
                <a:prstClr val="black"/>
              </a:solidFill>
              <a:cs typeface="Calibri" pitchFamily="34" charset="0"/>
            </a:endParaRPr>
          </a:p>
          <a:p>
            <a:endParaRPr lang="en-US" sz="2400" dirty="0" smtClean="0">
              <a:solidFill>
                <a:prstClr val="black"/>
              </a:solidFill>
              <a:cs typeface="Calibri" pitchFamily="34" charset="0"/>
            </a:endParaRPr>
          </a:p>
          <a:p>
            <a:r>
              <a:rPr lang="en-US" sz="2400" dirty="0" smtClean="0">
                <a:solidFill>
                  <a:prstClr val="black"/>
                </a:solidFill>
                <a:cs typeface="Calibri" pitchFamily="34" charset="0"/>
              </a:rPr>
              <a:t>And </a:t>
            </a:r>
            <a:r>
              <a:rPr lang="en-US" sz="2400" dirty="0">
                <a:solidFill>
                  <a:prstClr val="black"/>
                </a:solidFill>
                <a:cs typeface="Calibri" pitchFamily="34" charset="0"/>
              </a:rPr>
              <a:t>follow us on </a:t>
            </a:r>
            <a:r>
              <a:rPr lang="en-US" sz="2400" dirty="0" smtClean="0">
                <a:solidFill>
                  <a:prstClr val="black"/>
                </a:solidFill>
                <a:cs typeface="Calibri" pitchFamily="34" charset="0"/>
              </a:rPr>
              <a:t>Facebook:</a:t>
            </a:r>
            <a:endParaRPr lang="en-US" sz="2400" dirty="0">
              <a:solidFill>
                <a:prstClr val="black"/>
              </a:solidFill>
              <a:cs typeface="Calibri" pitchFamily="34" charset="0"/>
            </a:endParaRPr>
          </a:p>
          <a:p>
            <a:endParaRPr lang="en-US" sz="2400" dirty="0">
              <a:solidFill>
                <a:prstClr val="black"/>
              </a:solidFill>
              <a:cs typeface="Calibri" pitchFamily="34" charset="0"/>
            </a:endParaRPr>
          </a:p>
          <a:p>
            <a:r>
              <a:rPr lang="en-US" sz="2400" dirty="0">
                <a:solidFill>
                  <a:prstClr val="black"/>
                </a:solidFill>
              </a:rPr>
              <a:t>https://</a:t>
            </a:r>
            <a:r>
              <a:rPr lang="en-US" sz="2400" dirty="0" smtClean="0">
                <a:solidFill>
                  <a:prstClr val="black"/>
                </a:solidFill>
              </a:rPr>
              <a:t>www.facebook.com/ckfwi</a:t>
            </a:r>
            <a:endParaRPr lang="en-US" sz="2400" dirty="0" smtClean="0">
              <a:solidFill>
                <a:prstClr val="black"/>
              </a:solidFill>
              <a:latin typeface="Calibri" pitchFamily="34" charset="0"/>
              <a:cs typeface="Calibri"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3595521"/>
            <a:ext cx="1451138" cy="144369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045322"/>
            <a:ext cx="1343130" cy="660278"/>
          </a:xfrm>
          <a:prstGeom prst="rect">
            <a:avLst/>
          </a:prstGeom>
        </p:spPr>
      </p:pic>
    </p:spTree>
    <p:extLst>
      <p:ext uri="{BB962C8B-B14F-4D97-AF65-F5344CB8AC3E}">
        <p14:creationId xmlns:p14="http://schemas.microsoft.com/office/powerpoint/2010/main" val="162962494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2590800"/>
          </a:xfrm>
        </p:spPr>
        <p:txBody>
          <a:bodyPr>
            <a:noAutofit/>
          </a:bodyPr>
          <a:lstStyle/>
          <a:p>
            <a:r>
              <a:rPr lang="en-US" sz="4500" dirty="0" smtClean="0">
                <a:solidFill>
                  <a:srgbClr val="1A1DA6"/>
                </a:solidFill>
              </a:rPr>
              <a:t>Questions</a:t>
            </a:r>
            <a:br>
              <a:rPr lang="en-US" sz="4500" dirty="0" smtClean="0">
                <a:solidFill>
                  <a:srgbClr val="1A1DA6"/>
                </a:solidFill>
              </a:rPr>
            </a:br>
            <a:r>
              <a:rPr lang="en-US" sz="2500" dirty="0" smtClean="0">
                <a:solidFill>
                  <a:srgbClr val="1A1DA6"/>
                </a:solidFill>
              </a:rPr>
              <a:t> </a:t>
            </a:r>
            <a:br>
              <a:rPr lang="en-US" sz="2500" dirty="0" smtClean="0">
                <a:solidFill>
                  <a:srgbClr val="1A1DA6"/>
                </a:solidFill>
              </a:rPr>
            </a:br>
            <a:r>
              <a:rPr lang="en-US" sz="4500" dirty="0" smtClean="0">
                <a:solidFill>
                  <a:srgbClr val="1A1DA6"/>
                </a:solidFill>
              </a:rPr>
              <a:t>? ? ?</a:t>
            </a:r>
            <a:endParaRPr lang="en-US" sz="4500" dirty="0">
              <a:solidFill>
                <a:srgbClr val="1A1DA6"/>
              </a:solidFill>
            </a:endParaRPr>
          </a:p>
        </p:txBody>
      </p:sp>
    </p:spTree>
    <p:extLst>
      <p:ext uri="{BB962C8B-B14F-4D97-AF65-F5344CB8AC3E}">
        <p14:creationId xmlns:p14="http://schemas.microsoft.com/office/powerpoint/2010/main" val="16296249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Xtension Experts Offering Education on Health Care Act Provisions - eXtension - Google Chrom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199" y="152400"/>
            <a:ext cx="9558753" cy="5181600"/>
          </a:xfrm>
        </p:spPr>
      </p:pic>
    </p:spTree>
    <p:extLst>
      <p:ext uri="{BB962C8B-B14F-4D97-AF65-F5344CB8AC3E}">
        <p14:creationId xmlns:p14="http://schemas.microsoft.com/office/powerpoint/2010/main" val="174053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endParaRPr lang="en-US" dirty="0"/>
          </a:p>
          <a:p>
            <a:pPr marL="0" indent="0" algn="ctr">
              <a:buNone/>
            </a:pPr>
            <a:endParaRPr lang="en-US" dirty="0"/>
          </a:p>
        </p:txBody>
      </p:sp>
      <p:pic>
        <p:nvPicPr>
          <p:cNvPr id="6" name="Picture 5" descr="Affordable Care Act Resources for Educators - eXtension - Google Chro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1" y="0"/>
            <a:ext cx="9144000" cy="5943600"/>
          </a:xfrm>
          <a:prstGeom prst="rect">
            <a:avLst/>
          </a:prstGeom>
        </p:spPr>
      </p:pic>
    </p:spTree>
    <p:extLst>
      <p:ext uri="{BB962C8B-B14F-4D97-AF65-F5344CB8AC3E}">
        <p14:creationId xmlns:p14="http://schemas.microsoft.com/office/powerpoint/2010/main" val="33168491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KSRE ACA Educational Programming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Prepare all county and state based faculty with knowledge about ACA sufficient to be conversant in their communities about what ACA means for consumers and their communities </a:t>
            </a:r>
          </a:p>
          <a:p>
            <a:r>
              <a:rPr lang="en-US" dirty="0" smtClean="0"/>
              <a:t>Prepare selected county and state based faculty to participate more directly in community education (consumers, small businesses)</a:t>
            </a:r>
          </a:p>
          <a:p>
            <a:pPr lvl="1"/>
            <a:r>
              <a:rPr lang="en-US" dirty="0"/>
              <a:t>how ACA works, what to expect, etc. </a:t>
            </a:r>
          </a:p>
          <a:p>
            <a:pPr lvl="1"/>
            <a:r>
              <a:rPr lang="en-US" dirty="0"/>
              <a:t>NOT necessarily to help with enrollment in </a:t>
            </a:r>
            <a:r>
              <a:rPr lang="en-US" dirty="0" smtClean="0"/>
              <a:t>plans but some may</a:t>
            </a:r>
            <a:endParaRPr lang="en-US" dirty="0"/>
          </a:p>
          <a:p>
            <a:pPr lvl="1"/>
            <a:r>
              <a:rPr lang="en-US" dirty="0"/>
              <a:t>Likely involvement in health insurance </a:t>
            </a:r>
            <a:r>
              <a:rPr lang="en-US" dirty="0" smtClean="0"/>
              <a:t>literacy education</a:t>
            </a:r>
            <a:endParaRPr lang="en-US" dirty="0"/>
          </a:p>
          <a:p>
            <a:pPr marL="914400" lvl="2" indent="0">
              <a:buNone/>
            </a:pPr>
            <a:endParaRPr lang="en-US" dirty="0" smtClean="0"/>
          </a:p>
          <a:p>
            <a:pPr marL="0" indent="0">
              <a:buNone/>
            </a:pPr>
            <a:endParaRPr lang="en-US" dirty="0"/>
          </a:p>
        </p:txBody>
      </p:sp>
    </p:spTree>
    <p:extLst>
      <p:ext uri="{BB962C8B-B14F-4D97-AF65-F5344CB8AC3E}">
        <p14:creationId xmlns:p14="http://schemas.microsoft.com/office/powerpoint/2010/main" val="28313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and Actors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Methods</a:t>
            </a:r>
          </a:p>
          <a:p>
            <a:pPr lvl="1"/>
            <a:r>
              <a:rPr lang="en-US" dirty="0" smtClean="0"/>
              <a:t>Trainings </a:t>
            </a:r>
          </a:p>
          <a:p>
            <a:pPr lvl="2"/>
            <a:r>
              <a:rPr lang="en-US" dirty="0" smtClean="0"/>
              <a:t>District </a:t>
            </a:r>
            <a:r>
              <a:rPr lang="en-US" dirty="0"/>
              <a:t>Trainings</a:t>
            </a:r>
          </a:p>
          <a:p>
            <a:pPr lvl="2"/>
            <a:r>
              <a:rPr lang="en-US" dirty="0"/>
              <a:t>Statewide Trainings</a:t>
            </a:r>
          </a:p>
          <a:p>
            <a:pPr lvl="2"/>
            <a:r>
              <a:rPr lang="en-US" dirty="0"/>
              <a:t>Emails, </a:t>
            </a:r>
            <a:r>
              <a:rPr lang="en-US" dirty="0" smtClean="0"/>
              <a:t>blog, </a:t>
            </a:r>
            <a:r>
              <a:rPr lang="en-US" dirty="0" err="1" smtClean="0"/>
              <a:t>google</a:t>
            </a:r>
            <a:r>
              <a:rPr lang="en-US" dirty="0" smtClean="0"/>
              <a:t> community</a:t>
            </a:r>
          </a:p>
          <a:p>
            <a:pPr lvl="1"/>
            <a:r>
              <a:rPr lang="en-US" dirty="0" smtClean="0"/>
              <a:t>Development of support materials</a:t>
            </a:r>
          </a:p>
          <a:p>
            <a:pPr lvl="1"/>
            <a:r>
              <a:rPr lang="en-US" dirty="0" smtClean="0"/>
              <a:t>Partnering with Consortium for Navigator proposal</a:t>
            </a:r>
          </a:p>
          <a:p>
            <a:pPr lvl="1"/>
            <a:r>
              <a:rPr lang="en-US" dirty="0" smtClean="0"/>
              <a:t>Partnering with state foundations and others doing education</a:t>
            </a:r>
            <a:endParaRPr lang="en-US" dirty="0"/>
          </a:p>
          <a:p>
            <a:r>
              <a:rPr lang="en-US" dirty="0" smtClean="0"/>
              <a:t>Actors</a:t>
            </a:r>
            <a:endParaRPr lang="en-US" dirty="0"/>
          </a:p>
          <a:p>
            <a:pPr lvl="1"/>
            <a:r>
              <a:rPr lang="en-US" dirty="0"/>
              <a:t>State specialists led by Roberta </a:t>
            </a:r>
            <a:r>
              <a:rPr lang="en-US" dirty="0" smtClean="0"/>
              <a:t>Riportella</a:t>
            </a:r>
            <a:endParaRPr lang="en-US" dirty="0"/>
          </a:p>
          <a:p>
            <a:pPr lvl="1"/>
            <a:r>
              <a:rPr lang="en-US" dirty="0"/>
              <a:t>Health care reform ad hoc work </a:t>
            </a:r>
            <a:r>
              <a:rPr lang="en-US" dirty="0" smtClean="0"/>
              <a:t>team</a:t>
            </a:r>
          </a:p>
          <a:p>
            <a:pPr lvl="1"/>
            <a:r>
              <a:rPr lang="en-US" dirty="0" smtClean="0"/>
              <a:t>County based faculty</a:t>
            </a:r>
            <a:endParaRPr lang="en-US" dirty="0"/>
          </a:p>
          <a:p>
            <a:pPr lvl="1"/>
            <a:r>
              <a:rPr lang="en-US" dirty="0"/>
              <a:t>Support from </a:t>
            </a:r>
            <a:r>
              <a:rPr lang="en-US" dirty="0" smtClean="0"/>
              <a:t>KSRE Administration</a:t>
            </a:r>
          </a:p>
          <a:p>
            <a:pPr lvl="1"/>
            <a:r>
              <a:rPr lang="en-US" dirty="0" smtClean="0"/>
              <a:t>National partners</a:t>
            </a:r>
            <a:endParaRPr lang="en-US" dirty="0"/>
          </a:p>
          <a:p>
            <a:endParaRPr lang="en-US" dirty="0"/>
          </a:p>
        </p:txBody>
      </p:sp>
    </p:spTree>
    <p:extLst>
      <p:ext uri="{BB962C8B-B14F-4D97-AF65-F5344CB8AC3E}">
        <p14:creationId xmlns:p14="http://schemas.microsoft.com/office/powerpoint/2010/main" val="3603676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KSRE Health Reform Ad Hoc Team</a:t>
            </a:r>
            <a:endParaRPr lang="en-US" dirty="0"/>
          </a:p>
        </p:txBody>
      </p:sp>
      <p:sp>
        <p:nvSpPr>
          <p:cNvPr id="3" name="Content Placeholder 2"/>
          <p:cNvSpPr>
            <a:spLocks noGrp="1"/>
          </p:cNvSpPr>
          <p:nvPr>
            <p:ph idx="1"/>
          </p:nvPr>
        </p:nvSpPr>
        <p:spPr/>
        <p:txBody>
          <a:bodyPr>
            <a:normAutofit fontScale="77500" lnSpcReduction="20000"/>
          </a:bodyPr>
          <a:lstStyle/>
          <a:p>
            <a:pPr marL="0" indent="0" algn="ctr">
              <a:buNone/>
            </a:pPr>
            <a:r>
              <a:rPr lang="en-US" dirty="0" smtClean="0"/>
              <a:t>Roberta Riportella, College of Human Ecology</a:t>
            </a:r>
          </a:p>
          <a:p>
            <a:pPr marL="0" indent="0" algn="ctr">
              <a:buNone/>
            </a:pPr>
            <a:r>
              <a:rPr lang="en-US" dirty="0" smtClean="0"/>
              <a:t>Cindy Evans, FCS Shawnee County</a:t>
            </a:r>
          </a:p>
          <a:p>
            <a:pPr marL="0" indent="0" algn="ctr">
              <a:buNone/>
            </a:pPr>
            <a:r>
              <a:rPr lang="en-US" dirty="0" err="1" smtClean="0"/>
              <a:t>Sharolyn</a:t>
            </a:r>
            <a:r>
              <a:rPr lang="en-US" dirty="0" smtClean="0"/>
              <a:t> Fleming Jackson, FCS Specialist</a:t>
            </a:r>
          </a:p>
          <a:p>
            <a:pPr marL="0" indent="0" algn="ctr">
              <a:buNone/>
            </a:pPr>
            <a:r>
              <a:rPr lang="en-US" dirty="0" smtClean="0"/>
              <a:t>Elaine Johannes, College of Human Ecology</a:t>
            </a:r>
          </a:p>
          <a:p>
            <a:pPr marL="0" indent="0" algn="ctr">
              <a:buNone/>
            </a:pPr>
            <a:r>
              <a:rPr lang="en-US" dirty="0" smtClean="0"/>
              <a:t>Joan </a:t>
            </a:r>
            <a:r>
              <a:rPr lang="en-US" dirty="0" err="1" smtClean="0"/>
              <a:t>Kahl</a:t>
            </a:r>
            <a:r>
              <a:rPr lang="en-US" dirty="0" smtClean="0"/>
              <a:t>, College of Human Ecology</a:t>
            </a:r>
          </a:p>
          <a:p>
            <a:pPr marL="0" indent="0" algn="ctr">
              <a:buNone/>
            </a:pPr>
            <a:r>
              <a:rPr lang="en-US" dirty="0" smtClean="0"/>
              <a:t>Elizabeth Kiss, College of Human Ecology</a:t>
            </a:r>
          </a:p>
          <a:p>
            <a:pPr marL="0" indent="0" algn="ctr">
              <a:buNone/>
            </a:pPr>
            <a:r>
              <a:rPr lang="en-US" dirty="0" smtClean="0"/>
              <a:t>Susie </a:t>
            </a:r>
            <a:r>
              <a:rPr lang="en-US" dirty="0" err="1" smtClean="0"/>
              <a:t>Latta</a:t>
            </a:r>
            <a:r>
              <a:rPr lang="en-US" dirty="0" smtClean="0"/>
              <a:t>, FCS Marshall County</a:t>
            </a:r>
          </a:p>
          <a:p>
            <a:pPr marL="0" indent="0" algn="ctr">
              <a:buNone/>
            </a:pPr>
            <a:r>
              <a:rPr lang="en-US" dirty="0" smtClean="0"/>
              <a:t>Lisa Martin, EFNEP Shawnee County</a:t>
            </a:r>
          </a:p>
          <a:p>
            <a:pPr marL="0" indent="0" algn="ctr">
              <a:buNone/>
            </a:pPr>
            <a:r>
              <a:rPr lang="en-US" dirty="0" smtClean="0"/>
              <a:t>Trudy Rice, Community Development Specialist</a:t>
            </a:r>
          </a:p>
          <a:p>
            <a:pPr marL="0" indent="0" algn="ctr">
              <a:buNone/>
            </a:pPr>
            <a:r>
              <a:rPr lang="en-US" dirty="0" smtClean="0"/>
              <a:t>Debra Wood, FCS Central Kansas District</a:t>
            </a:r>
          </a:p>
          <a:p>
            <a:pPr marL="0" indent="0" algn="ctr">
              <a:buNone/>
            </a:pPr>
            <a:r>
              <a:rPr lang="en-US" dirty="0" smtClean="0"/>
              <a:t>NEW: University of Kansas Medical Center, Family Medicine</a:t>
            </a:r>
          </a:p>
        </p:txBody>
      </p:sp>
    </p:spTree>
    <p:extLst>
      <p:ext uri="{BB962C8B-B14F-4D97-AF65-F5344CB8AC3E}">
        <p14:creationId xmlns:p14="http://schemas.microsoft.com/office/powerpoint/2010/main" val="33215448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KSR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KSREgrid</Template>
  <TotalTime>9331</TotalTime>
  <Words>3472</Words>
  <Application>Microsoft Macintosh PowerPoint</Application>
  <PresentationFormat>On-screen Show (4:3)</PresentationFormat>
  <Paragraphs>410</Paragraphs>
  <Slides>42</Slides>
  <Notes>12</Notes>
  <HiddenSlides>0</HiddenSlides>
  <MMClips>0</MMClips>
  <ScaleCrop>false</ScaleCrop>
  <HeadingPairs>
    <vt:vector size="4" baseType="variant">
      <vt:variant>
        <vt:lpstr>Theme</vt:lpstr>
      </vt:variant>
      <vt:variant>
        <vt:i4>11</vt:i4>
      </vt:variant>
      <vt:variant>
        <vt:lpstr>Slide Titles</vt:lpstr>
      </vt:variant>
      <vt:variant>
        <vt:i4>42</vt:i4>
      </vt:variant>
    </vt:vector>
  </HeadingPairs>
  <TitlesOfParts>
    <vt:vector size="53" baseType="lpstr">
      <vt:lpstr>KSREgrid</vt:lpstr>
      <vt:lpstr>Custom Design</vt:lpstr>
      <vt:lpstr>1_Custom Design</vt:lpstr>
      <vt:lpstr>2_Custom Design</vt:lpstr>
      <vt:lpstr>3_Custom Design</vt:lpstr>
      <vt:lpstr>4_Custom Design</vt:lpstr>
      <vt:lpstr>5_Custom Design</vt:lpstr>
      <vt:lpstr>6_Custom Design</vt:lpstr>
      <vt:lpstr>7_Custom Design</vt:lpstr>
      <vt:lpstr>Office Theme</vt:lpstr>
      <vt:lpstr>1_Office Theme</vt:lpstr>
      <vt:lpstr>Extension’s Leadership in Health Care Reform: Preparing Families, Businesses, and Communities</vt:lpstr>
      <vt:lpstr>Why would Extension do educational programs on ACA?</vt:lpstr>
      <vt:lpstr>What is happening nationally</vt:lpstr>
      <vt:lpstr>What is happening nationally: eXtension CoPs</vt:lpstr>
      <vt:lpstr>PowerPoint Presentation</vt:lpstr>
      <vt:lpstr>PowerPoint Presentation</vt:lpstr>
      <vt:lpstr>Goals for KSRE ACA Educational Programming</vt:lpstr>
      <vt:lpstr>Methods and Actors</vt:lpstr>
      <vt:lpstr>KSRE Health Reform Ad Hoc Team</vt:lpstr>
      <vt:lpstr>What’s been done</vt:lpstr>
      <vt:lpstr>What’s been done: cont’d.</vt:lpstr>
      <vt:lpstr> http://ksre.ksu.edu/issuesinhealthreform/p.aspx?tabid=18 </vt:lpstr>
      <vt:lpstr> http://ksre.ksu.edu/issuesinhealthreform/p.aspx?tabid=19 </vt:lpstr>
      <vt:lpstr> http://ksre.ksu.edu/issuesinhealthreform/p.aspx?tabid=21 </vt:lpstr>
      <vt:lpstr>Fact Sheets</vt:lpstr>
      <vt:lpstr>Factsheets Under Development</vt:lpstr>
      <vt:lpstr> http://ksre.ksu.edu/issuesinhealthreform/p.aspx?tabid=17 </vt:lpstr>
      <vt:lpstr>  https://blogs.ksre.ksu.edu/issuesinhealthreform/  </vt:lpstr>
      <vt:lpstr>K-State ACA Community (google+)</vt:lpstr>
      <vt:lpstr>What’s next</vt:lpstr>
      <vt:lpstr>You and Health Insurance: Making a Smart Choice  for Farm Families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Extension Goals in Creating Health</vt:lpstr>
      <vt:lpstr>Extension Roles Traditional – New Traditional</vt:lpstr>
      <vt:lpstr>What’s Happening in Wisconsin</vt:lpstr>
      <vt:lpstr>PowerPoint Presentation</vt:lpstr>
      <vt:lpstr>Covering Kids and Family</vt:lpstr>
      <vt:lpstr>Resources</vt:lpstr>
      <vt:lpstr>Questions   ? ? ?</vt:lpstr>
    </vt:vector>
  </TitlesOfParts>
  <Company>College of Human Ecology, Kansas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Roberta Riportella</dc:creator>
  <cp:lastModifiedBy>Pat Melgares</cp:lastModifiedBy>
  <cp:revision>228</cp:revision>
  <cp:lastPrinted>2013-09-05T13:24:24Z</cp:lastPrinted>
  <dcterms:created xsi:type="dcterms:W3CDTF">2013-09-18T18:43:10Z</dcterms:created>
  <dcterms:modified xsi:type="dcterms:W3CDTF">2013-09-24T20:18:12Z</dcterms:modified>
</cp:coreProperties>
</file>