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xls" ContentType="application/vnd.ms-excel"/>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5.xml" ContentType="application/vnd.openxmlformats-officedocument.drawingml.chart+xml"/>
  <Override PartName="/ppt/notesSlides/notesSlide69.xml" ContentType="application/vnd.openxmlformats-officedocument.presentationml.notesSlide+xml"/>
  <Override PartName="/ppt/charts/chart6.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9" r:id="rId3"/>
    <p:sldMasterId id="2147483700" r:id="rId4"/>
    <p:sldMasterId id="2147483710" r:id="rId5"/>
  </p:sldMasterIdLst>
  <p:notesMasterIdLst>
    <p:notesMasterId r:id="rId154"/>
  </p:notesMasterIdLst>
  <p:handoutMasterIdLst>
    <p:handoutMasterId r:id="rId155"/>
  </p:handoutMasterIdLst>
  <p:sldIdLst>
    <p:sldId id="530" r:id="rId6"/>
    <p:sldId id="531" r:id="rId7"/>
    <p:sldId id="604" r:id="rId8"/>
    <p:sldId id="533" r:id="rId9"/>
    <p:sldId id="746" r:id="rId10"/>
    <p:sldId id="611" r:id="rId11"/>
    <p:sldId id="615" r:id="rId12"/>
    <p:sldId id="613" r:id="rId13"/>
    <p:sldId id="616" r:id="rId14"/>
    <p:sldId id="618" r:id="rId15"/>
    <p:sldId id="619" r:id="rId16"/>
    <p:sldId id="617" r:id="rId17"/>
    <p:sldId id="446" r:id="rId18"/>
    <p:sldId id="703" r:id="rId19"/>
    <p:sldId id="449" r:id="rId20"/>
    <p:sldId id="447" r:id="rId21"/>
    <p:sldId id="712" r:id="rId22"/>
    <p:sldId id="721" r:id="rId23"/>
    <p:sldId id="725" r:id="rId24"/>
    <p:sldId id="719" r:id="rId25"/>
    <p:sldId id="747" r:id="rId26"/>
    <p:sldId id="729" r:id="rId27"/>
    <p:sldId id="723" r:id="rId28"/>
    <p:sldId id="700" r:id="rId29"/>
    <p:sldId id="701" r:id="rId30"/>
    <p:sldId id="702" r:id="rId31"/>
    <p:sldId id="606" r:id="rId32"/>
    <p:sldId id="429" r:id="rId33"/>
    <p:sldId id="739" r:id="rId34"/>
    <p:sldId id="740" r:id="rId35"/>
    <p:sldId id="741" r:id="rId36"/>
    <p:sldId id="742" r:id="rId37"/>
    <p:sldId id="743" r:id="rId38"/>
    <p:sldId id="512" r:id="rId39"/>
    <p:sldId id="497" r:id="rId40"/>
    <p:sldId id="498" r:id="rId41"/>
    <p:sldId id="437" r:id="rId42"/>
    <p:sldId id="453" r:id="rId43"/>
    <p:sldId id="261" r:id="rId44"/>
    <p:sldId id="454" r:id="rId45"/>
    <p:sldId id="534" r:id="rId46"/>
    <p:sldId id="358" r:id="rId47"/>
    <p:sldId id="458" r:id="rId48"/>
    <p:sldId id="485" r:id="rId49"/>
    <p:sldId id="356" r:id="rId50"/>
    <p:sldId id="535" r:id="rId51"/>
    <p:sldId id="654" r:id="rId52"/>
    <p:sldId id="655" r:id="rId53"/>
    <p:sldId id="656" r:id="rId54"/>
    <p:sldId id="657" r:id="rId55"/>
    <p:sldId id="658" r:id="rId56"/>
    <p:sldId id="731" r:id="rId57"/>
    <p:sldId id="732" r:id="rId58"/>
    <p:sldId id="733" r:id="rId59"/>
    <p:sldId id="659" r:id="rId60"/>
    <p:sldId id="660" r:id="rId61"/>
    <p:sldId id="661" r:id="rId62"/>
    <p:sldId id="708" r:id="rId63"/>
    <p:sldId id="662" r:id="rId64"/>
    <p:sldId id="711" r:id="rId65"/>
    <p:sldId id="667" r:id="rId66"/>
    <p:sldId id="668" r:id="rId67"/>
    <p:sldId id="669" r:id="rId68"/>
    <p:sldId id="670" r:id="rId69"/>
    <p:sldId id="671" r:id="rId70"/>
    <p:sldId id="475" r:id="rId71"/>
    <p:sldId id="636" r:id="rId72"/>
    <p:sldId id="637" r:id="rId73"/>
    <p:sldId id="436" r:id="rId74"/>
    <p:sldId id="360" r:id="rId75"/>
    <p:sldId id="334" r:id="rId76"/>
    <p:sldId id="333" r:id="rId77"/>
    <p:sldId id="641" r:id="rId78"/>
    <p:sldId id="331" r:id="rId79"/>
    <p:sldId id="270" r:id="rId80"/>
    <p:sldId id="536" r:id="rId81"/>
    <p:sldId id="273" r:id="rId82"/>
    <p:sldId id="537" r:id="rId83"/>
    <p:sldId id="538" r:id="rId84"/>
    <p:sldId id="539" r:id="rId85"/>
    <p:sldId id="540" r:id="rId86"/>
    <p:sldId id="541" r:id="rId87"/>
    <p:sldId id="276" r:id="rId88"/>
    <p:sldId id="277" r:id="rId89"/>
    <p:sldId id="728" r:id="rId90"/>
    <p:sldId id="650" r:id="rId91"/>
    <p:sldId id="381" r:id="rId92"/>
    <p:sldId id="639" r:id="rId93"/>
    <p:sldId id="640" r:id="rId94"/>
    <p:sldId id="748" r:id="rId95"/>
    <p:sldId id="649" r:id="rId96"/>
    <p:sldId id="542" r:id="rId97"/>
    <p:sldId id="515" r:id="rId98"/>
    <p:sldId id="513" r:id="rId99"/>
    <p:sldId id="282" r:id="rId100"/>
    <p:sldId id="544" r:id="rId101"/>
    <p:sldId id="514" r:id="rId102"/>
    <p:sldId id="651" r:id="rId103"/>
    <p:sldId id="632" r:id="rId104"/>
    <p:sldId id="738" r:id="rId105"/>
    <p:sldId id="704" r:id="rId106"/>
    <p:sldId id="705" r:id="rId107"/>
    <p:sldId id="463" r:id="rId108"/>
    <p:sldId id="283" r:id="rId109"/>
    <p:sldId id="652" r:id="rId110"/>
    <p:sldId id="653" r:id="rId111"/>
    <p:sldId id="520" r:id="rId112"/>
    <p:sldId id="521" r:id="rId113"/>
    <p:sldId id="665" r:id="rId114"/>
    <p:sldId id="666" r:id="rId115"/>
    <p:sldId id="753" r:id="rId116"/>
    <p:sldId id="644" r:id="rId117"/>
    <p:sldId id="645" r:id="rId118"/>
    <p:sldId id="646" r:id="rId119"/>
    <p:sldId id="647" r:id="rId120"/>
    <p:sldId id="522" r:id="rId121"/>
    <p:sldId id="734" r:id="rId122"/>
    <p:sldId id="629" r:id="rId123"/>
    <p:sldId id="524" r:id="rId124"/>
    <p:sldId id="690" r:id="rId125"/>
    <p:sldId id="726" r:id="rId126"/>
    <p:sldId id="707" r:id="rId127"/>
    <p:sldId id="692" r:id="rId128"/>
    <p:sldId id="693" r:id="rId129"/>
    <p:sldId id="754" r:id="rId130"/>
    <p:sldId id="695" r:id="rId131"/>
    <p:sldId id="696" r:id="rId132"/>
    <p:sldId id="697" r:id="rId133"/>
    <p:sldId id="755" r:id="rId134"/>
    <p:sldId id="685" r:id="rId135"/>
    <p:sldId id="686" r:id="rId136"/>
    <p:sldId id="687" r:id="rId137"/>
    <p:sldId id="688" r:id="rId138"/>
    <p:sldId id="570" r:id="rId139"/>
    <p:sldId id="571" r:id="rId140"/>
    <p:sldId id="678" r:id="rId141"/>
    <p:sldId id="749" r:id="rId142"/>
    <p:sldId id="677" r:id="rId143"/>
    <p:sldId id="744" r:id="rId144"/>
    <p:sldId id="745" r:id="rId145"/>
    <p:sldId id="579" r:id="rId146"/>
    <p:sldId id="599" r:id="rId147"/>
    <p:sldId id="580" r:id="rId148"/>
    <p:sldId id="526" r:id="rId149"/>
    <p:sldId id="709" r:id="rId150"/>
    <p:sldId id="751" r:id="rId151"/>
    <p:sldId id="529" r:id="rId152"/>
    <p:sldId id="752" r:id="rId1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81407" autoAdjust="0"/>
  </p:normalViewPr>
  <p:slideViewPr>
    <p:cSldViewPr>
      <p:cViewPr varScale="1">
        <p:scale>
          <a:sx n="95" d="100"/>
          <a:sy n="95" d="100"/>
        </p:scale>
        <p:origin x="-2136" y="-90"/>
      </p:cViewPr>
      <p:guideLst>
        <p:guide orient="horz" pos="2160"/>
        <p:guide pos="2880"/>
      </p:guideLst>
    </p:cSldViewPr>
  </p:slideViewPr>
  <p:notesTextViewPr>
    <p:cViewPr>
      <p:scale>
        <a:sx n="1" d="1"/>
        <a:sy n="1" d="1"/>
      </p:scale>
      <p:origin x="0" y="0"/>
    </p:cViewPr>
  </p:notesTextViewPr>
  <p:sorterViewPr>
    <p:cViewPr>
      <p:scale>
        <a:sx n="100" d="100"/>
        <a:sy n="100" d="100"/>
      </p:scale>
      <p:origin x="0" y="28152"/>
    </p:cViewPr>
  </p:sorterViewPr>
  <p:notesViewPr>
    <p:cSldViewPr>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notesMaster" Target="notesMasters/notesMaster1.xml"/><Relationship Id="rId159"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Private Insurance</c:v>
                </c:pt>
              </c:strCache>
            </c:strRef>
          </c:tx>
          <c:cat>
            <c:strRef>
              <c:f>Sheet1!$A$2:$A$11</c:f>
              <c:strCache>
                <c:ptCount val="10"/>
                <c:pt idx="0">
                  <c:v>2001/2002</c:v>
                </c:pt>
                <c:pt idx="1">
                  <c:v>2002/2003</c:v>
                </c:pt>
                <c:pt idx="2">
                  <c:v>2003/2004</c:v>
                </c:pt>
                <c:pt idx="3">
                  <c:v>2004/2005</c:v>
                </c:pt>
                <c:pt idx="4">
                  <c:v>2005/2006</c:v>
                </c:pt>
                <c:pt idx="5">
                  <c:v>2006/2007</c:v>
                </c:pt>
                <c:pt idx="6">
                  <c:v>2007/2008</c:v>
                </c:pt>
                <c:pt idx="7">
                  <c:v>2008/2009</c:v>
                </c:pt>
                <c:pt idx="8">
                  <c:v>2009/2010</c:v>
                </c:pt>
                <c:pt idx="9">
                  <c:v>2010/2011</c:v>
                </c:pt>
              </c:strCache>
            </c:strRef>
          </c:cat>
          <c:val>
            <c:numRef>
              <c:f>Sheet1!$B$2:$B$11</c:f>
              <c:numCache>
                <c:formatCode>0.0%</c:formatCode>
                <c:ptCount val="10"/>
                <c:pt idx="0">
                  <c:v>0.77400000000000002</c:v>
                </c:pt>
                <c:pt idx="1">
                  <c:v>0.77400000000000002</c:v>
                </c:pt>
                <c:pt idx="2">
                  <c:v>0.76300000000000101</c:v>
                </c:pt>
                <c:pt idx="3">
                  <c:v>0.76800000000000102</c:v>
                </c:pt>
                <c:pt idx="4">
                  <c:v>0.76000000000000101</c:v>
                </c:pt>
                <c:pt idx="5">
                  <c:v>0.73300000000000065</c:v>
                </c:pt>
                <c:pt idx="6">
                  <c:v>0.72300000000000064</c:v>
                </c:pt>
                <c:pt idx="7">
                  <c:v>0.71800000000000064</c:v>
                </c:pt>
                <c:pt idx="8">
                  <c:v>0.70700000000000063</c:v>
                </c:pt>
                <c:pt idx="9">
                  <c:v>0.69700000000000129</c:v>
                </c:pt>
              </c:numCache>
            </c:numRef>
          </c:val>
          <c:smooth val="0"/>
        </c:ser>
        <c:dLbls>
          <c:showLegendKey val="0"/>
          <c:showVal val="0"/>
          <c:showCatName val="0"/>
          <c:showSerName val="0"/>
          <c:showPercent val="0"/>
          <c:showBubbleSize val="0"/>
        </c:dLbls>
        <c:marker val="1"/>
        <c:smooth val="0"/>
        <c:axId val="51052544"/>
        <c:axId val="51054080"/>
      </c:lineChart>
      <c:catAx>
        <c:axId val="51052544"/>
        <c:scaling>
          <c:orientation val="minMax"/>
        </c:scaling>
        <c:delete val="0"/>
        <c:axPos val="b"/>
        <c:majorTickMark val="out"/>
        <c:minorTickMark val="none"/>
        <c:tickLblPos val="nextTo"/>
        <c:txPr>
          <a:bodyPr/>
          <a:lstStyle/>
          <a:p>
            <a:pPr>
              <a:defRPr sz="900"/>
            </a:pPr>
            <a:endParaRPr lang="en-US"/>
          </a:p>
        </c:txPr>
        <c:crossAx val="51054080"/>
        <c:crosses val="autoZero"/>
        <c:auto val="1"/>
        <c:lblAlgn val="ctr"/>
        <c:lblOffset val="100"/>
        <c:noMultiLvlLbl val="0"/>
      </c:catAx>
      <c:valAx>
        <c:axId val="51054080"/>
        <c:scaling>
          <c:orientation val="minMax"/>
          <c:min val="0.68000000000000116"/>
        </c:scaling>
        <c:delete val="0"/>
        <c:axPos val="l"/>
        <c:majorGridlines/>
        <c:numFmt formatCode="0%" sourceLinked="0"/>
        <c:majorTickMark val="out"/>
        <c:minorTickMark val="none"/>
        <c:tickLblPos val="nextTo"/>
        <c:txPr>
          <a:bodyPr/>
          <a:lstStyle/>
          <a:p>
            <a:pPr>
              <a:defRPr sz="1200"/>
            </a:pPr>
            <a:endParaRPr lang="en-US"/>
          </a:p>
        </c:txPr>
        <c:crossAx val="51052544"/>
        <c:crosses val="autoZero"/>
        <c:crossBetween val="between"/>
        <c:majorUnit val="2.0000000000000046E-2"/>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217050342665499E-2"/>
          <c:y val="0.10267251749781278"/>
          <c:w val="0.93120887558326038"/>
          <c:h val="0.78264709098862639"/>
        </c:manualLayout>
      </c:layout>
      <c:lineChart>
        <c:grouping val="standard"/>
        <c:varyColors val="0"/>
        <c:ser>
          <c:idx val="0"/>
          <c:order val="0"/>
          <c:tx>
            <c:strRef>
              <c:f>Sheet1!$C$1</c:f>
              <c:strCache>
                <c:ptCount val="1"/>
                <c:pt idx="0">
                  <c:v>Favorable</c:v>
                </c:pt>
              </c:strCache>
            </c:strRef>
          </c:tx>
          <c:spPr>
            <a:ln>
              <a:solidFill>
                <a:schemeClr val="accent1"/>
              </a:solidFill>
            </a:ln>
          </c:spPr>
          <c:marker>
            <c:symbol val="none"/>
          </c:marker>
          <c:dLbls>
            <c:dLbl>
              <c:idx val="1"/>
              <c:tx>
                <c:rich>
                  <a:bodyPr/>
                  <a:lstStyle/>
                  <a:p>
                    <a:r>
                      <a:rPr lang="en-US" sz="1200" baseline="0" dirty="0" smtClean="0">
                        <a:solidFill>
                          <a:schemeClr val="accent1"/>
                        </a:solidFill>
                      </a:rPr>
                      <a:t>46</a:t>
                    </a:r>
                    <a:endParaRPr lang="en-US" dirty="0">
                      <a:solidFill>
                        <a:schemeClr val="accent1"/>
                      </a:solidFill>
                    </a:endParaRPr>
                  </a:p>
                </c:rich>
              </c:tx>
              <c:dLblPos val="t"/>
              <c:showLegendKey val="0"/>
              <c:showVal val="1"/>
              <c:showCatName val="0"/>
              <c:showSerName val="0"/>
              <c:showPercent val="0"/>
              <c:showBubbleSize val="0"/>
            </c:dLbl>
            <c:dLbl>
              <c:idx val="2"/>
              <c:tx>
                <c:rich>
                  <a:bodyPr/>
                  <a:lstStyle/>
                  <a:p>
                    <a:r>
                      <a:rPr lang="en-US" sz="1200" baseline="0" dirty="0" smtClean="0">
                        <a:solidFill>
                          <a:schemeClr val="accent1"/>
                        </a:solidFill>
                      </a:rPr>
                      <a:t>41</a:t>
                    </a:r>
                    <a:endParaRPr lang="en-US" dirty="0">
                      <a:solidFill>
                        <a:schemeClr val="accent1"/>
                      </a:solidFill>
                    </a:endParaRPr>
                  </a:p>
                </c:rich>
              </c:tx>
              <c:dLblPos val="b"/>
              <c:showLegendKey val="0"/>
              <c:showVal val="1"/>
              <c:showCatName val="0"/>
              <c:showSerName val="0"/>
              <c:showPercent val="0"/>
              <c:showBubbleSize val="0"/>
            </c:dLbl>
            <c:dLbl>
              <c:idx val="3"/>
              <c:tx>
                <c:rich>
                  <a:bodyPr/>
                  <a:lstStyle/>
                  <a:p>
                    <a:r>
                      <a:rPr lang="en-US" sz="1200" baseline="0" dirty="0" smtClean="0">
                        <a:solidFill>
                          <a:schemeClr val="accent1"/>
                        </a:solidFill>
                      </a:rPr>
                      <a:t>48</a:t>
                    </a:r>
                    <a:endParaRPr lang="en-US" dirty="0">
                      <a:solidFill>
                        <a:schemeClr val="accent1"/>
                      </a:solidFill>
                    </a:endParaRPr>
                  </a:p>
                </c:rich>
              </c:tx>
              <c:dLblPos val="t"/>
              <c:showLegendKey val="0"/>
              <c:showVal val="1"/>
              <c:showCatName val="0"/>
              <c:showSerName val="0"/>
              <c:showPercent val="0"/>
              <c:showBubbleSize val="0"/>
            </c:dLbl>
            <c:dLbl>
              <c:idx val="4"/>
              <c:tx>
                <c:rich>
                  <a:bodyPr/>
                  <a:lstStyle/>
                  <a:p>
                    <a:r>
                      <a:rPr lang="en-US" baseline="0" dirty="0" smtClean="0">
                        <a:solidFill>
                          <a:schemeClr val="accent1"/>
                        </a:solidFill>
                      </a:rPr>
                      <a:t>50</a:t>
                    </a:r>
                    <a:endParaRPr lang="en-US" dirty="0">
                      <a:solidFill>
                        <a:schemeClr val="accent1"/>
                      </a:solidFill>
                    </a:endParaRPr>
                  </a:p>
                </c:rich>
              </c:tx>
              <c:dLblPos val="t"/>
              <c:showLegendKey val="0"/>
              <c:showVal val="1"/>
              <c:showCatName val="0"/>
              <c:showSerName val="0"/>
              <c:showPercent val="0"/>
              <c:showBubbleSize val="0"/>
            </c:dLbl>
            <c:dLbl>
              <c:idx val="5"/>
              <c:tx>
                <c:rich>
                  <a:bodyPr/>
                  <a:lstStyle/>
                  <a:p>
                    <a:r>
                      <a:rPr lang="en-US" baseline="0" dirty="0" smtClean="0">
                        <a:solidFill>
                          <a:schemeClr val="accent1"/>
                        </a:solidFill>
                      </a:rPr>
                      <a:t>43</a:t>
                    </a:r>
                    <a:endParaRPr lang="en-US" dirty="0">
                      <a:solidFill>
                        <a:schemeClr val="accent1"/>
                      </a:solidFill>
                    </a:endParaRPr>
                  </a:p>
                </c:rich>
              </c:tx>
              <c:dLblPos val="b"/>
              <c:showLegendKey val="0"/>
              <c:showVal val="1"/>
              <c:showCatName val="0"/>
              <c:showSerName val="0"/>
              <c:showPercent val="0"/>
              <c:showBubbleSize val="0"/>
            </c:dLbl>
            <c:dLbl>
              <c:idx val="6"/>
              <c:tx>
                <c:rich>
                  <a:bodyPr/>
                  <a:lstStyle/>
                  <a:p>
                    <a:r>
                      <a:rPr lang="en-US" baseline="0" dirty="0" smtClean="0">
                        <a:solidFill>
                          <a:schemeClr val="accent1"/>
                        </a:solidFill>
                      </a:rPr>
                      <a:t>49</a:t>
                    </a:r>
                    <a:endParaRPr lang="en-US" dirty="0">
                      <a:solidFill>
                        <a:schemeClr val="accent1"/>
                      </a:solidFill>
                    </a:endParaRPr>
                  </a:p>
                </c:rich>
              </c:tx>
              <c:dLblPos val="t"/>
              <c:showLegendKey val="0"/>
              <c:showVal val="1"/>
              <c:showCatName val="0"/>
              <c:showSerName val="0"/>
              <c:showPercent val="0"/>
              <c:showBubbleSize val="0"/>
            </c:dLbl>
            <c:dLbl>
              <c:idx val="7"/>
              <c:tx>
                <c:rich>
                  <a:bodyPr/>
                  <a:lstStyle/>
                  <a:p>
                    <a:r>
                      <a:rPr lang="en-US" baseline="0" dirty="0" smtClean="0">
                        <a:solidFill>
                          <a:schemeClr val="accent1"/>
                        </a:solidFill>
                      </a:rPr>
                      <a:t>42</a:t>
                    </a:r>
                    <a:endParaRPr lang="en-US" dirty="0">
                      <a:solidFill>
                        <a:schemeClr val="accent1"/>
                      </a:solidFill>
                    </a:endParaRPr>
                  </a:p>
                </c:rich>
              </c:tx>
              <c:dLblPos val="b"/>
              <c:showLegendKey val="0"/>
              <c:showVal val="1"/>
              <c:showCatName val="0"/>
              <c:showSerName val="0"/>
              <c:showPercent val="0"/>
              <c:showBubbleSize val="0"/>
            </c:dLbl>
            <c:dLbl>
              <c:idx val="8"/>
              <c:tx>
                <c:rich>
                  <a:bodyPr/>
                  <a:lstStyle/>
                  <a:p>
                    <a:r>
                      <a:rPr lang="en-US" baseline="0" dirty="0" smtClean="0">
                        <a:solidFill>
                          <a:schemeClr val="accent1"/>
                        </a:solidFill>
                      </a:rPr>
                      <a:t>42</a:t>
                    </a:r>
                    <a:endParaRPr lang="en-US" dirty="0">
                      <a:solidFill>
                        <a:schemeClr val="accent1"/>
                      </a:solidFill>
                    </a:endParaRPr>
                  </a:p>
                </c:rich>
              </c:tx>
              <c:dLblPos val="t"/>
              <c:showLegendKey val="0"/>
              <c:showVal val="1"/>
              <c:showCatName val="0"/>
              <c:showSerName val="0"/>
              <c:showPercent val="0"/>
              <c:showBubbleSize val="0"/>
            </c:dLbl>
            <c:dLbl>
              <c:idx val="9"/>
              <c:tx>
                <c:rich>
                  <a:bodyPr/>
                  <a:lstStyle/>
                  <a:p>
                    <a:r>
                      <a:rPr lang="en-US" baseline="0" dirty="0" smtClean="0">
                        <a:solidFill>
                          <a:schemeClr val="accent1"/>
                        </a:solidFill>
                      </a:rPr>
                      <a:t>42</a:t>
                    </a:r>
                    <a:endParaRPr lang="en-US" dirty="0">
                      <a:solidFill>
                        <a:schemeClr val="accent1"/>
                      </a:solidFill>
                    </a:endParaRPr>
                  </a:p>
                </c:rich>
              </c:tx>
              <c:dLblPos val="t"/>
              <c:showLegendKey val="0"/>
              <c:showVal val="1"/>
              <c:showCatName val="0"/>
              <c:showSerName val="0"/>
              <c:showPercent val="0"/>
              <c:showBubbleSize val="0"/>
            </c:dLbl>
            <c:dLbl>
              <c:idx val="10"/>
              <c:tx>
                <c:rich>
                  <a:bodyPr/>
                  <a:lstStyle/>
                  <a:p>
                    <a:r>
                      <a:rPr lang="en-US" baseline="0" dirty="0" smtClean="0">
                        <a:solidFill>
                          <a:schemeClr val="accent1"/>
                        </a:solidFill>
                      </a:rPr>
                      <a:t>41</a:t>
                    </a:r>
                    <a:endParaRPr lang="en-US" dirty="0">
                      <a:solidFill>
                        <a:schemeClr val="accent1"/>
                      </a:solidFill>
                    </a:endParaRPr>
                  </a:p>
                </c:rich>
              </c:tx>
              <c:dLblPos val="b"/>
              <c:showLegendKey val="0"/>
              <c:showVal val="1"/>
              <c:showCatName val="0"/>
              <c:showSerName val="0"/>
              <c:showPercent val="0"/>
              <c:showBubbleSize val="0"/>
            </c:dLbl>
            <c:dLbl>
              <c:idx val="11"/>
              <c:tx>
                <c:rich>
                  <a:bodyPr/>
                  <a:lstStyle/>
                  <a:p>
                    <a:r>
                      <a:rPr lang="en-US" baseline="0" dirty="0" smtClean="0">
                        <a:solidFill>
                          <a:schemeClr val="accent1"/>
                        </a:solidFill>
                      </a:rPr>
                      <a:t>43</a:t>
                    </a:r>
                    <a:endParaRPr lang="en-US" dirty="0">
                      <a:solidFill>
                        <a:schemeClr val="accent1"/>
                      </a:solidFill>
                    </a:endParaRPr>
                  </a:p>
                </c:rich>
              </c:tx>
              <c:dLblPos val="b"/>
              <c:showLegendKey val="0"/>
              <c:showVal val="1"/>
              <c:showCatName val="0"/>
              <c:showSerName val="0"/>
              <c:showPercent val="0"/>
              <c:showBubbleSize val="0"/>
            </c:dLbl>
            <c:dLbl>
              <c:idx val="12"/>
              <c:layout>
                <c:manualLayout>
                  <c:x val="-1.7614464858559348E-2"/>
                  <c:y val="3.7333679644211137E-2"/>
                </c:manualLayout>
              </c:layout>
              <c:tx>
                <c:rich>
                  <a:bodyPr/>
                  <a:lstStyle/>
                  <a:p>
                    <a:r>
                      <a:rPr lang="en-US" baseline="0" dirty="0" smtClean="0">
                        <a:solidFill>
                          <a:schemeClr val="accent1"/>
                        </a:solidFill>
                      </a:rPr>
                      <a:t>42</a:t>
                    </a:r>
                    <a:endParaRPr lang="en-US" dirty="0">
                      <a:solidFill>
                        <a:schemeClr val="accent1"/>
                      </a:solidFill>
                    </a:endParaRPr>
                  </a:p>
                </c:rich>
              </c:tx>
              <c:dLblPos val="r"/>
              <c:showLegendKey val="0"/>
              <c:showVal val="1"/>
              <c:showCatName val="0"/>
              <c:showSerName val="0"/>
              <c:showPercent val="0"/>
              <c:showBubbleSize val="0"/>
            </c:dLbl>
            <c:dLbl>
              <c:idx val="13"/>
              <c:layout>
                <c:manualLayout>
                  <c:x val="-1.7614350940507385E-2"/>
                  <c:y val="4.3120716681248179E-2"/>
                </c:manualLayout>
              </c:layout>
              <c:tx>
                <c:rich>
                  <a:bodyPr/>
                  <a:lstStyle/>
                  <a:p>
                    <a:r>
                      <a:rPr lang="en-US" baseline="0" dirty="0" smtClean="0">
                        <a:solidFill>
                          <a:schemeClr val="accent1"/>
                        </a:solidFill>
                      </a:rPr>
                      <a:t>41</a:t>
                    </a:r>
                    <a:endParaRPr lang="en-US" dirty="0"/>
                  </a:p>
                </c:rich>
              </c:tx>
              <c:dLblPos val="r"/>
              <c:showLegendKey val="0"/>
              <c:showVal val="1"/>
              <c:showCatName val="0"/>
              <c:showSerName val="0"/>
              <c:showPercent val="0"/>
              <c:showBubbleSize val="0"/>
            </c:dLbl>
            <c:dLbl>
              <c:idx val="14"/>
              <c:tx>
                <c:rich>
                  <a:bodyPr/>
                  <a:lstStyle/>
                  <a:p>
                    <a:r>
                      <a:rPr lang="en-US" baseline="0" dirty="0" smtClean="0">
                        <a:solidFill>
                          <a:schemeClr val="accent1"/>
                        </a:solidFill>
                      </a:rPr>
                      <a:t>42</a:t>
                    </a:r>
                    <a:endParaRPr lang="en-US" dirty="0"/>
                  </a:p>
                </c:rich>
              </c:tx>
              <c:dLblPos val="b"/>
              <c:showLegendKey val="0"/>
              <c:showVal val="1"/>
              <c:showCatName val="0"/>
              <c:showSerName val="0"/>
              <c:showPercent val="0"/>
              <c:showBubbleSize val="0"/>
            </c:dLbl>
            <c:dLbl>
              <c:idx val="15"/>
              <c:tx>
                <c:rich>
                  <a:bodyPr/>
                  <a:lstStyle/>
                  <a:p>
                    <a:r>
                      <a:rPr lang="en-US" baseline="0" dirty="0" smtClean="0">
                        <a:solidFill>
                          <a:schemeClr val="accent1"/>
                        </a:solidFill>
                      </a:rPr>
                      <a:t>42</a:t>
                    </a:r>
                    <a:endParaRPr lang="en-US" dirty="0"/>
                  </a:p>
                </c:rich>
              </c:tx>
              <c:dLblPos val="b"/>
              <c:showLegendKey val="0"/>
              <c:showVal val="1"/>
              <c:showCatName val="0"/>
              <c:showSerName val="0"/>
              <c:showPercent val="0"/>
              <c:showBubbleSize val="0"/>
            </c:dLbl>
            <c:dLbl>
              <c:idx val="16"/>
              <c:tx>
                <c:rich>
                  <a:bodyPr/>
                  <a:lstStyle/>
                  <a:p>
                    <a:r>
                      <a:rPr lang="en-US" baseline="0" dirty="0" smtClean="0">
                        <a:solidFill>
                          <a:schemeClr val="accent1"/>
                        </a:solidFill>
                      </a:rPr>
                      <a:t>42</a:t>
                    </a:r>
                    <a:endParaRPr lang="en-US" dirty="0"/>
                  </a:p>
                </c:rich>
              </c:tx>
              <c:dLblPos val="b"/>
              <c:showLegendKey val="0"/>
              <c:showVal val="1"/>
              <c:showCatName val="0"/>
              <c:showSerName val="0"/>
              <c:showPercent val="0"/>
              <c:showBubbleSize val="0"/>
            </c:dLbl>
            <c:dLbl>
              <c:idx val="17"/>
              <c:tx>
                <c:rich>
                  <a:bodyPr/>
                  <a:lstStyle/>
                  <a:p>
                    <a:r>
                      <a:rPr lang="en-US" baseline="0" dirty="0" smtClean="0">
                        <a:solidFill>
                          <a:schemeClr val="accent1"/>
                        </a:solidFill>
                      </a:rPr>
                      <a:t>39</a:t>
                    </a:r>
                    <a:endParaRPr lang="en-US" dirty="0"/>
                  </a:p>
                </c:rich>
              </c:tx>
              <c:dLblPos val="b"/>
              <c:showLegendKey val="0"/>
              <c:showVal val="1"/>
              <c:showCatName val="0"/>
              <c:showSerName val="0"/>
              <c:showPercent val="0"/>
              <c:showBubbleSize val="0"/>
            </c:dLbl>
            <c:dLbl>
              <c:idx val="18"/>
              <c:tx>
                <c:rich>
                  <a:bodyPr/>
                  <a:lstStyle/>
                  <a:p>
                    <a:r>
                      <a:rPr lang="en-US" baseline="0" dirty="0" smtClean="0">
                        <a:solidFill>
                          <a:schemeClr val="accent1"/>
                        </a:solidFill>
                      </a:rPr>
                      <a:t>41</a:t>
                    </a:r>
                    <a:endParaRPr lang="en-US" dirty="0"/>
                  </a:p>
                </c:rich>
              </c:tx>
              <c:dLblPos val="b"/>
              <c:showLegendKey val="0"/>
              <c:showVal val="1"/>
              <c:showCatName val="0"/>
              <c:showSerName val="0"/>
              <c:showPercent val="0"/>
              <c:showBubbleSize val="0"/>
            </c:dLbl>
            <c:dLbl>
              <c:idx val="19"/>
              <c:tx>
                <c:rich>
                  <a:bodyPr/>
                  <a:lstStyle/>
                  <a:p>
                    <a:r>
                      <a:rPr lang="en-US" baseline="0" dirty="0" smtClean="0">
                        <a:solidFill>
                          <a:schemeClr val="accent1"/>
                        </a:solidFill>
                      </a:rPr>
                      <a:t>34</a:t>
                    </a:r>
                    <a:endParaRPr lang="en-US" dirty="0"/>
                  </a:p>
                </c:rich>
              </c:tx>
              <c:dLblPos val="b"/>
              <c:showLegendKey val="0"/>
              <c:showVal val="1"/>
              <c:showCatName val="0"/>
              <c:showSerName val="0"/>
              <c:showPercent val="0"/>
              <c:showBubbleSize val="0"/>
            </c:dLbl>
            <c:dLbl>
              <c:idx val="20"/>
              <c:tx>
                <c:rich>
                  <a:bodyPr/>
                  <a:lstStyle/>
                  <a:p>
                    <a:r>
                      <a:rPr lang="en-US" baseline="0" dirty="0" smtClean="0">
                        <a:solidFill>
                          <a:schemeClr val="accent1"/>
                        </a:solidFill>
                      </a:rPr>
                      <a:t>37</a:t>
                    </a:r>
                    <a:endParaRPr lang="en-US" dirty="0"/>
                  </a:p>
                </c:rich>
              </c:tx>
              <c:dLblPos val="b"/>
              <c:showLegendKey val="0"/>
              <c:showVal val="1"/>
              <c:showCatName val="0"/>
              <c:showSerName val="0"/>
              <c:showPercent val="0"/>
              <c:showBubbleSize val="0"/>
            </c:dLbl>
            <c:dLbl>
              <c:idx val="21"/>
              <c:tx>
                <c:rich>
                  <a:bodyPr/>
                  <a:lstStyle/>
                  <a:p>
                    <a:r>
                      <a:rPr lang="en-US" baseline="0" dirty="0" smtClean="0">
                        <a:solidFill>
                          <a:schemeClr val="accent1"/>
                        </a:solidFill>
                      </a:rPr>
                      <a:t>41</a:t>
                    </a:r>
                    <a:endParaRPr lang="en-US" dirty="0"/>
                  </a:p>
                </c:rich>
              </c:tx>
              <c:dLblPos val="b"/>
              <c:showLegendKey val="0"/>
              <c:showVal val="1"/>
              <c:showCatName val="0"/>
              <c:showSerName val="0"/>
              <c:showPercent val="0"/>
              <c:showBubbleSize val="0"/>
            </c:dLbl>
            <c:dLbl>
              <c:idx val="22"/>
              <c:tx>
                <c:rich>
                  <a:bodyPr/>
                  <a:lstStyle/>
                  <a:p>
                    <a:r>
                      <a:rPr lang="en-US" baseline="0" dirty="0" smtClean="0">
                        <a:solidFill>
                          <a:schemeClr val="accent1"/>
                        </a:solidFill>
                      </a:rPr>
                      <a:t>37</a:t>
                    </a:r>
                    <a:endParaRPr lang="en-US" dirty="0"/>
                  </a:p>
                </c:rich>
              </c:tx>
              <c:dLblPos val="b"/>
              <c:showLegendKey val="0"/>
              <c:showVal val="1"/>
              <c:showCatName val="0"/>
              <c:showSerName val="0"/>
              <c:showPercent val="0"/>
              <c:showBubbleSize val="0"/>
            </c:dLbl>
            <c:dLbl>
              <c:idx val="23"/>
              <c:tx>
                <c:rich>
                  <a:bodyPr/>
                  <a:lstStyle/>
                  <a:p>
                    <a:r>
                      <a:rPr lang="en-US" baseline="0" dirty="0" smtClean="0">
                        <a:solidFill>
                          <a:schemeClr val="accent1"/>
                        </a:solidFill>
                      </a:rPr>
                      <a:t>42</a:t>
                    </a:r>
                    <a:endParaRPr lang="en-US" dirty="0"/>
                  </a:p>
                </c:rich>
              </c:tx>
              <c:dLblPos val="b"/>
              <c:showLegendKey val="0"/>
              <c:showVal val="1"/>
              <c:showCatName val="0"/>
              <c:showSerName val="0"/>
              <c:showPercent val="0"/>
              <c:showBubbleSize val="0"/>
            </c:dLbl>
            <c:dLbl>
              <c:idx val="24"/>
              <c:tx>
                <c:rich>
                  <a:bodyPr/>
                  <a:lstStyle/>
                  <a:p>
                    <a:r>
                      <a:rPr lang="en-US" baseline="0" dirty="0" smtClean="0">
                        <a:solidFill>
                          <a:schemeClr val="accent1"/>
                        </a:solidFill>
                      </a:rPr>
                      <a:t>41</a:t>
                    </a:r>
                    <a:endParaRPr lang="en-US" dirty="0"/>
                  </a:p>
                </c:rich>
              </c:tx>
              <c:dLblPos val="t"/>
              <c:showLegendKey val="0"/>
              <c:showVal val="1"/>
              <c:showCatName val="0"/>
              <c:showSerName val="0"/>
              <c:showPercent val="0"/>
              <c:showBubbleSize val="0"/>
            </c:dLbl>
            <c:dLbl>
              <c:idx val="25"/>
              <c:tx>
                <c:rich>
                  <a:bodyPr/>
                  <a:lstStyle/>
                  <a:p>
                    <a:r>
                      <a:rPr lang="en-US" baseline="0" dirty="0" smtClean="0">
                        <a:solidFill>
                          <a:schemeClr val="accent1"/>
                        </a:solidFill>
                      </a:rPr>
                      <a:t>42</a:t>
                    </a:r>
                    <a:endParaRPr lang="en-US" dirty="0"/>
                  </a:p>
                </c:rich>
              </c:tx>
              <c:dLblPos val="b"/>
              <c:showLegendKey val="0"/>
              <c:showVal val="1"/>
              <c:showCatName val="0"/>
              <c:showSerName val="0"/>
              <c:showPercent val="0"/>
              <c:showBubbleSize val="0"/>
            </c:dLbl>
            <c:dLbl>
              <c:idx val="26"/>
              <c:tx>
                <c:rich>
                  <a:bodyPr/>
                  <a:lstStyle/>
                  <a:p>
                    <a:r>
                      <a:rPr lang="en-US" baseline="0" dirty="0" smtClean="0">
                        <a:solidFill>
                          <a:schemeClr val="accent1"/>
                        </a:solidFill>
                      </a:rPr>
                      <a:t>37</a:t>
                    </a:r>
                    <a:endParaRPr lang="en-US" dirty="0"/>
                  </a:p>
                </c:rich>
              </c:tx>
              <c:dLblPos val="b"/>
              <c:showLegendKey val="0"/>
              <c:showVal val="1"/>
              <c:showCatName val="0"/>
              <c:showSerName val="0"/>
              <c:showPercent val="0"/>
              <c:showBubbleSize val="0"/>
            </c:dLbl>
            <c:dLbl>
              <c:idx val="27"/>
              <c:tx>
                <c:rich>
                  <a:bodyPr/>
                  <a:lstStyle/>
                  <a:p>
                    <a:r>
                      <a:rPr lang="en-US" baseline="0" dirty="0" smtClean="0">
                        <a:solidFill>
                          <a:schemeClr val="accent1"/>
                        </a:solidFill>
                      </a:rPr>
                      <a:t>41</a:t>
                    </a:r>
                    <a:endParaRPr lang="en-US" dirty="0"/>
                  </a:p>
                </c:rich>
              </c:tx>
              <c:dLblPos val="b"/>
              <c:showLegendKey val="0"/>
              <c:showVal val="1"/>
              <c:showCatName val="0"/>
              <c:showSerName val="0"/>
              <c:showPercent val="0"/>
              <c:showBubbleSize val="0"/>
            </c:dLbl>
            <c:dLbl>
              <c:idx val="28"/>
              <c:tx>
                <c:rich>
                  <a:bodyPr/>
                  <a:lstStyle/>
                  <a:p>
                    <a:r>
                      <a:rPr lang="en-US" baseline="0" dirty="0" smtClean="0">
                        <a:solidFill>
                          <a:schemeClr val="accent1"/>
                        </a:solidFill>
                      </a:rPr>
                      <a:t>38</a:t>
                    </a:r>
                    <a:endParaRPr lang="en-US" dirty="0"/>
                  </a:p>
                </c:rich>
              </c:tx>
              <c:dLblPos val="b"/>
              <c:showLegendKey val="0"/>
              <c:showVal val="1"/>
              <c:showCatName val="0"/>
              <c:showSerName val="0"/>
              <c:showPercent val="0"/>
              <c:showBubbleSize val="0"/>
            </c:dLbl>
            <c:dLbl>
              <c:idx val="29"/>
              <c:tx>
                <c:rich>
                  <a:bodyPr/>
                  <a:lstStyle/>
                  <a:p>
                    <a:r>
                      <a:rPr lang="en-US" baseline="0" dirty="0" smtClean="0">
                        <a:solidFill>
                          <a:schemeClr val="accent1"/>
                        </a:solidFill>
                      </a:rPr>
                      <a:t>38</a:t>
                    </a:r>
                    <a:endParaRPr lang="en-US" dirty="0"/>
                  </a:p>
                </c:rich>
              </c:tx>
              <c:dLblPos val="b"/>
              <c:showLegendKey val="0"/>
              <c:showVal val="1"/>
              <c:showCatName val="0"/>
              <c:showSerName val="0"/>
              <c:showPercent val="0"/>
              <c:showBubbleSize val="0"/>
            </c:dLbl>
            <c:dLbl>
              <c:idx val="30"/>
              <c:tx>
                <c:rich>
                  <a:bodyPr/>
                  <a:lstStyle/>
                  <a:p>
                    <a:r>
                      <a:rPr lang="en-US" baseline="0" dirty="0" smtClean="0">
                        <a:solidFill>
                          <a:schemeClr val="accent1"/>
                        </a:solidFill>
                      </a:rPr>
                      <a:t>45</a:t>
                    </a:r>
                    <a:endParaRPr lang="en-US" dirty="0"/>
                  </a:p>
                </c:rich>
              </c:tx>
              <c:dLblPos val="t"/>
              <c:showLegendKey val="0"/>
              <c:showVal val="1"/>
              <c:showCatName val="0"/>
              <c:showSerName val="0"/>
              <c:showPercent val="0"/>
              <c:showBubbleSize val="0"/>
            </c:dLbl>
            <c:dLbl>
              <c:idx val="31"/>
              <c:tx>
                <c:rich>
                  <a:bodyPr/>
                  <a:lstStyle/>
                  <a:p>
                    <a:r>
                      <a:rPr lang="en-US" baseline="0" dirty="0" smtClean="0">
                        <a:solidFill>
                          <a:schemeClr val="accent1"/>
                        </a:solidFill>
                      </a:rPr>
                      <a:t>38</a:t>
                    </a:r>
                    <a:endParaRPr lang="en-US" dirty="0"/>
                  </a:p>
                </c:rich>
              </c:tx>
              <c:dLblPos val="b"/>
              <c:showLegendKey val="0"/>
              <c:showVal val="1"/>
              <c:showCatName val="0"/>
              <c:showSerName val="0"/>
              <c:showPercent val="0"/>
              <c:showBubbleSize val="0"/>
            </c:dLbl>
            <c:dLbl>
              <c:idx val="32"/>
              <c:dLblPos val="t"/>
              <c:showLegendKey val="0"/>
              <c:showVal val="1"/>
              <c:showCatName val="0"/>
              <c:showSerName val="0"/>
              <c:showPercent val="0"/>
              <c:showBubbleSize val="0"/>
            </c:dLbl>
            <c:txPr>
              <a:bodyPr/>
              <a:lstStyle/>
              <a:p>
                <a:pPr>
                  <a:defRPr sz="1200" baseline="0">
                    <a:solidFill>
                      <a:schemeClr val="accent1"/>
                    </a:solidFill>
                  </a:defRPr>
                </a:pPr>
                <a:endParaRPr lang="en-US"/>
              </a:p>
            </c:txPr>
            <c:dLblPos val="b"/>
            <c:showLegendKey val="0"/>
            <c:showVal val="1"/>
            <c:showCatName val="0"/>
            <c:showSerName val="0"/>
            <c:showPercent val="0"/>
            <c:showBubbleSize val="0"/>
            <c:showLeaderLines val="0"/>
          </c:dLbls>
          <c:cat>
            <c:multiLvlStrRef>
              <c:f>Sheet1!$A$2:$B$34</c:f>
              <c:multiLvlStrCache>
                <c:ptCount val="33"/>
                <c:lvl>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lvl>
                <c:lvl>
                  <c:pt idx="0">
                    <c:v>2010</c:v>
                  </c:pt>
                  <c:pt idx="10">
                    <c:v>2011</c:v>
                  </c:pt>
                  <c:pt idx="22">
                    <c:v>2012</c:v>
                  </c:pt>
                </c:lvl>
              </c:multiLvlStrCache>
            </c:multiLvlStrRef>
          </c:cat>
          <c:val>
            <c:numRef>
              <c:f>Sheet1!$C$2:$C$34</c:f>
              <c:numCache>
                <c:formatCode>0%</c:formatCode>
                <c:ptCount val="33"/>
                <c:pt idx="1">
                  <c:v>0.46</c:v>
                </c:pt>
                <c:pt idx="2">
                  <c:v>0.41</c:v>
                </c:pt>
                <c:pt idx="3">
                  <c:v>0.48</c:v>
                </c:pt>
                <c:pt idx="4">
                  <c:v>0.5</c:v>
                </c:pt>
                <c:pt idx="5">
                  <c:v>0.43</c:v>
                </c:pt>
                <c:pt idx="6">
                  <c:v>0.49</c:v>
                </c:pt>
                <c:pt idx="7">
                  <c:v>0.42</c:v>
                </c:pt>
                <c:pt idx="8">
                  <c:v>0.42</c:v>
                </c:pt>
                <c:pt idx="9">
                  <c:v>0.42</c:v>
                </c:pt>
                <c:pt idx="10">
                  <c:v>0.41</c:v>
                </c:pt>
                <c:pt idx="11">
                  <c:v>0.43</c:v>
                </c:pt>
                <c:pt idx="12">
                  <c:v>0.42</c:v>
                </c:pt>
                <c:pt idx="13">
                  <c:v>0.41</c:v>
                </c:pt>
                <c:pt idx="14">
                  <c:v>0.42</c:v>
                </c:pt>
                <c:pt idx="15">
                  <c:v>0.42</c:v>
                </c:pt>
                <c:pt idx="16">
                  <c:v>0.42</c:v>
                </c:pt>
                <c:pt idx="17">
                  <c:v>0.39</c:v>
                </c:pt>
                <c:pt idx="18">
                  <c:v>0.41</c:v>
                </c:pt>
                <c:pt idx="19">
                  <c:v>0.34</c:v>
                </c:pt>
                <c:pt idx="20">
                  <c:v>0.37</c:v>
                </c:pt>
                <c:pt idx="21">
                  <c:v>0.41</c:v>
                </c:pt>
                <c:pt idx="22">
                  <c:v>0.37</c:v>
                </c:pt>
                <c:pt idx="23">
                  <c:v>0.42</c:v>
                </c:pt>
                <c:pt idx="24">
                  <c:v>0.41</c:v>
                </c:pt>
                <c:pt idx="25">
                  <c:v>0.42</c:v>
                </c:pt>
                <c:pt idx="26">
                  <c:v>0.37</c:v>
                </c:pt>
                <c:pt idx="27">
                  <c:v>0.41</c:v>
                </c:pt>
                <c:pt idx="28">
                  <c:v>0.38</c:v>
                </c:pt>
                <c:pt idx="29">
                  <c:v>0.38</c:v>
                </c:pt>
                <c:pt idx="30">
                  <c:v>0.45</c:v>
                </c:pt>
                <c:pt idx="31">
                  <c:v>0.38</c:v>
                </c:pt>
                <c:pt idx="32">
                  <c:v>0.43</c:v>
                </c:pt>
              </c:numCache>
            </c:numRef>
          </c:val>
          <c:smooth val="0"/>
        </c:ser>
        <c:ser>
          <c:idx val="1"/>
          <c:order val="1"/>
          <c:tx>
            <c:strRef>
              <c:f>Sheet1!$D$1</c:f>
              <c:strCache>
                <c:ptCount val="1"/>
                <c:pt idx="0">
                  <c:v>Unfavorable</c:v>
                </c:pt>
              </c:strCache>
            </c:strRef>
          </c:tx>
          <c:spPr>
            <a:ln>
              <a:solidFill>
                <a:schemeClr val="tx2"/>
              </a:solidFill>
            </a:ln>
          </c:spPr>
          <c:marker>
            <c:symbol val="none"/>
          </c:marker>
          <c:dLbls>
            <c:dLbl>
              <c:idx val="1"/>
              <c:tx>
                <c:rich>
                  <a:bodyPr/>
                  <a:lstStyle/>
                  <a:p>
                    <a:r>
                      <a:rPr lang="en-US" baseline="0" dirty="0" smtClean="0">
                        <a:solidFill>
                          <a:srgbClr val="E05C26"/>
                        </a:solidFill>
                      </a:rPr>
                      <a:t>40</a:t>
                    </a:r>
                    <a:endParaRPr lang="en-US" dirty="0"/>
                  </a:p>
                </c:rich>
              </c:tx>
              <c:dLblPos val="b"/>
              <c:showLegendKey val="0"/>
              <c:showVal val="1"/>
              <c:showCatName val="0"/>
              <c:showSerName val="0"/>
              <c:showPercent val="0"/>
              <c:showBubbleSize val="0"/>
            </c:dLbl>
            <c:dLbl>
              <c:idx val="2"/>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3"/>
              <c:tx>
                <c:rich>
                  <a:bodyPr/>
                  <a:lstStyle/>
                  <a:p>
                    <a:r>
                      <a:rPr lang="en-US" baseline="0" dirty="0" smtClean="0">
                        <a:solidFill>
                          <a:srgbClr val="E05C26"/>
                        </a:solidFill>
                      </a:rPr>
                      <a:t>41</a:t>
                    </a:r>
                    <a:endParaRPr lang="en-US" dirty="0"/>
                  </a:p>
                </c:rich>
              </c:tx>
              <c:dLblPos val="b"/>
              <c:showLegendKey val="0"/>
              <c:showVal val="1"/>
              <c:showCatName val="0"/>
              <c:showSerName val="0"/>
              <c:showPercent val="0"/>
              <c:showBubbleSize val="0"/>
            </c:dLbl>
            <c:dLbl>
              <c:idx val="4"/>
              <c:tx>
                <c:rich>
                  <a:bodyPr/>
                  <a:lstStyle/>
                  <a:p>
                    <a:r>
                      <a:rPr lang="en-US" baseline="0" dirty="0" smtClean="0">
                        <a:solidFill>
                          <a:srgbClr val="E05C26"/>
                        </a:solidFill>
                      </a:rPr>
                      <a:t>35</a:t>
                    </a:r>
                    <a:endParaRPr lang="en-US" dirty="0"/>
                  </a:p>
                </c:rich>
              </c:tx>
              <c:dLblPos val="b"/>
              <c:showLegendKey val="0"/>
              <c:showVal val="1"/>
              <c:showCatName val="0"/>
              <c:showSerName val="0"/>
              <c:showPercent val="0"/>
              <c:showBubbleSize val="0"/>
            </c:dLbl>
            <c:dLbl>
              <c:idx val="5"/>
              <c:tx>
                <c:rich>
                  <a:bodyPr/>
                  <a:lstStyle/>
                  <a:p>
                    <a:r>
                      <a:rPr lang="en-US" baseline="0" dirty="0" smtClean="0">
                        <a:solidFill>
                          <a:srgbClr val="E05C26"/>
                        </a:solidFill>
                      </a:rPr>
                      <a:t>45</a:t>
                    </a:r>
                    <a:endParaRPr lang="en-US" dirty="0"/>
                  </a:p>
                </c:rich>
              </c:tx>
              <c:dLblPos val="t"/>
              <c:showLegendKey val="0"/>
              <c:showVal val="1"/>
              <c:showCatName val="0"/>
              <c:showSerName val="0"/>
              <c:showPercent val="0"/>
              <c:showBubbleSize val="0"/>
            </c:dLbl>
            <c:dLbl>
              <c:idx val="6"/>
              <c:tx>
                <c:rich>
                  <a:bodyPr/>
                  <a:lstStyle/>
                  <a:p>
                    <a:r>
                      <a:rPr lang="en-US" baseline="0" dirty="0" smtClean="0">
                        <a:solidFill>
                          <a:srgbClr val="E05C26"/>
                        </a:solidFill>
                      </a:rPr>
                      <a:t>40</a:t>
                    </a:r>
                    <a:endParaRPr lang="en-US" dirty="0"/>
                  </a:p>
                </c:rich>
              </c:tx>
              <c:dLblPos val="b"/>
              <c:showLegendKey val="0"/>
              <c:showVal val="1"/>
              <c:showCatName val="0"/>
              <c:showSerName val="0"/>
              <c:showPercent val="0"/>
              <c:showBubbleSize val="0"/>
            </c:dLbl>
            <c:dLbl>
              <c:idx val="7"/>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8"/>
              <c:tx>
                <c:rich>
                  <a:bodyPr/>
                  <a:lstStyle/>
                  <a:p>
                    <a:r>
                      <a:rPr lang="en-US" baseline="0" dirty="0" smtClean="0">
                        <a:solidFill>
                          <a:srgbClr val="E05C26"/>
                        </a:solidFill>
                      </a:rPr>
                      <a:t>40</a:t>
                    </a:r>
                    <a:endParaRPr lang="en-US" dirty="0"/>
                  </a:p>
                </c:rich>
              </c:tx>
              <c:dLblPos val="b"/>
              <c:showLegendKey val="0"/>
              <c:showVal val="1"/>
              <c:showCatName val="0"/>
              <c:showSerName val="0"/>
              <c:showPercent val="0"/>
              <c:showBubbleSize val="0"/>
            </c:dLbl>
            <c:dLbl>
              <c:idx val="9"/>
              <c:tx>
                <c:rich>
                  <a:bodyPr/>
                  <a:lstStyle/>
                  <a:p>
                    <a:r>
                      <a:rPr lang="en-US" baseline="0" dirty="0" smtClean="0">
                        <a:solidFill>
                          <a:srgbClr val="E05C26"/>
                        </a:solidFill>
                      </a:rPr>
                      <a:t>41</a:t>
                    </a:r>
                    <a:endParaRPr lang="en-US" dirty="0"/>
                  </a:p>
                </c:rich>
              </c:tx>
              <c:dLblPos val="b"/>
              <c:showLegendKey val="0"/>
              <c:showVal val="1"/>
              <c:showCatName val="0"/>
              <c:showSerName val="0"/>
              <c:showPercent val="0"/>
              <c:showBubbleSize val="0"/>
            </c:dLbl>
            <c:dLbl>
              <c:idx val="10"/>
              <c:tx>
                <c:rich>
                  <a:bodyPr/>
                  <a:lstStyle/>
                  <a:p>
                    <a:r>
                      <a:rPr lang="en-US" baseline="0" dirty="0" smtClean="0">
                        <a:solidFill>
                          <a:srgbClr val="E05C26"/>
                        </a:solidFill>
                      </a:rPr>
                      <a:t>50</a:t>
                    </a:r>
                    <a:endParaRPr lang="en-US" dirty="0"/>
                  </a:p>
                </c:rich>
              </c:tx>
              <c:dLblPos val="t"/>
              <c:showLegendKey val="0"/>
              <c:showVal val="1"/>
              <c:showCatName val="0"/>
              <c:showSerName val="0"/>
              <c:showPercent val="0"/>
              <c:showBubbleSize val="0"/>
            </c:dLbl>
            <c:dLbl>
              <c:idx val="11"/>
              <c:tx>
                <c:rich>
                  <a:bodyPr/>
                  <a:lstStyle/>
                  <a:p>
                    <a:r>
                      <a:rPr lang="en-US" baseline="0" dirty="0" smtClean="0">
                        <a:solidFill>
                          <a:srgbClr val="E05C26"/>
                        </a:solidFill>
                      </a:rPr>
                      <a:t>48</a:t>
                    </a:r>
                    <a:endParaRPr lang="en-US" dirty="0"/>
                  </a:p>
                </c:rich>
              </c:tx>
              <c:dLblPos val="t"/>
              <c:showLegendKey val="0"/>
              <c:showVal val="1"/>
              <c:showCatName val="0"/>
              <c:showSerName val="0"/>
              <c:showPercent val="0"/>
              <c:showBubbleSize val="0"/>
            </c:dLbl>
            <c:dLbl>
              <c:idx val="12"/>
              <c:tx>
                <c:rich>
                  <a:bodyPr/>
                  <a:lstStyle/>
                  <a:p>
                    <a:r>
                      <a:rPr lang="en-US" baseline="0" dirty="0" smtClean="0">
                        <a:solidFill>
                          <a:srgbClr val="E05C26"/>
                        </a:solidFill>
                      </a:rPr>
                      <a:t>46</a:t>
                    </a:r>
                    <a:endParaRPr lang="en-US" dirty="0"/>
                  </a:p>
                </c:rich>
              </c:tx>
              <c:dLblPos val="t"/>
              <c:showLegendKey val="0"/>
              <c:showVal val="1"/>
              <c:showCatName val="0"/>
              <c:showSerName val="0"/>
              <c:showPercent val="0"/>
              <c:showBubbleSize val="0"/>
            </c:dLbl>
            <c:dLbl>
              <c:idx val="13"/>
              <c:tx>
                <c:rich>
                  <a:bodyPr/>
                  <a:lstStyle/>
                  <a:p>
                    <a:r>
                      <a:rPr lang="en-US" baseline="0" dirty="0" smtClean="0">
                        <a:solidFill>
                          <a:srgbClr val="E05C26"/>
                        </a:solidFill>
                      </a:rPr>
                      <a:t>41</a:t>
                    </a:r>
                    <a:endParaRPr lang="en-US" dirty="0"/>
                  </a:p>
                </c:rich>
              </c:tx>
              <c:dLblPos val="t"/>
              <c:showLegendKey val="0"/>
              <c:showVal val="1"/>
              <c:showCatName val="0"/>
              <c:showSerName val="0"/>
              <c:showPercent val="0"/>
              <c:showBubbleSize val="0"/>
            </c:dLbl>
            <c:dLbl>
              <c:idx val="14"/>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15"/>
              <c:tx>
                <c:rich>
                  <a:bodyPr/>
                  <a:lstStyle/>
                  <a:p>
                    <a:r>
                      <a:rPr lang="en-US" baseline="0" dirty="0" smtClean="0">
                        <a:solidFill>
                          <a:srgbClr val="E05C26"/>
                        </a:solidFill>
                      </a:rPr>
                      <a:t>46</a:t>
                    </a:r>
                    <a:endParaRPr lang="en-US" dirty="0"/>
                  </a:p>
                </c:rich>
              </c:tx>
              <c:dLblPos val="t"/>
              <c:showLegendKey val="0"/>
              <c:showVal val="1"/>
              <c:showCatName val="0"/>
              <c:showSerName val="0"/>
              <c:showPercent val="0"/>
              <c:showBubbleSize val="0"/>
            </c:dLbl>
            <c:dLbl>
              <c:idx val="16"/>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17"/>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18"/>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19"/>
              <c:tx>
                <c:rich>
                  <a:bodyPr/>
                  <a:lstStyle/>
                  <a:p>
                    <a:r>
                      <a:rPr lang="en-US" baseline="0" dirty="0" smtClean="0">
                        <a:solidFill>
                          <a:srgbClr val="E05C26"/>
                        </a:solidFill>
                      </a:rPr>
                      <a:t>51</a:t>
                    </a:r>
                    <a:endParaRPr lang="en-US" dirty="0"/>
                  </a:p>
                </c:rich>
              </c:tx>
              <c:dLblPos val="t"/>
              <c:showLegendKey val="0"/>
              <c:showVal val="1"/>
              <c:showCatName val="0"/>
              <c:showSerName val="0"/>
              <c:showPercent val="0"/>
              <c:showBubbleSize val="0"/>
            </c:dLbl>
            <c:dLbl>
              <c:idx val="20"/>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21"/>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22"/>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23"/>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24"/>
              <c:tx>
                <c:rich>
                  <a:bodyPr/>
                  <a:lstStyle/>
                  <a:p>
                    <a:r>
                      <a:rPr lang="en-US" baseline="0" dirty="0" smtClean="0">
                        <a:solidFill>
                          <a:srgbClr val="E05C26"/>
                        </a:solidFill>
                      </a:rPr>
                      <a:t>40</a:t>
                    </a:r>
                    <a:endParaRPr lang="en-US" dirty="0"/>
                  </a:p>
                </c:rich>
              </c:tx>
              <c:dLblPos val="b"/>
              <c:showLegendKey val="0"/>
              <c:showVal val="1"/>
              <c:showCatName val="0"/>
              <c:showSerName val="0"/>
              <c:showPercent val="0"/>
              <c:showBubbleSize val="0"/>
            </c:dLbl>
            <c:dLbl>
              <c:idx val="25"/>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26"/>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27"/>
              <c:tx>
                <c:rich>
                  <a:bodyPr/>
                  <a:lstStyle/>
                  <a:p>
                    <a:r>
                      <a:rPr lang="en-US" baseline="0" dirty="0" smtClean="0">
                        <a:solidFill>
                          <a:srgbClr val="E05C26"/>
                        </a:solidFill>
                      </a:rPr>
                      <a:t>41</a:t>
                    </a:r>
                    <a:endParaRPr lang="en-US" dirty="0"/>
                  </a:p>
                </c:rich>
              </c:tx>
              <c:dLblPos val="t"/>
              <c:showLegendKey val="0"/>
              <c:showVal val="1"/>
              <c:showCatName val="0"/>
              <c:showSerName val="0"/>
              <c:showPercent val="0"/>
              <c:showBubbleSize val="0"/>
            </c:dLbl>
            <c:dLbl>
              <c:idx val="28"/>
              <c:tx>
                <c:rich>
                  <a:bodyPr/>
                  <a:lstStyle/>
                  <a:p>
                    <a:r>
                      <a:rPr lang="en-US" baseline="0" dirty="0" smtClean="0">
                        <a:solidFill>
                          <a:srgbClr val="E05C26"/>
                        </a:solidFill>
                      </a:rPr>
                      <a:t>44</a:t>
                    </a:r>
                    <a:endParaRPr lang="en-US" dirty="0"/>
                  </a:p>
                </c:rich>
              </c:tx>
              <c:dLblPos val="t"/>
              <c:showLegendKey val="0"/>
              <c:showVal val="1"/>
              <c:showCatName val="0"/>
              <c:showSerName val="0"/>
              <c:showPercent val="0"/>
              <c:showBubbleSize val="0"/>
            </c:dLbl>
            <c:dLbl>
              <c:idx val="29"/>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30"/>
              <c:tx>
                <c:rich>
                  <a:bodyPr/>
                  <a:lstStyle/>
                  <a:p>
                    <a:r>
                      <a:rPr lang="en-US" baseline="0" dirty="0" smtClean="0">
                        <a:solidFill>
                          <a:srgbClr val="E05C26"/>
                        </a:solidFill>
                      </a:rPr>
                      <a:t>40</a:t>
                    </a:r>
                    <a:endParaRPr lang="en-US" dirty="0"/>
                  </a:p>
                </c:rich>
              </c:tx>
              <c:dLblPos val="b"/>
              <c:showLegendKey val="0"/>
              <c:showVal val="1"/>
              <c:showCatName val="0"/>
              <c:showSerName val="0"/>
              <c:showPercent val="0"/>
              <c:showBubbleSize val="0"/>
            </c:dLbl>
            <c:dLbl>
              <c:idx val="31"/>
              <c:tx>
                <c:rich>
                  <a:bodyPr/>
                  <a:lstStyle/>
                  <a:p>
                    <a:r>
                      <a:rPr lang="en-US" baseline="0" dirty="0" smtClean="0">
                        <a:solidFill>
                          <a:srgbClr val="E05C26"/>
                        </a:solidFill>
                      </a:rPr>
                      <a:t>43</a:t>
                    </a:r>
                    <a:endParaRPr lang="en-US" dirty="0"/>
                  </a:p>
                </c:rich>
              </c:tx>
              <c:dLblPos val="t"/>
              <c:showLegendKey val="0"/>
              <c:showVal val="1"/>
              <c:showCatName val="0"/>
              <c:showSerName val="0"/>
              <c:showPercent val="0"/>
              <c:showBubbleSize val="0"/>
            </c:dLbl>
            <c:dLbl>
              <c:idx val="32"/>
              <c:dLblPos val="b"/>
              <c:showLegendKey val="0"/>
              <c:showVal val="1"/>
              <c:showCatName val="0"/>
              <c:showSerName val="0"/>
              <c:showPercent val="0"/>
              <c:showBubbleSize val="0"/>
            </c:dLbl>
            <c:txPr>
              <a:bodyPr/>
              <a:lstStyle/>
              <a:p>
                <a:pPr>
                  <a:defRPr sz="1200" baseline="0">
                    <a:solidFill>
                      <a:srgbClr val="E05C26"/>
                    </a:solidFill>
                  </a:defRPr>
                </a:pPr>
                <a:endParaRPr lang="en-US"/>
              </a:p>
            </c:txPr>
            <c:dLblPos val="t"/>
            <c:showLegendKey val="0"/>
            <c:showVal val="1"/>
            <c:showCatName val="0"/>
            <c:showSerName val="0"/>
            <c:showPercent val="0"/>
            <c:showBubbleSize val="0"/>
            <c:showLeaderLines val="0"/>
          </c:dLbls>
          <c:cat>
            <c:multiLvlStrRef>
              <c:f>Sheet1!$A$2:$B$34</c:f>
              <c:multiLvlStrCache>
                <c:ptCount val="33"/>
                <c:lvl>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lvl>
                <c:lvl>
                  <c:pt idx="0">
                    <c:v>2010</c:v>
                  </c:pt>
                  <c:pt idx="10">
                    <c:v>2011</c:v>
                  </c:pt>
                  <c:pt idx="22">
                    <c:v>2012</c:v>
                  </c:pt>
                </c:lvl>
              </c:multiLvlStrCache>
            </c:multiLvlStrRef>
          </c:cat>
          <c:val>
            <c:numRef>
              <c:f>Sheet1!$D$2:$D$34</c:f>
              <c:numCache>
                <c:formatCode>0%</c:formatCode>
                <c:ptCount val="33"/>
                <c:pt idx="1">
                  <c:v>0.4</c:v>
                </c:pt>
                <c:pt idx="2">
                  <c:v>0.44</c:v>
                </c:pt>
                <c:pt idx="3">
                  <c:v>0.41</c:v>
                </c:pt>
                <c:pt idx="4">
                  <c:v>0.35</c:v>
                </c:pt>
                <c:pt idx="5">
                  <c:v>0.45</c:v>
                </c:pt>
                <c:pt idx="6">
                  <c:v>0.4</c:v>
                </c:pt>
                <c:pt idx="7">
                  <c:v>0.44</c:v>
                </c:pt>
                <c:pt idx="8">
                  <c:v>0.4</c:v>
                </c:pt>
                <c:pt idx="9">
                  <c:v>0.41</c:v>
                </c:pt>
                <c:pt idx="10">
                  <c:v>0.5</c:v>
                </c:pt>
                <c:pt idx="11">
                  <c:v>0.48</c:v>
                </c:pt>
                <c:pt idx="12">
                  <c:v>0.46</c:v>
                </c:pt>
                <c:pt idx="13">
                  <c:v>0.41</c:v>
                </c:pt>
                <c:pt idx="14">
                  <c:v>0.44</c:v>
                </c:pt>
                <c:pt idx="15">
                  <c:v>0.46</c:v>
                </c:pt>
                <c:pt idx="16">
                  <c:v>0.43</c:v>
                </c:pt>
                <c:pt idx="17">
                  <c:v>0.44</c:v>
                </c:pt>
                <c:pt idx="18">
                  <c:v>0.43</c:v>
                </c:pt>
                <c:pt idx="19">
                  <c:v>0.51</c:v>
                </c:pt>
                <c:pt idx="20">
                  <c:v>0.44</c:v>
                </c:pt>
                <c:pt idx="21">
                  <c:v>0.43</c:v>
                </c:pt>
                <c:pt idx="22">
                  <c:v>0.44</c:v>
                </c:pt>
                <c:pt idx="23">
                  <c:v>0.43</c:v>
                </c:pt>
                <c:pt idx="24">
                  <c:v>0.4</c:v>
                </c:pt>
                <c:pt idx="25">
                  <c:v>0.43</c:v>
                </c:pt>
                <c:pt idx="26">
                  <c:v>0.44</c:v>
                </c:pt>
                <c:pt idx="27">
                  <c:v>0.41</c:v>
                </c:pt>
                <c:pt idx="28">
                  <c:v>0.44</c:v>
                </c:pt>
                <c:pt idx="29">
                  <c:v>0.43</c:v>
                </c:pt>
                <c:pt idx="30">
                  <c:v>0.4</c:v>
                </c:pt>
                <c:pt idx="31">
                  <c:v>0.43</c:v>
                </c:pt>
                <c:pt idx="32">
                  <c:v>0.39</c:v>
                </c:pt>
              </c:numCache>
            </c:numRef>
          </c:val>
          <c:smooth val="0"/>
        </c:ser>
        <c:ser>
          <c:idx val="2"/>
          <c:order val="2"/>
          <c:tx>
            <c:strRef>
              <c:f>Sheet1!$E$1</c:f>
              <c:strCache>
                <c:ptCount val="1"/>
                <c:pt idx="0">
                  <c:v>Don't know/Refused</c:v>
                </c:pt>
              </c:strCache>
            </c:strRef>
          </c:tx>
          <c:spPr>
            <a:ln>
              <a:solidFill>
                <a:schemeClr val="bg1">
                  <a:lumMod val="65000"/>
                </a:schemeClr>
              </a:solidFill>
              <a:prstDash val="dash"/>
            </a:ln>
          </c:spPr>
          <c:marker>
            <c:symbol val="none"/>
          </c:marker>
          <c:dLbls>
            <c:dLbl>
              <c:idx val="1"/>
              <c:tx>
                <c:rich>
                  <a:bodyPr/>
                  <a:lstStyle/>
                  <a:p>
                    <a:r>
                      <a:rPr lang="en-US" dirty="0" smtClean="0">
                        <a:solidFill>
                          <a:schemeClr val="bg1">
                            <a:lumMod val="65000"/>
                          </a:schemeClr>
                        </a:solidFill>
                      </a:rPr>
                      <a:t>14</a:t>
                    </a:r>
                    <a:endParaRPr lang="en-US" dirty="0"/>
                  </a:p>
                </c:rich>
              </c:tx>
              <c:dLblPos val="b"/>
              <c:showLegendKey val="0"/>
              <c:showVal val="1"/>
              <c:showCatName val="0"/>
              <c:showSerName val="0"/>
              <c:showPercent val="0"/>
              <c:showBubbleSize val="0"/>
            </c:dLbl>
            <c:dLbl>
              <c:idx val="2"/>
              <c:tx>
                <c:rich>
                  <a:bodyPr/>
                  <a:lstStyle/>
                  <a:p>
                    <a:r>
                      <a:rPr lang="en-US" dirty="0" smtClean="0">
                        <a:solidFill>
                          <a:schemeClr val="bg1">
                            <a:lumMod val="65000"/>
                          </a:schemeClr>
                        </a:solidFill>
                      </a:rPr>
                      <a:t>14</a:t>
                    </a:r>
                    <a:endParaRPr lang="en-US" dirty="0"/>
                  </a:p>
                </c:rich>
              </c:tx>
              <c:dLblPos val="b"/>
              <c:showLegendKey val="0"/>
              <c:showVal val="1"/>
              <c:showCatName val="0"/>
              <c:showSerName val="0"/>
              <c:showPercent val="0"/>
              <c:showBubbleSize val="0"/>
            </c:dLbl>
            <c:dLbl>
              <c:idx val="3"/>
              <c:tx>
                <c:rich>
                  <a:bodyPr/>
                  <a:lstStyle/>
                  <a:p>
                    <a:r>
                      <a:rPr lang="en-US" dirty="0" smtClean="0">
                        <a:solidFill>
                          <a:schemeClr val="bg1">
                            <a:lumMod val="65000"/>
                          </a:schemeClr>
                        </a:solidFill>
                      </a:rPr>
                      <a:t>10</a:t>
                    </a:r>
                    <a:endParaRPr lang="en-US" dirty="0"/>
                  </a:p>
                </c:rich>
              </c:tx>
              <c:dLblPos val="b"/>
              <c:showLegendKey val="0"/>
              <c:showVal val="1"/>
              <c:showCatName val="0"/>
              <c:showSerName val="0"/>
              <c:showPercent val="0"/>
              <c:showBubbleSize val="0"/>
            </c:dLbl>
            <c:dLbl>
              <c:idx val="4"/>
              <c:tx>
                <c:rich>
                  <a:bodyPr/>
                  <a:lstStyle/>
                  <a:p>
                    <a:r>
                      <a:rPr lang="en-US" dirty="0" smtClean="0">
                        <a:solidFill>
                          <a:schemeClr val="bg1">
                            <a:lumMod val="65000"/>
                          </a:schemeClr>
                        </a:solidFill>
                      </a:rPr>
                      <a:t>14</a:t>
                    </a:r>
                    <a:endParaRPr lang="en-US" dirty="0"/>
                  </a:p>
                </c:rich>
              </c:tx>
              <c:dLblPos val="b"/>
              <c:showLegendKey val="0"/>
              <c:showVal val="1"/>
              <c:showCatName val="0"/>
              <c:showSerName val="0"/>
              <c:showPercent val="0"/>
              <c:showBubbleSize val="0"/>
            </c:dLbl>
            <c:dLbl>
              <c:idx val="5"/>
              <c:tx>
                <c:rich>
                  <a:bodyPr/>
                  <a:lstStyle/>
                  <a:p>
                    <a:r>
                      <a:rPr lang="en-US" dirty="0" smtClean="0">
                        <a:solidFill>
                          <a:schemeClr val="bg1">
                            <a:lumMod val="65000"/>
                          </a:schemeClr>
                        </a:solidFill>
                      </a:rPr>
                      <a:t>12</a:t>
                    </a:r>
                    <a:endParaRPr lang="en-US" dirty="0"/>
                  </a:p>
                </c:rich>
              </c:tx>
              <c:dLblPos val="b"/>
              <c:showLegendKey val="0"/>
              <c:showVal val="1"/>
              <c:showCatName val="0"/>
              <c:showSerName val="0"/>
              <c:showPercent val="0"/>
              <c:showBubbleSize val="0"/>
            </c:dLbl>
            <c:dLbl>
              <c:idx val="6"/>
              <c:tx>
                <c:rich>
                  <a:bodyPr/>
                  <a:lstStyle/>
                  <a:p>
                    <a:r>
                      <a:rPr lang="en-US" dirty="0" smtClean="0">
                        <a:solidFill>
                          <a:schemeClr val="bg1">
                            <a:lumMod val="65000"/>
                          </a:schemeClr>
                        </a:solidFill>
                      </a:rPr>
                      <a:t>11</a:t>
                    </a:r>
                    <a:endParaRPr lang="en-US" dirty="0"/>
                  </a:p>
                </c:rich>
              </c:tx>
              <c:dLblPos val="b"/>
              <c:showLegendKey val="0"/>
              <c:showVal val="1"/>
              <c:showCatName val="0"/>
              <c:showSerName val="0"/>
              <c:showPercent val="0"/>
              <c:showBubbleSize val="0"/>
            </c:dLbl>
            <c:dLbl>
              <c:idx val="7"/>
              <c:tx>
                <c:rich>
                  <a:bodyPr/>
                  <a:lstStyle/>
                  <a:p>
                    <a:r>
                      <a:rPr lang="en-US" dirty="0" smtClean="0">
                        <a:solidFill>
                          <a:schemeClr val="bg1">
                            <a:lumMod val="65000"/>
                          </a:schemeClr>
                        </a:solidFill>
                      </a:rPr>
                      <a:t>15</a:t>
                    </a:r>
                    <a:endParaRPr lang="en-US" dirty="0"/>
                  </a:p>
                </c:rich>
              </c:tx>
              <c:dLblPos val="b"/>
              <c:showLegendKey val="0"/>
              <c:showVal val="1"/>
              <c:showCatName val="0"/>
              <c:showSerName val="0"/>
              <c:showPercent val="0"/>
              <c:showBubbleSize val="0"/>
            </c:dLbl>
            <c:dLbl>
              <c:idx val="8"/>
              <c:tx>
                <c:rich>
                  <a:bodyPr/>
                  <a:lstStyle/>
                  <a:p>
                    <a:r>
                      <a:rPr lang="en-US" dirty="0" smtClean="0">
                        <a:solidFill>
                          <a:schemeClr val="bg1">
                            <a:lumMod val="65000"/>
                          </a:schemeClr>
                        </a:solidFill>
                      </a:rPr>
                      <a:t>18</a:t>
                    </a:r>
                    <a:endParaRPr lang="en-US" dirty="0"/>
                  </a:p>
                </c:rich>
              </c:tx>
              <c:dLblPos val="b"/>
              <c:showLegendKey val="0"/>
              <c:showVal val="1"/>
              <c:showCatName val="0"/>
              <c:showSerName val="0"/>
              <c:showPercent val="0"/>
              <c:showBubbleSize val="0"/>
            </c:dLbl>
            <c:dLbl>
              <c:idx val="9"/>
              <c:tx>
                <c:rich>
                  <a:bodyPr/>
                  <a:lstStyle/>
                  <a:p>
                    <a:r>
                      <a:rPr lang="en-US" dirty="0" smtClean="0">
                        <a:solidFill>
                          <a:schemeClr val="bg1">
                            <a:lumMod val="65000"/>
                          </a:schemeClr>
                        </a:solidFill>
                      </a:rPr>
                      <a:t>18</a:t>
                    </a:r>
                    <a:endParaRPr lang="en-US" dirty="0"/>
                  </a:p>
                </c:rich>
              </c:tx>
              <c:dLblPos val="b"/>
              <c:showLegendKey val="0"/>
              <c:showVal val="1"/>
              <c:showCatName val="0"/>
              <c:showSerName val="0"/>
              <c:showPercent val="0"/>
              <c:showBubbleSize val="0"/>
            </c:dLbl>
            <c:dLbl>
              <c:idx val="10"/>
              <c:tx>
                <c:rich>
                  <a:bodyPr/>
                  <a:lstStyle/>
                  <a:p>
                    <a:r>
                      <a:rPr lang="en-US" dirty="0" smtClean="0">
                        <a:solidFill>
                          <a:schemeClr val="bg1">
                            <a:lumMod val="65000"/>
                          </a:schemeClr>
                        </a:solidFill>
                      </a:rPr>
                      <a:t>9</a:t>
                    </a:r>
                    <a:endParaRPr lang="en-US" dirty="0"/>
                  </a:p>
                </c:rich>
              </c:tx>
              <c:dLblPos val="b"/>
              <c:showLegendKey val="0"/>
              <c:showVal val="1"/>
              <c:showCatName val="0"/>
              <c:showSerName val="0"/>
              <c:showPercent val="0"/>
              <c:showBubbleSize val="0"/>
            </c:dLbl>
            <c:dLbl>
              <c:idx val="11"/>
              <c:tx>
                <c:rich>
                  <a:bodyPr/>
                  <a:lstStyle/>
                  <a:p>
                    <a:r>
                      <a:rPr lang="en-US" dirty="0" smtClean="0">
                        <a:solidFill>
                          <a:schemeClr val="bg1">
                            <a:lumMod val="65000"/>
                          </a:schemeClr>
                        </a:solidFill>
                      </a:rPr>
                      <a:t>8</a:t>
                    </a:r>
                    <a:endParaRPr lang="en-US" dirty="0"/>
                  </a:p>
                </c:rich>
              </c:tx>
              <c:dLblPos val="b"/>
              <c:showLegendKey val="0"/>
              <c:showVal val="1"/>
              <c:showCatName val="0"/>
              <c:showSerName val="0"/>
              <c:showPercent val="0"/>
              <c:showBubbleSize val="0"/>
            </c:dLbl>
            <c:dLbl>
              <c:idx val="12"/>
              <c:tx>
                <c:rich>
                  <a:bodyPr/>
                  <a:lstStyle/>
                  <a:p>
                    <a:r>
                      <a:rPr lang="en-US" dirty="0" smtClean="0">
                        <a:solidFill>
                          <a:schemeClr val="bg1">
                            <a:lumMod val="65000"/>
                          </a:schemeClr>
                        </a:solidFill>
                      </a:rPr>
                      <a:t>13</a:t>
                    </a:r>
                    <a:endParaRPr lang="en-US" dirty="0"/>
                  </a:p>
                </c:rich>
              </c:tx>
              <c:dLblPos val="b"/>
              <c:showLegendKey val="0"/>
              <c:showVal val="1"/>
              <c:showCatName val="0"/>
              <c:showSerName val="0"/>
              <c:showPercent val="0"/>
              <c:showBubbleSize val="0"/>
            </c:dLbl>
            <c:dLbl>
              <c:idx val="13"/>
              <c:tx>
                <c:rich>
                  <a:bodyPr/>
                  <a:lstStyle/>
                  <a:p>
                    <a:r>
                      <a:rPr lang="en-US" dirty="0" smtClean="0">
                        <a:solidFill>
                          <a:schemeClr val="bg1">
                            <a:lumMod val="65000"/>
                          </a:schemeClr>
                        </a:solidFill>
                      </a:rPr>
                      <a:t>18</a:t>
                    </a:r>
                    <a:endParaRPr lang="en-US" dirty="0"/>
                  </a:p>
                </c:rich>
              </c:tx>
              <c:dLblPos val="b"/>
              <c:showLegendKey val="0"/>
              <c:showVal val="1"/>
              <c:showCatName val="0"/>
              <c:showSerName val="0"/>
              <c:showPercent val="0"/>
              <c:showBubbleSize val="0"/>
            </c:dLbl>
            <c:dLbl>
              <c:idx val="14"/>
              <c:tx>
                <c:rich>
                  <a:bodyPr/>
                  <a:lstStyle/>
                  <a:p>
                    <a:r>
                      <a:rPr lang="en-US" dirty="0" smtClean="0">
                        <a:solidFill>
                          <a:schemeClr val="bg1">
                            <a:lumMod val="65000"/>
                          </a:schemeClr>
                        </a:solidFill>
                      </a:rPr>
                      <a:t>14</a:t>
                    </a:r>
                    <a:endParaRPr lang="en-US" dirty="0"/>
                  </a:p>
                </c:rich>
              </c:tx>
              <c:dLblPos val="b"/>
              <c:showLegendKey val="0"/>
              <c:showVal val="1"/>
              <c:showCatName val="0"/>
              <c:showSerName val="0"/>
              <c:showPercent val="0"/>
              <c:showBubbleSize val="0"/>
            </c:dLbl>
            <c:dLbl>
              <c:idx val="15"/>
              <c:tx>
                <c:rich>
                  <a:bodyPr/>
                  <a:lstStyle/>
                  <a:p>
                    <a:r>
                      <a:rPr lang="en-US" dirty="0" smtClean="0">
                        <a:solidFill>
                          <a:schemeClr val="bg1">
                            <a:lumMod val="65000"/>
                          </a:schemeClr>
                        </a:solidFill>
                      </a:rPr>
                      <a:t>12</a:t>
                    </a:r>
                    <a:endParaRPr lang="en-US" dirty="0"/>
                  </a:p>
                </c:rich>
              </c:tx>
              <c:dLblPos val="b"/>
              <c:showLegendKey val="0"/>
              <c:showVal val="1"/>
              <c:showCatName val="0"/>
              <c:showSerName val="0"/>
              <c:showPercent val="0"/>
              <c:showBubbleSize val="0"/>
            </c:dLbl>
            <c:dLbl>
              <c:idx val="16"/>
              <c:tx>
                <c:rich>
                  <a:bodyPr/>
                  <a:lstStyle/>
                  <a:p>
                    <a:r>
                      <a:rPr lang="en-US" dirty="0" smtClean="0">
                        <a:solidFill>
                          <a:schemeClr val="bg1">
                            <a:lumMod val="65000"/>
                          </a:schemeClr>
                        </a:solidFill>
                      </a:rPr>
                      <a:t>15</a:t>
                    </a:r>
                    <a:endParaRPr lang="en-US" dirty="0"/>
                  </a:p>
                </c:rich>
              </c:tx>
              <c:dLblPos val="b"/>
              <c:showLegendKey val="0"/>
              <c:showVal val="1"/>
              <c:showCatName val="0"/>
              <c:showSerName val="0"/>
              <c:showPercent val="0"/>
              <c:showBubbleSize val="0"/>
            </c:dLbl>
            <c:dLbl>
              <c:idx val="17"/>
              <c:tx>
                <c:rich>
                  <a:bodyPr/>
                  <a:lstStyle/>
                  <a:p>
                    <a:r>
                      <a:rPr lang="en-US" dirty="0" smtClean="0">
                        <a:solidFill>
                          <a:schemeClr val="bg1">
                            <a:lumMod val="65000"/>
                          </a:schemeClr>
                        </a:solidFill>
                      </a:rPr>
                      <a:t>17</a:t>
                    </a:r>
                    <a:endParaRPr lang="en-US" dirty="0"/>
                  </a:p>
                </c:rich>
              </c:tx>
              <c:dLblPos val="b"/>
              <c:showLegendKey val="0"/>
              <c:showVal val="1"/>
              <c:showCatName val="0"/>
              <c:showSerName val="0"/>
              <c:showPercent val="0"/>
              <c:showBubbleSize val="0"/>
            </c:dLbl>
            <c:dLbl>
              <c:idx val="18"/>
              <c:tx>
                <c:rich>
                  <a:bodyPr/>
                  <a:lstStyle/>
                  <a:p>
                    <a:r>
                      <a:rPr lang="en-US" dirty="0" smtClean="0">
                        <a:solidFill>
                          <a:schemeClr val="bg1">
                            <a:lumMod val="65000"/>
                          </a:schemeClr>
                        </a:solidFill>
                      </a:rPr>
                      <a:t>16</a:t>
                    </a:r>
                    <a:endParaRPr lang="en-US" dirty="0"/>
                  </a:p>
                </c:rich>
              </c:tx>
              <c:dLblPos val="b"/>
              <c:showLegendKey val="0"/>
              <c:showVal val="1"/>
              <c:showCatName val="0"/>
              <c:showSerName val="0"/>
              <c:showPercent val="0"/>
              <c:showBubbleSize val="0"/>
            </c:dLbl>
            <c:dLbl>
              <c:idx val="19"/>
              <c:tx>
                <c:rich>
                  <a:bodyPr/>
                  <a:lstStyle/>
                  <a:p>
                    <a:r>
                      <a:rPr lang="en-US" dirty="0" smtClean="0">
                        <a:solidFill>
                          <a:schemeClr val="bg1">
                            <a:lumMod val="65000"/>
                          </a:schemeClr>
                        </a:solidFill>
                      </a:rPr>
                      <a:t>15</a:t>
                    </a:r>
                    <a:endParaRPr lang="en-US" dirty="0"/>
                  </a:p>
                </c:rich>
              </c:tx>
              <c:dLblPos val="b"/>
              <c:showLegendKey val="0"/>
              <c:showVal val="1"/>
              <c:showCatName val="0"/>
              <c:showSerName val="0"/>
              <c:showPercent val="0"/>
              <c:showBubbleSize val="0"/>
            </c:dLbl>
            <c:dLbl>
              <c:idx val="20"/>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dLbl>
              <c:idx val="21"/>
              <c:tx>
                <c:rich>
                  <a:bodyPr/>
                  <a:lstStyle/>
                  <a:p>
                    <a:r>
                      <a:rPr lang="en-US" dirty="0" smtClean="0">
                        <a:solidFill>
                          <a:schemeClr val="bg1">
                            <a:lumMod val="65000"/>
                          </a:schemeClr>
                        </a:solidFill>
                      </a:rPr>
                      <a:t>17</a:t>
                    </a:r>
                    <a:endParaRPr lang="en-US" dirty="0"/>
                  </a:p>
                </c:rich>
              </c:tx>
              <c:dLblPos val="b"/>
              <c:showLegendKey val="0"/>
              <c:showVal val="1"/>
              <c:showCatName val="0"/>
              <c:showSerName val="0"/>
              <c:showPercent val="0"/>
              <c:showBubbleSize val="0"/>
            </c:dLbl>
            <c:dLbl>
              <c:idx val="22"/>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dLbl>
              <c:idx val="23"/>
              <c:tx>
                <c:rich>
                  <a:bodyPr/>
                  <a:lstStyle/>
                  <a:p>
                    <a:r>
                      <a:rPr lang="en-US" dirty="0" smtClean="0">
                        <a:solidFill>
                          <a:schemeClr val="bg1">
                            <a:lumMod val="65000"/>
                          </a:schemeClr>
                        </a:solidFill>
                      </a:rPr>
                      <a:t>15</a:t>
                    </a:r>
                    <a:endParaRPr lang="en-US" dirty="0"/>
                  </a:p>
                </c:rich>
              </c:tx>
              <c:dLblPos val="b"/>
              <c:showLegendKey val="0"/>
              <c:showVal val="1"/>
              <c:showCatName val="0"/>
              <c:showSerName val="0"/>
              <c:showPercent val="0"/>
              <c:showBubbleSize val="0"/>
            </c:dLbl>
            <c:dLbl>
              <c:idx val="24"/>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dLbl>
              <c:idx val="25"/>
              <c:tx>
                <c:rich>
                  <a:bodyPr/>
                  <a:lstStyle/>
                  <a:p>
                    <a:r>
                      <a:rPr lang="en-US" dirty="0" smtClean="0">
                        <a:solidFill>
                          <a:schemeClr val="bg1">
                            <a:lumMod val="65000"/>
                          </a:schemeClr>
                        </a:solidFill>
                      </a:rPr>
                      <a:t>15</a:t>
                    </a:r>
                    <a:endParaRPr lang="en-US" dirty="0"/>
                  </a:p>
                </c:rich>
              </c:tx>
              <c:dLblPos val="b"/>
              <c:showLegendKey val="0"/>
              <c:showVal val="1"/>
              <c:showCatName val="0"/>
              <c:showSerName val="0"/>
              <c:showPercent val="0"/>
              <c:showBubbleSize val="0"/>
            </c:dLbl>
            <c:dLbl>
              <c:idx val="26"/>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dLbl>
              <c:idx val="27"/>
              <c:tx>
                <c:rich>
                  <a:bodyPr/>
                  <a:lstStyle/>
                  <a:p>
                    <a:r>
                      <a:rPr lang="en-US" dirty="0" smtClean="0">
                        <a:solidFill>
                          <a:schemeClr val="bg1">
                            <a:lumMod val="65000"/>
                          </a:schemeClr>
                        </a:solidFill>
                      </a:rPr>
                      <a:t>18</a:t>
                    </a:r>
                    <a:endParaRPr lang="en-US" dirty="0"/>
                  </a:p>
                </c:rich>
              </c:tx>
              <c:dLblPos val="b"/>
              <c:showLegendKey val="0"/>
              <c:showVal val="1"/>
              <c:showCatName val="0"/>
              <c:showSerName val="0"/>
              <c:showPercent val="0"/>
              <c:showBubbleSize val="0"/>
            </c:dLbl>
            <c:dLbl>
              <c:idx val="28"/>
              <c:tx>
                <c:rich>
                  <a:bodyPr/>
                  <a:lstStyle/>
                  <a:p>
                    <a:r>
                      <a:rPr lang="en-US" dirty="0" smtClean="0">
                        <a:solidFill>
                          <a:schemeClr val="bg1">
                            <a:lumMod val="65000"/>
                          </a:schemeClr>
                        </a:solidFill>
                      </a:rPr>
                      <a:t>17</a:t>
                    </a:r>
                    <a:endParaRPr lang="en-US" dirty="0"/>
                  </a:p>
                </c:rich>
              </c:tx>
              <c:dLblPos val="b"/>
              <c:showLegendKey val="0"/>
              <c:showVal val="1"/>
              <c:showCatName val="0"/>
              <c:showSerName val="0"/>
              <c:showPercent val="0"/>
              <c:showBubbleSize val="0"/>
            </c:dLbl>
            <c:dLbl>
              <c:idx val="29"/>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dLbl>
              <c:idx val="30"/>
              <c:tx>
                <c:rich>
                  <a:bodyPr/>
                  <a:lstStyle/>
                  <a:p>
                    <a:r>
                      <a:rPr lang="en-US" dirty="0" smtClean="0">
                        <a:solidFill>
                          <a:schemeClr val="bg1">
                            <a:lumMod val="65000"/>
                          </a:schemeClr>
                        </a:solidFill>
                      </a:rPr>
                      <a:t>14</a:t>
                    </a:r>
                    <a:endParaRPr lang="en-US" dirty="0"/>
                  </a:p>
                </c:rich>
              </c:tx>
              <c:dLblPos val="b"/>
              <c:showLegendKey val="0"/>
              <c:showVal val="1"/>
              <c:showCatName val="0"/>
              <c:showSerName val="0"/>
              <c:showPercent val="0"/>
              <c:showBubbleSize val="0"/>
            </c:dLbl>
            <c:dLbl>
              <c:idx val="31"/>
              <c:tx>
                <c:rich>
                  <a:bodyPr/>
                  <a:lstStyle/>
                  <a:p>
                    <a:r>
                      <a:rPr lang="en-US" dirty="0" smtClean="0">
                        <a:solidFill>
                          <a:schemeClr val="bg1">
                            <a:lumMod val="65000"/>
                          </a:schemeClr>
                        </a:solidFill>
                      </a:rPr>
                      <a:t>19</a:t>
                    </a:r>
                    <a:endParaRPr lang="en-US" dirty="0"/>
                  </a:p>
                </c:rich>
              </c:tx>
              <c:dLblPos val="b"/>
              <c:showLegendKey val="0"/>
              <c:showVal val="1"/>
              <c:showCatName val="0"/>
              <c:showSerName val="0"/>
              <c:showPercent val="0"/>
              <c:showBubbleSize val="0"/>
            </c:dLbl>
            <c:txPr>
              <a:bodyPr/>
              <a:lstStyle/>
              <a:p>
                <a:pPr>
                  <a:defRPr sz="1200">
                    <a:solidFill>
                      <a:schemeClr val="bg1">
                        <a:lumMod val="65000"/>
                      </a:schemeClr>
                    </a:solidFill>
                  </a:defRPr>
                </a:pPr>
                <a:endParaRPr lang="en-US"/>
              </a:p>
            </c:txPr>
            <c:dLblPos val="b"/>
            <c:showLegendKey val="0"/>
            <c:showVal val="1"/>
            <c:showCatName val="0"/>
            <c:showSerName val="0"/>
            <c:showPercent val="0"/>
            <c:showBubbleSize val="0"/>
            <c:showLeaderLines val="0"/>
          </c:dLbls>
          <c:cat>
            <c:multiLvlStrRef>
              <c:f>Sheet1!$A$2:$B$34</c:f>
              <c:multiLvlStrCache>
                <c:ptCount val="33"/>
                <c:lvl>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lvl>
                <c:lvl>
                  <c:pt idx="0">
                    <c:v>2010</c:v>
                  </c:pt>
                  <c:pt idx="10">
                    <c:v>2011</c:v>
                  </c:pt>
                  <c:pt idx="22">
                    <c:v>2012</c:v>
                  </c:pt>
                </c:lvl>
              </c:multiLvlStrCache>
            </c:multiLvlStrRef>
          </c:cat>
          <c:val>
            <c:numRef>
              <c:f>Sheet1!$E$2:$E$34</c:f>
              <c:numCache>
                <c:formatCode>0%</c:formatCode>
                <c:ptCount val="33"/>
                <c:pt idx="1">
                  <c:v>0.14000000000000001</c:v>
                </c:pt>
                <c:pt idx="2">
                  <c:v>0.14000000000000001</c:v>
                </c:pt>
                <c:pt idx="3">
                  <c:v>0.1</c:v>
                </c:pt>
                <c:pt idx="4">
                  <c:v>0.14000000000000001</c:v>
                </c:pt>
                <c:pt idx="5">
                  <c:v>0.12</c:v>
                </c:pt>
                <c:pt idx="6">
                  <c:v>0.11</c:v>
                </c:pt>
                <c:pt idx="7">
                  <c:v>0.15</c:v>
                </c:pt>
                <c:pt idx="8">
                  <c:v>0.18</c:v>
                </c:pt>
                <c:pt idx="9">
                  <c:v>0.18</c:v>
                </c:pt>
                <c:pt idx="10">
                  <c:v>0.09</c:v>
                </c:pt>
                <c:pt idx="11">
                  <c:v>0.08</c:v>
                </c:pt>
                <c:pt idx="12">
                  <c:v>0.13</c:v>
                </c:pt>
                <c:pt idx="13">
                  <c:v>0.18</c:v>
                </c:pt>
                <c:pt idx="14">
                  <c:v>0.14000000000000001</c:v>
                </c:pt>
                <c:pt idx="15">
                  <c:v>0.12</c:v>
                </c:pt>
                <c:pt idx="16">
                  <c:v>0.15</c:v>
                </c:pt>
                <c:pt idx="17">
                  <c:v>0.17</c:v>
                </c:pt>
                <c:pt idx="18">
                  <c:v>0.16</c:v>
                </c:pt>
                <c:pt idx="19">
                  <c:v>0.15</c:v>
                </c:pt>
                <c:pt idx="20">
                  <c:v>0.19</c:v>
                </c:pt>
                <c:pt idx="21">
                  <c:v>0.17</c:v>
                </c:pt>
                <c:pt idx="22">
                  <c:v>0.19</c:v>
                </c:pt>
                <c:pt idx="23">
                  <c:v>0.15</c:v>
                </c:pt>
                <c:pt idx="24">
                  <c:v>0.19</c:v>
                </c:pt>
                <c:pt idx="25">
                  <c:v>0.15</c:v>
                </c:pt>
                <c:pt idx="26">
                  <c:v>0.19</c:v>
                </c:pt>
                <c:pt idx="27">
                  <c:v>0.18</c:v>
                </c:pt>
                <c:pt idx="28">
                  <c:v>0.17</c:v>
                </c:pt>
                <c:pt idx="29">
                  <c:v>0.19</c:v>
                </c:pt>
                <c:pt idx="30">
                  <c:v>0.14000000000000001</c:v>
                </c:pt>
                <c:pt idx="31">
                  <c:v>0.19</c:v>
                </c:pt>
                <c:pt idx="32">
                  <c:v>0.19</c:v>
                </c:pt>
              </c:numCache>
            </c:numRef>
          </c:val>
          <c:smooth val="0"/>
        </c:ser>
        <c:dLbls>
          <c:showLegendKey val="0"/>
          <c:showVal val="0"/>
          <c:showCatName val="0"/>
          <c:showSerName val="0"/>
          <c:showPercent val="0"/>
          <c:showBubbleSize val="0"/>
        </c:dLbls>
        <c:marker val="1"/>
        <c:smooth val="0"/>
        <c:axId val="44202240"/>
        <c:axId val="121262080"/>
      </c:lineChart>
      <c:catAx>
        <c:axId val="44202240"/>
        <c:scaling>
          <c:orientation val="minMax"/>
        </c:scaling>
        <c:delete val="0"/>
        <c:axPos val="b"/>
        <c:majorTickMark val="none"/>
        <c:minorTickMark val="none"/>
        <c:tickLblPos val="nextTo"/>
        <c:txPr>
          <a:bodyPr/>
          <a:lstStyle/>
          <a:p>
            <a:pPr>
              <a:defRPr sz="1050"/>
            </a:pPr>
            <a:endParaRPr lang="en-US"/>
          </a:p>
        </c:txPr>
        <c:crossAx val="121262080"/>
        <c:crosses val="autoZero"/>
        <c:auto val="1"/>
        <c:lblAlgn val="ctr"/>
        <c:lblOffset val="0"/>
        <c:noMultiLvlLbl val="0"/>
      </c:catAx>
      <c:valAx>
        <c:axId val="121262080"/>
        <c:scaling>
          <c:orientation val="minMax"/>
          <c:max val="0.8"/>
        </c:scaling>
        <c:delete val="0"/>
        <c:axPos val="l"/>
        <c:numFmt formatCode="0%" sourceLinked="1"/>
        <c:majorTickMark val="none"/>
        <c:minorTickMark val="none"/>
        <c:tickLblPos val="nextTo"/>
        <c:txPr>
          <a:bodyPr/>
          <a:lstStyle/>
          <a:p>
            <a:pPr>
              <a:defRPr sz="1050"/>
            </a:pPr>
            <a:endParaRPr lang="en-US"/>
          </a:p>
        </c:txPr>
        <c:crossAx val="44202240"/>
        <c:crosses val="autoZero"/>
        <c:crossBetween val="between"/>
        <c:majorUnit val="0.2"/>
      </c:valAx>
    </c:plotArea>
    <c:legend>
      <c:legendPos val="t"/>
      <c:layout>
        <c:manualLayout>
          <c:xMode val="edge"/>
          <c:yMode val="edge"/>
          <c:x val="0.22494178787547389"/>
          <c:y val="8.3333333333333329E-2"/>
          <c:w val="0.60875164041994756"/>
          <c:h val="6.886619641294838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spPr>
        <a:noFill/>
        <a:ln w="9525">
          <a:noFill/>
        </a:ln>
      </c:spPr>
    </c:floor>
    <c:sideWall>
      <c:thickness val="0"/>
    </c:sideWall>
    <c:backWall>
      <c:thickness val="0"/>
    </c:backWall>
    <c:plotArea>
      <c:layout>
        <c:manualLayout>
          <c:layoutTarget val="inner"/>
          <c:xMode val="edge"/>
          <c:yMode val="edge"/>
          <c:x val="0"/>
          <c:y val="1.242941223256184E-3"/>
          <c:w val="1"/>
          <c:h val="0.9828942055320008"/>
        </c:manualLayout>
      </c:layout>
      <c:bar3DChart>
        <c:barDir val="col"/>
        <c:grouping val="stacked"/>
        <c:varyColors val="0"/>
        <c:ser>
          <c:idx val="0"/>
          <c:order val="0"/>
          <c:tx>
            <c:strRef>
              <c:f>Sheet1!$B$1</c:f>
              <c:strCache>
                <c:ptCount val="1"/>
                <c:pt idx="0">
                  <c:v>Series 1</c:v>
                </c:pt>
              </c:strCache>
            </c:strRef>
          </c:tx>
          <c:spPr>
            <a:solidFill>
              <a:schemeClr val="tx2">
                <a:lumMod val="75000"/>
              </a:schemeClr>
            </a:solidFill>
          </c:spPr>
          <c:invertIfNegative val="0"/>
          <c:dPt>
            <c:idx val="0"/>
            <c:invertIfNegative val="0"/>
            <c:bubble3D val="0"/>
            <c:spPr>
              <a:solidFill>
                <a:schemeClr val="accent1"/>
              </a:solidFill>
            </c:spPr>
          </c:dPt>
          <c:cat>
            <c:numRef>
              <c:f>Sheet1!$A$2</c:f>
              <c:numCache>
                <c:formatCode>General</c:formatCode>
                <c:ptCount val="1"/>
              </c:numCache>
            </c:numRef>
          </c:cat>
          <c:val>
            <c:numRef>
              <c:f>Sheet1!$B$2</c:f>
              <c:numCache>
                <c:formatCode>General</c:formatCode>
                <c:ptCount val="1"/>
                <c:pt idx="0">
                  <c:v>219</c:v>
                </c:pt>
              </c:numCache>
            </c:numRef>
          </c:val>
        </c:ser>
        <c:ser>
          <c:idx val="1"/>
          <c:order val="1"/>
          <c:tx>
            <c:strRef>
              <c:f>Sheet1!$C$1</c:f>
              <c:strCache>
                <c:ptCount val="1"/>
                <c:pt idx="0">
                  <c:v>Series 2</c:v>
                </c:pt>
              </c:strCache>
            </c:strRef>
          </c:tx>
          <c:spPr>
            <a:solidFill>
              <a:schemeClr val="accent5"/>
            </a:solidFill>
          </c:spPr>
          <c:invertIfNegative val="0"/>
          <c:cat>
            <c:numRef>
              <c:f>Sheet1!$A$2</c:f>
              <c:numCache>
                <c:formatCode>General</c:formatCode>
                <c:ptCount val="1"/>
              </c:numCache>
            </c:numRef>
          </c:cat>
          <c:val>
            <c:numRef>
              <c:f>Sheet1!$C$2</c:f>
              <c:numCache>
                <c:formatCode>General</c:formatCode>
                <c:ptCount val="1"/>
                <c:pt idx="0">
                  <c:v>16</c:v>
                </c:pt>
              </c:numCache>
            </c:numRef>
          </c:val>
        </c:ser>
        <c:ser>
          <c:idx val="2"/>
          <c:order val="2"/>
          <c:tx>
            <c:strRef>
              <c:f>Sheet1!$D$1</c:f>
              <c:strCache>
                <c:ptCount val="1"/>
                <c:pt idx="0">
                  <c:v>Series 3</c:v>
                </c:pt>
              </c:strCache>
            </c:strRef>
          </c:tx>
          <c:spPr>
            <a:solidFill>
              <a:schemeClr val="tx2"/>
            </a:solidFill>
          </c:spPr>
          <c:invertIfNegative val="0"/>
          <c:dPt>
            <c:idx val="0"/>
            <c:invertIfNegative val="0"/>
            <c:bubble3D val="0"/>
          </c:dPt>
          <c:cat>
            <c:numRef>
              <c:f>Sheet1!$A$2</c:f>
              <c:numCache>
                <c:formatCode>General</c:formatCode>
                <c:ptCount val="1"/>
              </c:numCache>
            </c:numRef>
          </c:cat>
          <c:val>
            <c:numRef>
              <c:f>Sheet1!$D$2</c:f>
              <c:numCache>
                <c:formatCode>General</c:formatCode>
                <c:ptCount val="1"/>
                <c:pt idx="0">
                  <c:v>40</c:v>
                </c:pt>
              </c:numCache>
            </c:numRef>
          </c:val>
        </c:ser>
        <c:dLbls>
          <c:showLegendKey val="0"/>
          <c:showVal val="0"/>
          <c:showCatName val="0"/>
          <c:showSerName val="0"/>
          <c:showPercent val="0"/>
          <c:showBubbleSize val="0"/>
        </c:dLbls>
        <c:gapWidth val="96"/>
        <c:gapDepth val="106"/>
        <c:shape val="pyramid"/>
        <c:axId val="122724352"/>
        <c:axId val="122725888"/>
        <c:axId val="0"/>
      </c:bar3DChart>
      <c:catAx>
        <c:axId val="122724352"/>
        <c:scaling>
          <c:orientation val="minMax"/>
        </c:scaling>
        <c:delete val="1"/>
        <c:axPos val="b"/>
        <c:numFmt formatCode="General" sourceLinked="1"/>
        <c:majorTickMark val="out"/>
        <c:minorTickMark val="none"/>
        <c:tickLblPos val="nextTo"/>
        <c:crossAx val="122725888"/>
        <c:crosses val="autoZero"/>
        <c:auto val="1"/>
        <c:lblAlgn val="ctr"/>
        <c:lblOffset val="100"/>
        <c:noMultiLvlLbl val="0"/>
      </c:catAx>
      <c:valAx>
        <c:axId val="122725888"/>
        <c:scaling>
          <c:orientation val="minMax"/>
        </c:scaling>
        <c:delete val="1"/>
        <c:axPos val="l"/>
        <c:numFmt formatCode="General" sourceLinked="1"/>
        <c:majorTickMark val="out"/>
        <c:minorTickMark val="none"/>
        <c:tickLblPos val="nextTo"/>
        <c:crossAx val="122724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869034406215317"/>
          <c:y val="0.15497553017944535"/>
          <c:w val="0.81021087680355164"/>
          <c:h val="0.64437194127243069"/>
        </c:manualLayout>
      </c:layout>
      <c:barChart>
        <c:barDir val="col"/>
        <c:grouping val="clustered"/>
        <c:varyColors val="0"/>
        <c:ser>
          <c:idx val="3"/>
          <c:order val="0"/>
          <c:tx>
            <c:strRef>
              <c:f>Sheet1!$A$2</c:f>
              <c:strCache>
                <c:ptCount val="1"/>
              </c:strCache>
            </c:strRef>
          </c:tx>
          <c:invertIfNegative val="0"/>
          <c:cat>
            <c:strRef>
              <c:f>Sheet1!$B$1:$D$1</c:f>
              <c:strCache>
                <c:ptCount val="3"/>
                <c:pt idx="0">
                  <c:v>Private Insurance</c:v>
                </c:pt>
                <c:pt idx="1">
                  <c:v>Public Insurance</c:v>
                </c:pt>
                <c:pt idx="2">
                  <c:v>Uninsured</c:v>
                </c:pt>
              </c:strCache>
            </c:strRef>
          </c:cat>
          <c:val>
            <c:numRef>
              <c:f>Sheet1!$B$2:$D$2</c:f>
              <c:numCache>
                <c:formatCode>General</c:formatCode>
                <c:ptCount val="3"/>
                <c:pt idx="0">
                  <c:v>201</c:v>
                </c:pt>
                <c:pt idx="1">
                  <c:v>87</c:v>
                </c:pt>
              </c:numCache>
            </c:numRef>
          </c:val>
        </c:ser>
        <c:ser>
          <c:idx val="0"/>
          <c:order val="1"/>
          <c:tx>
            <c:strRef>
              <c:f>Sheet1!$A$3</c:f>
              <c:strCache>
                <c:ptCount val="1"/>
                <c:pt idx="0">
                  <c:v>East</c:v>
                </c:pt>
              </c:strCache>
            </c:strRef>
          </c:tx>
          <c:invertIfNegative val="0"/>
          <c:dPt>
            <c:idx val="2"/>
            <c:invertIfNegative val="0"/>
            <c:bubble3D val="0"/>
          </c:dPt>
          <c:cat>
            <c:strRef>
              <c:f>Sheet1!$B$1:$D$1</c:f>
              <c:strCache>
                <c:ptCount val="3"/>
                <c:pt idx="0">
                  <c:v>Private Insurance</c:v>
                </c:pt>
                <c:pt idx="1">
                  <c:v>Public Insurance</c:v>
                </c:pt>
                <c:pt idx="2">
                  <c:v>Uninsured</c:v>
                </c:pt>
              </c:strCache>
            </c:strRef>
          </c:cat>
          <c:val>
            <c:numRef>
              <c:f>Sheet1!$B$3:$D$3</c:f>
              <c:numCache>
                <c:formatCode>General</c:formatCode>
                <c:ptCount val="3"/>
                <c:pt idx="0">
                  <c:v>176</c:v>
                </c:pt>
                <c:pt idx="1">
                  <c:v>43</c:v>
                </c:pt>
                <c:pt idx="2">
                  <c:v>46.3</c:v>
                </c:pt>
              </c:numCache>
            </c:numRef>
          </c:val>
        </c:ser>
        <c:ser>
          <c:idx val="1"/>
          <c:order val="2"/>
          <c:tx>
            <c:strRef>
              <c:f>Sheet1!$A$4</c:f>
              <c:strCache>
                <c:ptCount val="1"/>
                <c:pt idx="0">
                  <c:v>West</c:v>
                </c:pt>
              </c:strCache>
            </c:strRef>
          </c:tx>
          <c:invertIfNegative val="0"/>
          <c:cat>
            <c:strRef>
              <c:f>Sheet1!$B$1:$D$1</c:f>
              <c:strCache>
                <c:ptCount val="3"/>
                <c:pt idx="0">
                  <c:v>Private Insurance</c:v>
                </c:pt>
                <c:pt idx="1">
                  <c:v>Public Insurance</c:v>
                </c:pt>
                <c:pt idx="2">
                  <c:v>Uninsured</c:v>
                </c:pt>
              </c:strCache>
            </c:strRef>
          </c:cat>
          <c:val>
            <c:numRef>
              <c:f>Sheet1!$B$4:$D$4</c:f>
              <c:numCache>
                <c:formatCode>General</c:formatCode>
                <c:ptCount val="3"/>
                <c:pt idx="0">
                  <c:v>27</c:v>
                </c:pt>
                <c:pt idx="1">
                  <c:v>42.6</c:v>
                </c:pt>
              </c:numCache>
            </c:numRef>
          </c:val>
        </c:ser>
        <c:ser>
          <c:idx val="2"/>
          <c:order val="3"/>
          <c:tx>
            <c:strRef>
              <c:f>Sheet1!$A$5</c:f>
              <c:strCache>
                <c:ptCount val="1"/>
                <c:pt idx="0">
                  <c:v>North</c:v>
                </c:pt>
              </c:strCache>
            </c:strRef>
          </c:tx>
          <c:invertIfNegative val="0"/>
          <c:cat>
            <c:strRef>
              <c:f>Sheet1!$B$1:$D$1</c:f>
              <c:strCache>
                <c:ptCount val="3"/>
                <c:pt idx="0">
                  <c:v>Private Insurance</c:v>
                </c:pt>
                <c:pt idx="1">
                  <c:v>Public Insurance</c:v>
                </c:pt>
                <c:pt idx="2">
                  <c:v>Uninsured</c:v>
                </c:pt>
              </c:strCache>
            </c:strRef>
          </c:cat>
          <c:val>
            <c:numRef>
              <c:f>Sheet1!$B$5:$D$5</c:f>
              <c:numCache>
                <c:formatCode>General</c:formatCode>
                <c:ptCount val="3"/>
                <c:pt idx="1">
                  <c:v>12</c:v>
                </c:pt>
              </c:numCache>
            </c:numRef>
          </c:val>
        </c:ser>
        <c:dLbls>
          <c:showLegendKey val="0"/>
          <c:showVal val="0"/>
          <c:showCatName val="0"/>
          <c:showSerName val="0"/>
          <c:showPercent val="0"/>
          <c:showBubbleSize val="0"/>
        </c:dLbls>
        <c:gapWidth val="0"/>
        <c:axId val="125158144"/>
        <c:axId val="125159680"/>
      </c:barChart>
      <c:catAx>
        <c:axId val="125158144"/>
        <c:scaling>
          <c:orientation val="minMax"/>
        </c:scaling>
        <c:delete val="0"/>
        <c:axPos val="b"/>
        <c:numFmt formatCode="General" sourceLinked="1"/>
        <c:majorTickMark val="out"/>
        <c:minorTickMark val="none"/>
        <c:tickLblPos val="nextTo"/>
        <c:txPr>
          <a:bodyPr rot="0" vert="horz"/>
          <a:lstStyle/>
          <a:p>
            <a:pPr>
              <a:defRPr>
                <a:latin typeface="Calibri" pitchFamily="34" charset="0"/>
              </a:defRPr>
            </a:pPr>
            <a:endParaRPr lang="en-US"/>
          </a:p>
        </c:txPr>
        <c:crossAx val="125159680"/>
        <c:crosses val="autoZero"/>
        <c:auto val="1"/>
        <c:lblAlgn val="ctr"/>
        <c:lblOffset val="100"/>
        <c:tickLblSkip val="1"/>
        <c:tickMarkSkip val="1"/>
        <c:noMultiLvlLbl val="0"/>
      </c:catAx>
      <c:valAx>
        <c:axId val="125159680"/>
        <c:scaling>
          <c:orientation val="minMax"/>
          <c:max val="300"/>
        </c:scaling>
        <c:delete val="0"/>
        <c:axPos val="l"/>
        <c:majorGridlines/>
        <c:title>
          <c:tx>
            <c:rich>
              <a:bodyPr/>
              <a:lstStyle/>
              <a:p>
                <a:pPr>
                  <a:defRPr>
                    <a:latin typeface="Calibri" pitchFamily="34" charset="0"/>
                  </a:defRPr>
                </a:pPr>
                <a:r>
                  <a:rPr lang="en-US">
                    <a:latin typeface="Calibri" pitchFamily="34" charset="0"/>
                  </a:rPr>
                  <a:t>Number (in Millions)</a:t>
                </a:r>
              </a:p>
            </c:rich>
          </c:tx>
          <c:layout>
            <c:manualLayout>
              <c:xMode val="edge"/>
              <c:yMode val="edge"/>
              <c:x val="1.3318534961154272E-2"/>
              <c:y val="0.20228384991843393"/>
            </c:manualLayout>
          </c:layout>
          <c:overlay val="0"/>
        </c:title>
        <c:numFmt formatCode="General" sourceLinked="1"/>
        <c:majorTickMark val="out"/>
        <c:minorTickMark val="none"/>
        <c:tickLblPos val="nextTo"/>
        <c:txPr>
          <a:bodyPr rot="0" vert="horz"/>
          <a:lstStyle/>
          <a:p>
            <a:pPr>
              <a:defRPr>
                <a:latin typeface="Calibri" pitchFamily="34" charset="0"/>
              </a:defRPr>
            </a:pPr>
            <a:endParaRPr lang="en-US"/>
          </a:p>
        </c:txPr>
        <c:crossAx val="125158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Total</a:t>
            </a:r>
            <a:r>
              <a:rPr lang="en-US" baseline="0" dirty="0" smtClean="0"/>
              <a:t> Nonelderly Population = 279 million</a:t>
            </a:r>
            <a:endParaRPr lang="en-US" dirty="0"/>
          </a:p>
        </c:rich>
      </c:tx>
      <c:overlay val="0"/>
    </c:title>
    <c:autoTitleDeleted val="0"/>
    <c:plotArea>
      <c:layout>
        <c:manualLayout>
          <c:layoutTarget val="inner"/>
          <c:xMode val="edge"/>
          <c:yMode val="edge"/>
          <c:x val="0.22034788414606069"/>
          <c:y val="0.1421561888097321"/>
          <c:w val="0.58790670902979236"/>
          <c:h val="0.69482489129157365"/>
        </c:manualLayout>
      </c:layout>
      <c:barChart>
        <c:barDir val="col"/>
        <c:grouping val="percentStacked"/>
        <c:varyColors val="0"/>
        <c:ser>
          <c:idx val="0"/>
          <c:order val="0"/>
          <c:tx>
            <c:strRef>
              <c:f>Sheet1!$A$2</c:f>
              <c:strCache>
                <c:ptCount val="1"/>
                <c:pt idx="0">
                  <c:v>Employer-Sponsored Insurance</c:v>
                </c:pt>
              </c:strCache>
            </c:strRef>
          </c:tx>
          <c:spPr>
            <a:solidFill>
              <a:schemeClr val="accent1"/>
            </a:solidFill>
            <a:ln>
              <a:solidFill>
                <a:schemeClr val="accent1"/>
              </a:solidFill>
            </a:ln>
          </c:spPr>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Sheet1!$B$1:$C$1</c:f>
              <c:strCache>
                <c:ptCount val="2"/>
                <c:pt idx="0">
                  <c:v>Without Health Reform
(56 Million Uninsured)</c:v>
                </c:pt>
                <c:pt idx="1">
                  <c:v>With Health Reform
(29 Million Uninsured)</c:v>
                </c:pt>
              </c:strCache>
            </c:strRef>
          </c:cat>
          <c:val>
            <c:numRef>
              <c:f>Sheet1!$B$2:$C$2</c:f>
              <c:numCache>
                <c:formatCode>0%</c:formatCode>
                <c:ptCount val="2"/>
                <c:pt idx="0">
                  <c:v>0.57986111111111116</c:v>
                </c:pt>
                <c:pt idx="1">
                  <c:v>0.55749128919860624</c:v>
                </c:pt>
              </c:numCache>
            </c:numRef>
          </c:val>
        </c:ser>
        <c:ser>
          <c:idx val="1"/>
          <c:order val="1"/>
          <c:tx>
            <c:strRef>
              <c:f>Sheet1!$A$3</c:f>
              <c:strCache>
                <c:ptCount val="1"/>
                <c:pt idx="0">
                  <c:v>Private Non-group/Other</c:v>
                </c:pt>
              </c:strCache>
            </c:strRef>
          </c:tx>
          <c:spPr>
            <a:solidFill>
              <a:schemeClr val="accent3"/>
            </a:solidFill>
            <a:ln>
              <a:solidFill>
                <a:schemeClr val="accent1"/>
              </a:solidFill>
            </a:ln>
          </c:spPr>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Sheet1!$B$1:$C$1</c:f>
              <c:strCache>
                <c:ptCount val="2"/>
                <c:pt idx="0">
                  <c:v>Without Health Reform
(56 Million Uninsured)</c:v>
                </c:pt>
                <c:pt idx="1">
                  <c:v>With Health Reform
(29 Million Uninsured)</c:v>
                </c:pt>
              </c:strCache>
            </c:strRef>
          </c:cat>
          <c:val>
            <c:numRef>
              <c:f>Sheet1!$B$3:$C$3</c:f>
              <c:numCache>
                <c:formatCode>0%</c:formatCode>
                <c:ptCount val="2"/>
                <c:pt idx="0">
                  <c:v>9.7222222222222224E-2</c:v>
                </c:pt>
                <c:pt idx="1">
                  <c:v>0.08</c:v>
                </c:pt>
              </c:numCache>
            </c:numRef>
          </c:val>
        </c:ser>
        <c:ser>
          <c:idx val="2"/>
          <c:order val="2"/>
          <c:tx>
            <c:strRef>
              <c:f>Sheet1!$A$4</c:f>
              <c:strCache>
                <c:ptCount val="1"/>
                <c:pt idx="0">
                  <c:v>Exchange</c:v>
                </c:pt>
              </c:strCache>
            </c:strRef>
          </c:tx>
          <c:spPr>
            <a:solidFill>
              <a:schemeClr val="accent4"/>
            </a:solidFill>
            <a:ln>
              <a:solidFill>
                <a:schemeClr val="accent1"/>
              </a:solidFill>
            </a:ln>
          </c:spPr>
          <c:invertIfNegative val="0"/>
          <c:dLbls>
            <c:txPr>
              <a:bodyPr/>
              <a:lstStyle/>
              <a:p>
                <a:pPr>
                  <a:defRPr sz="1600" b="1"/>
                </a:pPr>
                <a:endParaRPr lang="en-US"/>
              </a:p>
            </c:txPr>
            <c:showLegendKey val="0"/>
            <c:showVal val="1"/>
            <c:showCatName val="0"/>
            <c:showSerName val="0"/>
            <c:showPercent val="0"/>
            <c:showBubbleSize val="0"/>
            <c:showLeaderLines val="0"/>
          </c:dLbls>
          <c:cat>
            <c:strRef>
              <c:f>Sheet1!$B$1:$C$1</c:f>
              <c:strCache>
                <c:ptCount val="2"/>
                <c:pt idx="0">
                  <c:v>Without Health Reform
(56 Million Uninsured)</c:v>
                </c:pt>
                <c:pt idx="1">
                  <c:v>With Health Reform
(29 Million Uninsured)</c:v>
                </c:pt>
              </c:strCache>
            </c:strRef>
          </c:cat>
          <c:val>
            <c:numRef>
              <c:f>Sheet1!$B$4:$C$4</c:f>
              <c:numCache>
                <c:formatCode>0%</c:formatCode>
                <c:ptCount val="2"/>
                <c:pt idx="1">
                  <c:v>0.09</c:v>
                </c:pt>
              </c:numCache>
            </c:numRef>
          </c:val>
        </c:ser>
        <c:ser>
          <c:idx val="3"/>
          <c:order val="3"/>
          <c:tx>
            <c:strRef>
              <c:f>Sheet1!$A$5</c:f>
              <c:strCache>
                <c:ptCount val="1"/>
                <c:pt idx="0">
                  <c:v>Medicaid/CHIP</c:v>
                </c:pt>
              </c:strCache>
            </c:strRef>
          </c:tx>
          <c:spPr>
            <a:solidFill>
              <a:schemeClr val="accent6"/>
            </a:solidFill>
            <a:ln>
              <a:solidFill>
                <a:schemeClr val="accent1"/>
              </a:solidFill>
            </a:ln>
          </c:spPr>
          <c:invertIfNegative val="0"/>
          <c:dLbls>
            <c:txPr>
              <a:bodyPr/>
              <a:lstStyle/>
              <a:p>
                <a:pPr>
                  <a:defRPr sz="1600" b="1"/>
                </a:pPr>
                <a:endParaRPr lang="en-US"/>
              </a:p>
            </c:txPr>
            <c:showLegendKey val="0"/>
            <c:showVal val="1"/>
            <c:showCatName val="0"/>
            <c:showSerName val="0"/>
            <c:showPercent val="0"/>
            <c:showBubbleSize val="0"/>
            <c:separator>
</c:separator>
            <c:showLeaderLines val="0"/>
          </c:dLbls>
          <c:cat>
            <c:strRef>
              <c:f>Sheet1!$B$1:$C$1</c:f>
              <c:strCache>
                <c:ptCount val="2"/>
                <c:pt idx="0">
                  <c:v>Without Health Reform
(56 Million Uninsured)</c:v>
                </c:pt>
                <c:pt idx="1">
                  <c:v>With Health Reform
(29 Million Uninsured)</c:v>
                </c:pt>
              </c:strCache>
            </c:strRef>
          </c:cat>
          <c:val>
            <c:numRef>
              <c:f>Sheet1!$B$5:$C$5</c:f>
              <c:numCache>
                <c:formatCode>0%</c:formatCode>
                <c:ptCount val="2"/>
                <c:pt idx="0">
                  <c:v>0.125</c:v>
                </c:pt>
                <c:pt idx="1">
                  <c:v>0.16</c:v>
                </c:pt>
              </c:numCache>
            </c:numRef>
          </c:val>
        </c:ser>
        <c:ser>
          <c:idx val="4"/>
          <c:order val="4"/>
          <c:tx>
            <c:strRef>
              <c:f>Sheet1!$A$6</c:f>
              <c:strCache>
                <c:ptCount val="1"/>
                <c:pt idx="0">
                  <c:v>Uninsured</c:v>
                </c:pt>
              </c:strCache>
            </c:strRef>
          </c:tx>
          <c:spPr>
            <a:solidFill>
              <a:schemeClr val="bg1"/>
            </a:solidFill>
            <a:ln w="12700">
              <a:solidFill>
                <a:schemeClr val="accent1"/>
              </a:solidFill>
            </a:ln>
          </c:spPr>
          <c:invertIfNegative val="0"/>
          <c:dLbls>
            <c:txPr>
              <a:bodyPr/>
              <a:lstStyle/>
              <a:p>
                <a:pPr>
                  <a:defRPr sz="1600" b="1"/>
                </a:pPr>
                <a:endParaRPr lang="en-US"/>
              </a:p>
            </c:txPr>
            <c:showLegendKey val="0"/>
            <c:showVal val="1"/>
            <c:showCatName val="0"/>
            <c:showSerName val="0"/>
            <c:showPercent val="0"/>
            <c:showBubbleSize val="0"/>
            <c:showLeaderLines val="0"/>
          </c:dLbls>
          <c:cat>
            <c:strRef>
              <c:f>Sheet1!$B$1:$C$1</c:f>
              <c:strCache>
                <c:ptCount val="2"/>
                <c:pt idx="0">
                  <c:v>Without Health Reform
(56 Million Uninsured)</c:v>
                </c:pt>
                <c:pt idx="1">
                  <c:v>With Health Reform
(29 Million Uninsured)</c:v>
                </c:pt>
              </c:strCache>
            </c:strRef>
          </c:cat>
          <c:val>
            <c:numRef>
              <c:f>Sheet1!$B$6:$C$6</c:f>
              <c:numCache>
                <c:formatCode>0%</c:formatCode>
                <c:ptCount val="2"/>
                <c:pt idx="0">
                  <c:v>0.19444444444444445</c:v>
                </c:pt>
                <c:pt idx="1">
                  <c:v>0.10104529616724739</c:v>
                </c:pt>
              </c:numCache>
            </c:numRef>
          </c:val>
        </c:ser>
        <c:dLbls>
          <c:showLegendKey val="0"/>
          <c:showVal val="0"/>
          <c:showCatName val="0"/>
          <c:showSerName val="0"/>
          <c:showPercent val="0"/>
          <c:showBubbleSize val="0"/>
        </c:dLbls>
        <c:gapWidth val="75"/>
        <c:overlap val="100"/>
        <c:axId val="143443840"/>
        <c:axId val="143445376"/>
      </c:barChart>
      <c:catAx>
        <c:axId val="143443840"/>
        <c:scaling>
          <c:orientation val="minMax"/>
        </c:scaling>
        <c:delete val="0"/>
        <c:axPos val="b"/>
        <c:majorTickMark val="none"/>
        <c:minorTickMark val="none"/>
        <c:tickLblPos val="nextTo"/>
        <c:txPr>
          <a:bodyPr/>
          <a:lstStyle/>
          <a:p>
            <a:pPr>
              <a:defRPr b="1"/>
            </a:pPr>
            <a:endParaRPr lang="en-US"/>
          </a:p>
        </c:txPr>
        <c:crossAx val="143445376"/>
        <c:crosses val="autoZero"/>
        <c:auto val="1"/>
        <c:lblAlgn val="ctr"/>
        <c:lblOffset val="100"/>
        <c:noMultiLvlLbl val="0"/>
      </c:catAx>
      <c:valAx>
        <c:axId val="143445376"/>
        <c:scaling>
          <c:orientation val="minMax"/>
        </c:scaling>
        <c:delete val="1"/>
        <c:axPos val="l"/>
        <c:numFmt formatCode="0%" sourceLinked="1"/>
        <c:majorTickMark val="none"/>
        <c:minorTickMark val="none"/>
        <c:tickLblPos val="nextTo"/>
        <c:crossAx val="1434438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31549728964292"/>
          <c:y val="0.12711447753813382"/>
          <c:w val="0.60658219913232492"/>
          <c:h val="0.83967296207539266"/>
        </c:manualLayout>
      </c:layout>
      <c:barChart>
        <c:barDir val="bar"/>
        <c:grouping val="stacked"/>
        <c:varyColors val="0"/>
        <c:ser>
          <c:idx val="0"/>
          <c:order val="0"/>
          <c:tx>
            <c:strRef>
              <c:f>Sheet1!$B$1</c:f>
              <c:strCache>
                <c:ptCount val="1"/>
                <c:pt idx="0">
                  <c:v>Yes, have enough information</c:v>
                </c:pt>
              </c:strCache>
            </c:strRef>
          </c:tx>
          <c:spPr>
            <a:solidFill>
              <a:schemeClr val="accent1"/>
            </a:solidFill>
            <a:ln>
              <a:solidFill>
                <a:schemeClr val="tx1"/>
              </a:solidFill>
            </a:ln>
          </c:spPr>
          <c:invertIfNegative val="0"/>
          <c:dLbls>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Sheet1!$A$2:$A$4</c:f>
              <c:strCache>
                <c:ptCount val="3"/>
                <c:pt idx="0">
                  <c:v>Household income less than $40,000</c:v>
                </c:pt>
                <c:pt idx="1">
                  <c:v>Uninsured (under age 65)</c:v>
                </c:pt>
                <c:pt idx="2">
                  <c:v>Total</c:v>
                </c:pt>
              </c:strCache>
            </c:strRef>
          </c:cat>
          <c:val>
            <c:numRef>
              <c:f>Sheet1!$B$2:$B$4</c:f>
              <c:numCache>
                <c:formatCode>0%</c:formatCode>
                <c:ptCount val="3"/>
                <c:pt idx="0">
                  <c:v>0.3</c:v>
                </c:pt>
                <c:pt idx="1">
                  <c:v>0.33</c:v>
                </c:pt>
                <c:pt idx="2">
                  <c:v>0.41</c:v>
                </c:pt>
              </c:numCache>
            </c:numRef>
          </c:val>
        </c:ser>
        <c:ser>
          <c:idx val="1"/>
          <c:order val="1"/>
          <c:tx>
            <c:strRef>
              <c:f>Sheet1!$C$1</c:f>
              <c:strCache>
                <c:ptCount val="1"/>
                <c:pt idx="0">
                  <c:v>No, do not have enough information</c:v>
                </c:pt>
              </c:strCache>
            </c:strRef>
          </c:tx>
          <c:spPr>
            <a:solidFill>
              <a:srgbClr val="E05C26"/>
            </a:solidFill>
            <a:ln>
              <a:solidFill>
                <a:schemeClr val="tx1"/>
              </a:solidFill>
            </a:ln>
          </c:spPr>
          <c:invertIfNegative val="0"/>
          <c:dLbls>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Sheet1!$A$2:$A$4</c:f>
              <c:strCache>
                <c:ptCount val="3"/>
                <c:pt idx="0">
                  <c:v>Household income less than $40,000</c:v>
                </c:pt>
                <c:pt idx="1">
                  <c:v>Uninsured (under age 65)</c:v>
                </c:pt>
                <c:pt idx="2">
                  <c:v>Total</c:v>
                </c:pt>
              </c:strCache>
            </c:strRef>
          </c:cat>
          <c:val>
            <c:numRef>
              <c:f>Sheet1!$C$2:$C$4</c:f>
              <c:numCache>
                <c:formatCode>0%</c:formatCode>
                <c:ptCount val="3"/>
                <c:pt idx="0">
                  <c:v>0.68</c:v>
                </c:pt>
                <c:pt idx="1">
                  <c:v>0.67</c:v>
                </c:pt>
                <c:pt idx="2">
                  <c:v>0.56999999999999995</c:v>
                </c:pt>
              </c:numCache>
            </c:numRef>
          </c:val>
        </c:ser>
        <c:dLbls>
          <c:showLegendKey val="0"/>
          <c:showVal val="0"/>
          <c:showCatName val="0"/>
          <c:showSerName val="0"/>
          <c:showPercent val="0"/>
          <c:showBubbleSize val="0"/>
        </c:dLbls>
        <c:gapWidth val="45"/>
        <c:overlap val="100"/>
        <c:axId val="140636544"/>
        <c:axId val="140638080"/>
      </c:barChart>
      <c:catAx>
        <c:axId val="140636544"/>
        <c:scaling>
          <c:orientation val="minMax"/>
        </c:scaling>
        <c:delete val="0"/>
        <c:axPos val="l"/>
        <c:majorTickMark val="none"/>
        <c:minorTickMark val="none"/>
        <c:tickLblPos val="nextTo"/>
        <c:spPr>
          <a:ln>
            <a:noFill/>
          </a:ln>
        </c:spPr>
        <c:txPr>
          <a:bodyPr/>
          <a:lstStyle/>
          <a:p>
            <a:pPr>
              <a:defRPr sz="1400"/>
            </a:pPr>
            <a:endParaRPr lang="en-US"/>
          </a:p>
        </c:txPr>
        <c:crossAx val="140638080"/>
        <c:crosses val="autoZero"/>
        <c:auto val="1"/>
        <c:lblAlgn val="ctr"/>
        <c:lblOffset val="0"/>
        <c:noMultiLvlLbl val="0"/>
      </c:catAx>
      <c:valAx>
        <c:axId val="140638080"/>
        <c:scaling>
          <c:orientation val="minMax"/>
          <c:max val="1"/>
        </c:scaling>
        <c:delete val="1"/>
        <c:axPos val="b"/>
        <c:numFmt formatCode="0%" sourceLinked="1"/>
        <c:majorTickMark val="none"/>
        <c:minorTickMark val="none"/>
        <c:tickLblPos val="none"/>
        <c:crossAx val="140636544"/>
        <c:crosses val="autoZero"/>
        <c:crossBetween val="between"/>
        <c:majorUnit val="0.2"/>
      </c:valAx>
      <c:spPr>
        <a:noFill/>
        <a:ln w="25400">
          <a:noFill/>
        </a:ln>
      </c:spPr>
    </c:plotArea>
    <c:legend>
      <c:legendPos val="t"/>
      <c:layout>
        <c:manualLayout>
          <c:xMode val="edge"/>
          <c:yMode val="edge"/>
          <c:x val="0.14032073310423826"/>
          <c:y val="7.3024839286393549E-3"/>
          <c:w val="0.74656357388316152"/>
          <c:h val="0.11870958385636578"/>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08BA0B-ABCE-4895-BDAA-0721C4FFA9C7}" type="doc">
      <dgm:prSet loTypeId="urn:microsoft.com/office/officeart/2005/8/layout/radial1" loCatId="relationship" qsTypeId="urn:microsoft.com/office/officeart/2005/8/quickstyle/simple1" qsCatId="simple" csTypeId="urn:microsoft.com/office/officeart/2005/8/colors/accent1_2" csCatId="accent1"/>
      <dgm:spPr/>
    </dgm:pt>
    <dgm:pt modelId="{D014F80C-A027-48B1-BE2C-FE5112855AE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Wellness</a:t>
          </a:r>
        </a:p>
      </dgm:t>
    </dgm:pt>
    <dgm:pt modelId="{EA5D7B15-24FF-4AE0-B5A8-B12D25CAB3DA}" type="parTrans" cxnId="{15FA7A5A-55BD-43B6-9D2D-74269F19BF58}">
      <dgm:prSet/>
      <dgm:spPr/>
      <dgm:t>
        <a:bodyPr/>
        <a:lstStyle/>
        <a:p>
          <a:endParaRPr lang="en-US"/>
        </a:p>
      </dgm:t>
    </dgm:pt>
    <dgm:pt modelId="{839F2E9A-84C6-4A48-9EBB-ED2D0DCA399E}" type="sibTrans" cxnId="{15FA7A5A-55BD-43B6-9D2D-74269F19BF58}">
      <dgm:prSet/>
      <dgm:spPr/>
      <dgm:t>
        <a:bodyPr/>
        <a:lstStyle/>
        <a:p>
          <a:endParaRPr lang="en-US"/>
        </a:p>
      </dgm:t>
    </dgm:pt>
    <dgm:pt modelId="{86D658EB-DD01-40B8-8072-E17C9BDD605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Health Care</a:t>
          </a:r>
        </a:p>
      </dgm:t>
    </dgm:pt>
    <dgm:pt modelId="{8A73828D-6567-480D-A2F0-1B44EF083AA3}" type="parTrans" cxnId="{4EC0D875-828D-4D72-947A-681D75D9AAA7}">
      <dgm:prSet/>
      <dgm:spPr/>
      <dgm:t>
        <a:bodyPr/>
        <a:lstStyle/>
        <a:p>
          <a:endParaRPr lang="en-US"/>
        </a:p>
      </dgm:t>
    </dgm:pt>
    <dgm:pt modelId="{47E437AF-528F-45FB-8164-8BC1ADCEBF17}" type="sibTrans" cxnId="{4EC0D875-828D-4D72-947A-681D75D9AAA7}">
      <dgm:prSet/>
      <dgm:spPr/>
      <dgm:t>
        <a:bodyPr/>
        <a:lstStyle/>
        <a:p>
          <a:endParaRPr lang="en-US"/>
        </a:p>
      </dgm:t>
    </dgm:pt>
    <dgm:pt modelId="{26F0EC6C-2ED6-4EBF-883C-EAF0E21AC1C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Environmental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Factors</a:t>
          </a:r>
        </a:p>
      </dgm:t>
    </dgm:pt>
    <dgm:pt modelId="{768F2DF8-6E1E-4683-BE85-5B26E7B0B734}" type="parTrans" cxnId="{DF27EB26-B6BF-448A-B60F-3F8C10FC6826}">
      <dgm:prSet/>
      <dgm:spPr/>
      <dgm:t>
        <a:bodyPr/>
        <a:lstStyle/>
        <a:p>
          <a:endParaRPr lang="en-US"/>
        </a:p>
      </dgm:t>
    </dgm:pt>
    <dgm:pt modelId="{8DFC6E2E-5411-4476-BBC3-A5FB14ABD75B}" type="sibTrans" cxnId="{DF27EB26-B6BF-448A-B60F-3F8C10FC6826}">
      <dgm:prSet/>
      <dgm:spPr/>
      <dgm:t>
        <a:bodyPr/>
        <a:lstStyle/>
        <a:p>
          <a:endParaRPr lang="en-US"/>
        </a:p>
      </dgm:t>
    </dgm:pt>
    <dgm:pt modelId="{DF5062FB-09CD-4189-B36C-CDD274B3DC1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Occupational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Factors</a:t>
          </a:r>
        </a:p>
      </dgm:t>
    </dgm:pt>
    <dgm:pt modelId="{EAE7ABE1-70B1-4AEA-B32E-212149504D93}" type="parTrans" cxnId="{F43EF386-183C-4062-A418-4E98D51ADA9C}">
      <dgm:prSet/>
      <dgm:spPr/>
      <dgm:t>
        <a:bodyPr/>
        <a:lstStyle/>
        <a:p>
          <a:endParaRPr lang="en-US"/>
        </a:p>
      </dgm:t>
    </dgm:pt>
    <dgm:pt modelId="{9FD4BE0E-E699-481E-BCEE-F96D9A5B50C8}" type="sibTrans" cxnId="{F43EF386-183C-4062-A418-4E98D51ADA9C}">
      <dgm:prSet/>
      <dgm:spPr/>
      <dgm:t>
        <a:bodyPr/>
        <a:lstStyle/>
        <a:p>
          <a:endParaRPr lang="en-US"/>
        </a:p>
      </dgm:t>
    </dgm:pt>
    <dgm:pt modelId="{54C8FCDE-C4CA-44D5-BE6E-AAB5445077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Emotional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Mental Health</a:t>
          </a:r>
        </a:p>
      </dgm:t>
    </dgm:pt>
    <dgm:pt modelId="{685E8FAF-3C21-4733-912E-40D99E3D2C41}" type="parTrans" cxnId="{40133631-1F2A-472A-AC45-8FB9FF75028A}">
      <dgm:prSet/>
      <dgm:spPr/>
      <dgm:t>
        <a:bodyPr/>
        <a:lstStyle/>
        <a:p>
          <a:endParaRPr lang="en-US"/>
        </a:p>
      </dgm:t>
    </dgm:pt>
    <dgm:pt modelId="{0C0ABB12-0109-4589-88F3-67111705E1D9}" type="sibTrans" cxnId="{40133631-1F2A-472A-AC45-8FB9FF75028A}">
      <dgm:prSet/>
      <dgm:spPr/>
      <dgm:t>
        <a:bodyPr/>
        <a:lstStyle/>
        <a:p>
          <a:endParaRPr lang="en-US"/>
        </a:p>
      </dgm:t>
    </dgm:pt>
    <dgm:pt modelId="{051E9CD9-3343-4DD9-99C6-CE4D57A1221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Lifestyle Choices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(Diet, Exercise)</a:t>
          </a:r>
        </a:p>
      </dgm:t>
    </dgm:pt>
    <dgm:pt modelId="{181D6B50-1A98-499E-9329-DE44E297E08D}" type="parTrans" cxnId="{A60669EE-8E60-4337-98F2-76DA7B884038}">
      <dgm:prSet/>
      <dgm:spPr/>
      <dgm:t>
        <a:bodyPr/>
        <a:lstStyle/>
        <a:p>
          <a:endParaRPr lang="en-US"/>
        </a:p>
      </dgm:t>
    </dgm:pt>
    <dgm:pt modelId="{4EEDF39D-A368-4B22-84B7-9619878AABDB}" type="sibTrans" cxnId="{A60669EE-8E60-4337-98F2-76DA7B884038}">
      <dgm:prSet/>
      <dgm:spPr/>
      <dgm:t>
        <a:bodyPr/>
        <a:lstStyle/>
        <a:p>
          <a:endParaRPr lang="en-US"/>
        </a:p>
      </dgm:t>
    </dgm:pt>
    <dgm:pt modelId="{5C085A93-4C5E-45BE-A8BC-45DB13FC6F82}" type="pres">
      <dgm:prSet presAssocID="{B008BA0B-ABCE-4895-BDAA-0721C4FFA9C7}" presName="cycle" presStyleCnt="0">
        <dgm:presLayoutVars>
          <dgm:chMax val="1"/>
          <dgm:dir/>
          <dgm:animLvl val="ctr"/>
          <dgm:resizeHandles val="exact"/>
        </dgm:presLayoutVars>
      </dgm:prSet>
      <dgm:spPr/>
    </dgm:pt>
    <dgm:pt modelId="{0A0DE497-B0DC-40CE-A8EE-39A168B7286C}" type="pres">
      <dgm:prSet presAssocID="{D014F80C-A027-48B1-BE2C-FE5112855AEA}" presName="centerShape" presStyleLbl="node0" presStyleIdx="0" presStyleCnt="1"/>
      <dgm:spPr/>
      <dgm:t>
        <a:bodyPr/>
        <a:lstStyle/>
        <a:p>
          <a:endParaRPr lang="en-US"/>
        </a:p>
      </dgm:t>
    </dgm:pt>
    <dgm:pt modelId="{7D8993BA-FD69-4EAF-96A9-4FF13B59E0CC}" type="pres">
      <dgm:prSet presAssocID="{8A73828D-6567-480D-A2F0-1B44EF083AA3}" presName="Name9" presStyleLbl="parChTrans1D2" presStyleIdx="0" presStyleCnt="5"/>
      <dgm:spPr/>
      <dgm:t>
        <a:bodyPr/>
        <a:lstStyle/>
        <a:p>
          <a:endParaRPr lang="en-US"/>
        </a:p>
      </dgm:t>
    </dgm:pt>
    <dgm:pt modelId="{3F084FBC-B5A6-49DE-BA04-71756B31FE32}" type="pres">
      <dgm:prSet presAssocID="{8A73828D-6567-480D-A2F0-1B44EF083AA3}" presName="connTx" presStyleLbl="parChTrans1D2" presStyleIdx="0" presStyleCnt="5"/>
      <dgm:spPr/>
      <dgm:t>
        <a:bodyPr/>
        <a:lstStyle/>
        <a:p>
          <a:endParaRPr lang="en-US"/>
        </a:p>
      </dgm:t>
    </dgm:pt>
    <dgm:pt modelId="{2375C79D-C119-4FCD-A8C0-33046EE12E9A}" type="pres">
      <dgm:prSet presAssocID="{86D658EB-DD01-40B8-8072-E17C9BDD605D}" presName="node" presStyleLbl="node1" presStyleIdx="0" presStyleCnt="5">
        <dgm:presLayoutVars>
          <dgm:bulletEnabled val="1"/>
        </dgm:presLayoutVars>
      </dgm:prSet>
      <dgm:spPr/>
      <dgm:t>
        <a:bodyPr/>
        <a:lstStyle/>
        <a:p>
          <a:endParaRPr lang="en-US"/>
        </a:p>
      </dgm:t>
    </dgm:pt>
    <dgm:pt modelId="{3CDE5410-69CF-476E-AEA3-E5D6191F70CF}" type="pres">
      <dgm:prSet presAssocID="{768F2DF8-6E1E-4683-BE85-5B26E7B0B734}" presName="Name9" presStyleLbl="parChTrans1D2" presStyleIdx="1" presStyleCnt="5"/>
      <dgm:spPr/>
      <dgm:t>
        <a:bodyPr/>
        <a:lstStyle/>
        <a:p>
          <a:endParaRPr lang="en-US"/>
        </a:p>
      </dgm:t>
    </dgm:pt>
    <dgm:pt modelId="{28E2986B-9BCA-44FE-849F-AFEFE8AB226F}" type="pres">
      <dgm:prSet presAssocID="{768F2DF8-6E1E-4683-BE85-5B26E7B0B734}" presName="connTx" presStyleLbl="parChTrans1D2" presStyleIdx="1" presStyleCnt="5"/>
      <dgm:spPr/>
      <dgm:t>
        <a:bodyPr/>
        <a:lstStyle/>
        <a:p>
          <a:endParaRPr lang="en-US"/>
        </a:p>
      </dgm:t>
    </dgm:pt>
    <dgm:pt modelId="{3954A2FB-80B9-4FB4-B88C-496DA7121431}" type="pres">
      <dgm:prSet presAssocID="{26F0EC6C-2ED6-4EBF-883C-EAF0E21AC1C9}" presName="node" presStyleLbl="node1" presStyleIdx="1" presStyleCnt="5">
        <dgm:presLayoutVars>
          <dgm:bulletEnabled val="1"/>
        </dgm:presLayoutVars>
      </dgm:prSet>
      <dgm:spPr/>
      <dgm:t>
        <a:bodyPr/>
        <a:lstStyle/>
        <a:p>
          <a:endParaRPr lang="en-US"/>
        </a:p>
      </dgm:t>
    </dgm:pt>
    <dgm:pt modelId="{6D760763-8454-43E8-BAAF-C6FDE2347170}" type="pres">
      <dgm:prSet presAssocID="{EAE7ABE1-70B1-4AEA-B32E-212149504D93}" presName="Name9" presStyleLbl="parChTrans1D2" presStyleIdx="2" presStyleCnt="5"/>
      <dgm:spPr/>
      <dgm:t>
        <a:bodyPr/>
        <a:lstStyle/>
        <a:p>
          <a:endParaRPr lang="en-US"/>
        </a:p>
      </dgm:t>
    </dgm:pt>
    <dgm:pt modelId="{DD1C9FF5-12C4-468B-9CAD-6775E920B940}" type="pres">
      <dgm:prSet presAssocID="{EAE7ABE1-70B1-4AEA-B32E-212149504D93}" presName="connTx" presStyleLbl="parChTrans1D2" presStyleIdx="2" presStyleCnt="5"/>
      <dgm:spPr/>
      <dgm:t>
        <a:bodyPr/>
        <a:lstStyle/>
        <a:p>
          <a:endParaRPr lang="en-US"/>
        </a:p>
      </dgm:t>
    </dgm:pt>
    <dgm:pt modelId="{C25847E0-55A4-44D5-96C2-32225E2A1768}" type="pres">
      <dgm:prSet presAssocID="{DF5062FB-09CD-4189-B36C-CDD274B3DC1E}" presName="node" presStyleLbl="node1" presStyleIdx="2" presStyleCnt="5">
        <dgm:presLayoutVars>
          <dgm:bulletEnabled val="1"/>
        </dgm:presLayoutVars>
      </dgm:prSet>
      <dgm:spPr/>
      <dgm:t>
        <a:bodyPr/>
        <a:lstStyle/>
        <a:p>
          <a:endParaRPr lang="en-US"/>
        </a:p>
      </dgm:t>
    </dgm:pt>
    <dgm:pt modelId="{D2EE052B-BDA1-4F07-A83C-8D3A5B05A564}" type="pres">
      <dgm:prSet presAssocID="{685E8FAF-3C21-4733-912E-40D99E3D2C41}" presName="Name9" presStyleLbl="parChTrans1D2" presStyleIdx="3" presStyleCnt="5"/>
      <dgm:spPr/>
      <dgm:t>
        <a:bodyPr/>
        <a:lstStyle/>
        <a:p>
          <a:endParaRPr lang="en-US"/>
        </a:p>
      </dgm:t>
    </dgm:pt>
    <dgm:pt modelId="{FC0CA54D-606E-4C99-8D22-4659D408FACD}" type="pres">
      <dgm:prSet presAssocID="{685E8FAF-3C21-4733-912E-40D99E3D2C41}" presName="connTx" presStyleLbl="parChTrans1D2" presStyleIdx="3" presStyleCnt="5"/>
      <dgm:spPr/>
      <dgm:t>
        <a:bodyPr/>
        <a:lstStyle/>
        <a:p>
          <a:endParaRPr lang="en-US"/>
        </a:p>
      </dgm:t>
    </dgm:pt>
    <dgm:pt modelId="{0DB425CA-E60A-4CD8-BCAF-DBBCAA96409A}" type="pres">
      <dgm:prSet presAssocID="{54C8FCDE-C4CA-44D5-BE6E-AAB5445077DF}" presName="node" presStyleLbl="node1" presStyleIdx="3" presStyleCnt="5">
        <dgm:presLayoutVars>
          <dgm:bulletEnabled val="1"/>
        </dgm:presLayoutVars>
      </dgm:prSet>
      <dgm:spPr/>
      <dgm:t>
        <a:bodyPr/>
        <a:lstStyle/>
        <a:p>
          <a:endParaRPr lang="en-US"/>
        </a:p>
      </dgm:t>
    </dgm:pt>
    <dgm:pt modelId="{98B0E2A8-9085-4A8E-B7BB-21BAA652D917}" type="pres">
      <dgm:prSet presAssocID="{181D6B50-1A98-499E-9329-DE44E297E08D}" presName="Name9" presStyleLbl="parChTrans1D2" presStyleIdx="4" presStyleCnt="5"/>
      <dgm:spPr/>
      <dgm:t>
        <a:bodyPr/>
        <a:lstStyle/>
        <a:p>
          <a:endParaRPr lang="en-US"/>
        </a:p>
      </dgm:t>
    </dgm:pt>
    <dgm:pt modelId="{3BE22456-08DF-49FC-A9C4-BAB220636D4F}" type="pres">
      <dgm:prSet presAssocID="{181D6B50-1A98-499E-9329-DE44E297E08D}" presName="connTx" presStyleLbl="parChTrans1D2" presStyleIdx="4" presStyleCnt="5"/>
      <dgm:spPr/>
      <dgm:t>
        <a:bodyPr/>
        <a:lstStyle/>
        <a:p>
          <a:endParaRPr lang="en-US"/>
        </a:p>
      </dgm:t>
    </dgm:pt>
    <dgm:pt modelId="{B4B90DE9-A13B-4D12-8240-0FABCB62AAF6}" type="pres">
      <dgm:prSet presAssocID="{051E9CD9-3343-4DD9-99C6-CE4D57A1221D}" presName="node" presStyleLbl="node1" presStyleIdx="4" presStyleCnt="5">
        <dgm:presLayoutVars>
          <dgm:bulletEnabled val="1"/>
        </dgm:presLayoutVars>
      </dgm:prSet>
      <dgm:spPr/>
      <dgm:t>
        <a:bodyPr/>
        <a:lstStyle/>
        <a:p>
          <a:endParaRPr lang="en-US"/>
        </a:p>
      </dgm:t>
    </dgm:pt>
  </dgm:ptLst>
  <dgm:cxnLst>
    <dgm:cxn modelId="{4EC0D875-828D-4D72-947A-681D75D9AAA7}" srcId="{D014F80C-A027-48B1-BE2C-FE5112855AEA}" destId="{86D658EB-DD01-40B8-8072-E17C9BDD605D}" srcOrd="0" destOrd="0" parTransId="{8A73828D-6567-480D-A2F0-1B44EF083AA3}" sibTransId="{47E437AF-528F-45FB-8164-8BC1ADCEBF17}"/>
    <dgm:cxn modelId="{DF27EB26-B6BF-448A-B60F-3F8C10FC6826}" srcId="{D014F80C-A027-48B1-BE2C-FE5112855AEA}" destId="{26F0EC6C-2ED6-4EBF-883C-EAF0E21AC1C9}" srcOrd="1" destOrd="0" parTransId="{768F2DF8-6E1E-4683-BE85-5B26E7B0B734}" sibTransId="{8DFC6E2E-5411-4476-BBC3-A5FB14ABD75B}"/>
    <dgm:cxn modelId="{26DC2743-58B3-42D9-83C9-23852B644CBE}" type="presOf" srcId="{B008BA0B-ABCE-4895-BDAA-0721C4FFA9C7}" destId="{5C085A93-4C5E-45BE-A8BC-45DB13FC6F82}" srcOrd="0" destOrd="0" presId="urn:microsoft.com/office/officeart/2005/8/layout/radial1"/>
    <dgm:cxn modelId="{F43EF386-183C-4062-A418-4E98D51ADA9C}" srcId="{D014F80C-A027-48B1-BE2C-FE5112855AEA}" destId="{DF5062FB-09CD-4189-B36C-CDD274B3DC1E}" srcOrd="2" destOrd="0" parTransId="{EAE7ABE1-70B1-4AEA-B32E-212149504D93}" sibTransId="{9FD4BE0E-E699-481E-BCEE-F96D9A5B50C8}"/>
    <dgm:cxn modelId="{DC1D059E-692C-4F9F-AF7D-510E91193156}" type="presOf" srcId="{EAE7ABE1-70B1-4AEA-B32E-212149504D93}" destId="{DD1C9FF5-12C4-468B-9CAD-6775E920B940}" srcOrd="1" destOrd="0" presId="urn:microsoft.com/office/officeart/2005/8/layout/radial1"/>
    <dgm:cxn modelId="{532FB246-BCCB-47EE-B79B-2655F01FC460}" type="presOf" srcId="{768F2DF8-6E1E-4683-BE85-5B26E7B0B734}" destId="{3CDE5410-69CF-476E-AEA3-E5D6191F70CF}" srcOrd="0" destOrd="0" presId="urn:microsoft.com/office/officeart/2005/8/layout/radial1"/>
    <dgm:cxn modelId="{033FB40F-769C-485D-809D-B8E2125BCFC0}" type="presOf" srcId="{181D6B50-1A98-499E-9329-DE44E297E08D}" destId="{3BE22456-08DF-49FC-A9C4-BAB220636D4F}" srcOrd="1" destOrd="0" presId="urn:microsoft.com/office/officeart/2005/8/layout/radial1"/>
    <dgm:cxn modelId="{A60669EE-8E60-4337-98F2-76DA7B884038}" srcId="{D014F80C-A027-48B1-BE2C-FE5112855AEA}" destId="{051E9CD9-3343-4DD9-99C6-CE4D57A1221D}" srcOrd="4" destOrd="0" parTransId="{181D6B50-1A98-499E-9329-DE44E297E08D}" sibTransId="{4EEDF39D-A368-4B22-84B7-9619878AABDB}"/>
    <dgm:cxn modelId="{D7008D54-B10B-411A-A9FC-281E9386E49F}" type="presOf" srcId="{EAE7ABE1-70B1-4AEA-B32E-212149504D93}" destId="{6D760763-8454-43E8-BAAF-C6FDE2347170}" srcOrd="0" destOrd="0" presId="urn:microsoft.com/office/officeart/2005/8/layout/radial1"/>
    <dgm:cxn modelId="{4C828E85-66C6-47A0-A347-D6CD30D2BA7A}" type="presOf" srcId="{685E8FAF-3C21-4733-912E-40D99E3D2C41}" destId="{D2EE052B-BDA1-4F07-A83C-8D3A5B05A564}" srcOrd="0" destOrd="0" presId="urn:microsoft.com/office/officeart/2005/8/layout/radial1"/>
    <dgm:cxn modelId="{B499B709-B15B-468D-88E8-0E20870AA833}" type="presOf" srcId="{26F0EC6C-2ED6-4EBF-883C-EAF0E21AC1C9}" destId="{3954A2FB-80B9-4FB4-B88C-496DA7121431}" srcOrd="0" destOrd="0" presId="urn:microsoft.com/office/officeart/2005/8/layout/radial1"/>
    <dgm:cxn modelId="{F5FB9E58-6FA2-43C6-8B96-A8575E531C78}" type="presOf" srcId="{86D658EB-DD01-40B8-8072-E17C9BDD605D}" destId="{2375C79D-C119-4FCD-A8C0-33046EE12E9A}" srcOrd="0" destOrd="0" presId="urn:microsoft.com/office/officeart/2005/8/layout/radial1"/>
    <dgm:cxn modelId="{40133631-1F2A-472A-AC45-8FB9FF75028A}" srcId="{D014F80C-A027-48B1-BE2C-FE5112855AEA}" destId="{54C8FCDE-C4CA-44D5-BE6E-AAB5445077DF}" srcOrd="3" destOrd="0" parTransId="{685E8FAF-3C21-4733-912E-40D99E3D2C41}" sibTransId="{0C0ABB12-0109-4589-88F3-67111705E1D9}"/>
    <dgm:cxn modelId="{BDD3DCE3-5640-469A-9A3D-7AF1A677B162}" type="presOf" srcId="{54C8FCDE-C4CA-44D5-BE6E-AAB5445077DF}" destId="{0DB425CA-E60A-4CD8-BCAF-DBBCAA96409A}" srcOrd="0" destOrd="0" presId="urn:microsoft.com/office/officeart/2005/8/layout/radial1"/>
    <dgm:cxn modelId="{53C40DBC-9C77-416A-97D8-75524B6EBD88}" type="presOf" srcId="{D014F80C-A027-48B1-BE2C-FE5112855AEA}" destId="{0A0DE497-B0DC-40CE-A8EE-39A168B7286C}" srcOrd="0" destOrd="0" presId="urn:microsoft.com/office/officeart/2005/8/layout/radial1"/>
    <dgm:cxn modelId="{627986F8-18B5-431B-BD89-F1914833A9FE}" type="presOf" srcId="{051E9CD9-3343-4DD9-99C6-CE4D57A1221D}" destId="{B4B90DE9-A13B-4D12-8240-0FABCB62AAF6}" srcOrd="0" destOrd="0" presId="urn:microsoft.com/office/officeart/2005/8/layout/radial1"/>
    <dgm:cxn modelId="{9F94F170-F7D5-4A7D-A63C-C4F986008363}" type="presOf" srcId="{8A73828D-6567-480D-A2F0-1B44EF083AA3}" destId="{7D8993BA-FD69-4EAF-96A9-4FF13B59E0CC}" srcOrd="0" destOrd="0" presId="urn:microsoft.com/office/officeart/2005/8/layout/radial1"/>
    <dgm:cxn modelId="{7EC328F7-A7E0-4026-A8F8-80E1C11F9607}" type="presOf" srcId="{DF5062FB-09CD-4189-B36C-CDD274B3DC1E}" destId="{C25847E0-55A4-44D5-96C2-32225E2A1768}" srcOrd="0" destOrd="0" presId="urn:microsoft.com/office/officeart/2005/8/layout/radial1"/>
    <dgm:cxn modelId="{953DC2C9-0619-416A-B144-AE0875A40DE3}" type="presOf" srcId="{768F2DF8-6E1E-4683-BE85-5B26E7B0B734}" destId="{28E2986B-9BCA-44FE-849F-AFEFE8AB226F}" srcOrd="1" destOrd="0" presId="urn:microsoft.com/office/officeart/2005/8/layout/radial1"/>
    <dgm:cxn modelId="{15FA7A5A-55BD-43B6-9D2D-74269F19BF58}" srcId="{B008BA0B-ABCE-4895-BDAA-0721C4FFA9C7}" destId="{D014F80C-A027-48B1-BE2C-FE5112855AEA}" srcOrd="0" destOrd="0" parTransId="{EA5D7B15-24FF-4AE0-B5A8-B12D25CAB3DA}" sibTransId="{839F2E9A-84C6-4A48-9EBB-ED2D0DCA399E}"/>
    <dgm:cxn modelId="{B41C437B-28CA-4D35-83C7-869420B67DE5}" type="presOf" srcId="{8A73828D-6567-480D-A2F0-1B44EF083AA3}" destId="{3F084FBC-B5A6-49DE-BA04-71756B31FE32}" srcOrd="1" destOrd="0" presId="urn:microsoft.com/office/officeart/2005/8/layout/radial1"/>
    <dgm:cxn modelId="{618962A1-9E1D-4DA9-851C-5AF8680AEA5B}" type="presOf" srcId="{685E8FAF-3C21-4733-912E-40D99E3D2C41}" destId="{FC0CA54D-606E-4C99-8D22-4659D408FACD}" srcOrd="1" destOrd="0" presId="urn:microsoft.com/office/officeart/2005/8/layout/radial1"/>
    <dgm:cxn modelId="{C858909B-E711-48A6-BE48-520ECD89E8A6}" type="presOf" srcId="{181D6B50-1A98-499E-9329-DE44E297E08D}" destId="{98B0E2A8-9085-4A8E-B7BB-21BAA652D917}" srcOrd="0" destOrd="0" presId="urn:microsoft.com/office/officeart/2005/8/layout/radial1"/>
    <dgm:cxn modelId="{5CF8C515-338F-483F-9618-F346204B4103}" type="presParOf" srcId="{5C085A93-4C5E-45BE-A8BC-45DB13FC6F82}" destId="{0A0DE497-B0DC-40CE-A8EE-39A168B7286C}" srcOrd="0" destOrd="0" presId="urn:microsoft.com/office/officeart/2005/8/layout/radial1"/>
    <dgm:cxn modelId="{81D3ADC7-00FC-4659-84CB-800F91D82D6D}" type="presParOf" srcId="{5C085A93-4C5E-45BE-A8BC-45DB13FC6F82}" destId="{7D8993BA-FD69-4EAF-96A9-4FF13B59E0CC}" srcOrd="1" destOrd="0" presId="urn:microsoft.com/office/officeart/2005/8/layout/radial1"/>
    <dgm:cxn modelId="{1C00D97F-F44E-4417-BACD-5D699DAC186E}" type="presParOf" srcId="{7D8993BA-FD69-4EAF-96A9-4FF13B59E0CC}" destId="{3F084FBC-B5A6-49DE-BA04-71756B31FE32}" srcOrd="0" destOrd="0" presId="urn:microsoft.com/office/officeart/2005/8/layout/radial1"/>
    <dgm:cxn modelId="{AC71E386-07D2-44C6-A40E-D03D91C72A8D}" type="presParOf" srcId="{5C085A93-4C5E-45BE-A8BC-45DB13FC6F82}" destId="{2375C79D-C119-4FCD-A8C0-33046EE12E9A}" srcOrd="2" destOrd="0" presId="urn:microsoft.com/office/officeart/2005/8/layout/radial1"/>
    <dgm:cxn modelId="{E108F93D-3EB5-4CF8-A04C-6BC6A47A8EF1}" type="presParOf" srcId="{5C085A93-4C5E-45BE-A8BC-45DB13FC6F82}" destId="{3CDE5410-69CF-476E-AEA3-E5D6191F70CF}" srcOrd="3" destOrd="0" presId="urn:microsoft.com/office/officeart/2005/8/layout/radial1"/>
    <dgm:cxn modelId="{2A0A0285-F951-4F0F-A5BB-EA0E38443A2D}" type="presParOf" srcId="{3CDE5410-69CF-476E-AEA3-E5D6191F70CF}" destId="{28E2986B-9BCA-44FE-849F-AFEFE8AB226F}" srcOrd="0" destOrd="0" presId="urn:microsoft.com/office/officeart/2005/8/layout/radial1"/>
    <dgm:cxn modelId="{3B57FEA6-A927-4AE6-ACA2-BD4F67A6EF44}" type="presParOf" srcId="{5C085A93-4C5E-45BE-A8BC-45DB13FC6F82}" destId="{3954A2FB-80B9-4FB4-B88C-496DA7121431}" srcOrd="4" destOrd="0" presId="urn:microsoft.com/office/officeart/2005/8/layout/radial1"/>
    <dgm:cxn modelId="{F3E189D3-1DD0-4839-BFD2-CB1C44F6C993}" type="presParOf" srcId="{5C085A93-4C5E-45BE-A8BC-45DB13FC6F82}" destId="{6D760763-8454-43E8-BAAF-C6FDE2347170}" srcOrd="5" destOrd="0" presId="urn:microsoft.com/office/officeart/2005/8/layout/radial1"/>
    <dgm:cxn modelId="{C59D8377-0264-45F5-81AD-2519F28095EC}" type="presParOf" srcId="{6D760763-8454-43E8-BAAF-C6FDE2347170}" destId="{DD1C9FF5-12C4-468B-9CAD-6775E920B940}" srcOrd="0" destOrd="0" presId="urn:microsoft.com/office/officeart/2005/8/layout/radial1"/>
    <dgm:cxn modelId="{C65E3807-CCFD-4446-8BEA-3E1686467A22}" type="presParOf" srcId="{5C085A93-4C5E-45BE-A8BC-45DB13FC6F82}" destId="{C25847E0-55A4-44D5-96C2-32225E2A1768}" srcOrd="6" destOrd="0" presId="urn:microsoft.com/office/officeart/2005/8/layout/radial1"/>
    <dgm:cxn modelId="{B1AB3F0E-8743-4B45-827D-CAFBBEEB9FD0}" type="presParOf" srcId="{5C085A93-4C5E-45BE-A8BC-45DB13FC6F82}" destId="{D2EE052B-BDA1-4F07-A83C-8D3A5B05A564}" srcOrd="7" destOrd="0" presId="urn:microsoft.com/office/officeart/2005/8/layout/radial1"/>
    <dgm:cxn modelId="{CB016D6C-14E0-48C4-9195-B315276C36CD}" type="presParOf" srcId="{D2EE052B-BDA1-4F07-A83C-8D3A5B05A564}" destId="{FC0CA54D-606E-4C99-8D22-4659D408FACD}" srcOrd="0" destOrd="0" presId="urn:microsoft.com/office/officeart/2005/8/layout/radial1"/>
    <dgm:cxn modelId="{BEAFE202-596A-4A7C-A610-B41061563040}" type="presParOf" srcId="{5C085A93-4C5E-45BE-A8BC-45DB13FC6F82}" destId="{0DB425CA-E60A-4CD8-BCAF-DBBCAA96409A}" srcOrd="8" destOrd="0" presId="urn:microsoft.com/office/officeart/2005/8/layout/radial1"/>
    <dgm:cxn modelId="{9281F6D8-A589-4E51-8DB5-53F5F7D38F62}" type="presParOf" srcId="{5C085A93-4C5E-45BE-A8BC-45DB13FC6F82}" destId="{98B0E2A8-9085-4A8E-B7BB-21BAA652D917}" srcOrd="9" destOrd="0" presId="urn:microsoft.com/office/officeart/2005/8/layout/radial1"/>
    <dgm:cxn modelId="{9939A253-BADD-472C-B742-149E600DEDBC}" type="presParOf" srcId="{98B0E2A8-9085-4A8E-B7BB-21BAA652D917}" destId="{3BE22456-08DF-49FC-A9C4-BAB220636D4F}" srcOrd="0" destOrd="0" presId="urn:microsoft.com/office/officeart/2005/8/layout/radial1"/>
    <dgm:cxn modelId="{ACADEE98-4ED4-4BEC-AAD8-7EA8B72884B9}" type="presParOf" srcId="{5C085A93-4C5E-45BE-A8BC-45DB13FC6F82}" destId="{B4B90DE9-A13B-4D12-8240-0FABCB62AAF6}"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529FD0-A31C-4B22-A2C1-B12F667F7E1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DAAE2DE-882F-4E2A-ABF5-18AA5CF03870}">
      <dgm:prSet custT="1"/>
      <dgm:spPr>
        <a:solidFill>
          <a:schemeClr val="accent3">
            <a:lumMod val="50000"/>
          </a:schemeClr>
        </a:solidFill>
      </dgm:spPr>
      <dgm:t>
        <a:bodyPr/>
        <a:lstStyle/>
        <a:p>
          <a:pPr rtl="0"/>
          <a:r>
            <a:rPr lang="en-US" sz="1400" b="1" u="sng" dirty="0" smtClean="0">
              <a:latin typeface="Calibri" pitchFamily="34" charset="0"/>
            </a:rPr>
            <a:t>Private Insurance</a:t>
          </a:r>
          <a:endParaRPr lang="en-US" sz="1400" b="1" dirty="0">
            <a:latin typeface="Calibri" pitchFamily="34" charset="0"/>
          </a:endParaRPr>
        </a:p>
      </dgm:t>
    </dgm:pt>
    <dgm:pt modelId="{693E1849-6161-4A6B-8B3E-8C11B383A7FB}" type="parTrans" cxnId="{12B2047D-DBFD-4737-A04E-52934E4BD317}">
      <dgm:prSet/>
      <dgm:spPr/>
      <dgm:t>
        <a:bodyPr/>
        <a:lstStyle/>
        <a:p>
          <a:endParaRPr lang="en-US" sz="1200" b="1"/>
        </a:p>
      </dgm:t>
    </dgm:pt>
    <dgm:pt modelId="{C10F4D83-E66D-4FD1-BECF-E89AFEB8C6C6}" type="sibTrans" cxnId="{12B2047D-DBFD-4737-A04E-52934E4BD317}">
      <dgm:prSet/>
      <dgm:spPr/>
      <dgm:t>
        <a:bodyPr/>
        <a:lstStyle/>
        <a:p>
          <a:endParaRPr lang="en-US" sz="1200" b="1"/>
        </a:p>
      </dgm:t>
    </dgm:pt>
    <dgm:pt modelId="{CA1DBB4E-AF99-4ACF-B14E-BEA3E2E0C110}">
      <dgm:prSet custT="1"/>
      <dgm:spPr>
        <a:solidFill>
          <a:schemeClr val="accent3">
            <a:lumMod val="50000"/>
          </a:schemeClr>
        </a:solidFill>
      </dgm:spPr>
      <dgm:t>
        <a:bodyPr/>
        <a:lstStyle/>
        <a:p>
          <a:pPr rtl="0"/>
          <a:r>
            <a:rPr lang="en-US" sz="1400" b="1" dirty="0" smtClean="0">
              <a:latin typeface="Calibri" pitchFamily="34" charset="0"/>
            </a:rPr>
            <a:t>  Total: 201 million</a:t>
          </a:r>
          <a:endParaRPr lang="en-US" sz="1400" b="1" dirty="0">
            <a:latin typeface="Calibri" pitchFamily="34" charset="0"/>
          </a:endParaRPr>
        </a:p>
      </dgm:t>
    </dgm:pt>
    <dgm:pt modelId="{B2B68557-52AC-423F-BD3E-93F687E74D78}" type="parTrans" cxnId="{7E0F7823-EEAD-4197-B287-CE6C8C2B9E52}">
      <dgm:prSet/>
      <dgm:spPr/>
      <dgm:t>
        <a:bodyPr/>
        <a:lstStyle/>
        <a:p>
          <a:endParaRPr lang="en-US" sz="1200" b="1"/>
        </a:p>
      </dgm:t>
    </dgm:pt>
    <dgm:pt modelId="{C76DDAEC-B4DC-42DD-82F4-DAECFEEEF20D}" type="sibTrans" cxnId="{7E0F7823-EEAD-4197-B287-CE6C8C2B9E52}">
      <dgm:prSet/>
      <dgm:spPr/>
      <dgm:t>
        <a:bodyPr/>
        <a:lstStyle/>
        <a:p>
          <a:endParaRPr lang="en-US" sz="1200" b="1"/>
        </a:p>
      </dgm:t>
    </dgm:pt>
    <dgm:pt modelId="{2D42FEAF-B200-4D22-9139-F09E4CFCA420}">
      <dgm:prSet custT="1"/>
      <dgm:spPr>
        <a:solidFill>
          <a:schemeClr val="accent3">
            <a:lumMod val="50000"/>
          </a:schemeClr>
        </a:solidFill>
      </dgm:spPr>
      <dgm:t>
        <a:bodyPr/>
        <a:lstStyle/>
        <a:p>
          <a:pPr rtl="0"/>
          <a:r>
            <a:rPr lang="en-US" sz="1400" b="1" dirty="0" smtClean="0">
              <a:latin typeface="Calibri" pitchFamily="34" charset="0"/>
            </a:rPr>
            <a:t>    Employer: 176.3million</a:t>
          </a:r>
          <a:endParaRPr lang="en-US" sz="1400" b="1" dirty="0">
            <a:latin typeface="Calibri" pitchFamily="34" charset="0"/>
          </a:endParaRPr>
        </a:p>
      </dgm:t>
    </dgm:pt>
    <dgm:pt modelId="{2A1EE1C6-CA70-4583-88BF-3C335AA7F123}" type="parTrans" cxnId="{569988FB-DB55-4012-ABC3-B33165FB9CEF}">
      <dgm:prSet/>
      <dgm:spPr/>
      <dgm:t>
        <a:bodyPr/>
        <a:lstStyle/>
        <a:p>
          <a:endParaRPr lang="en-US" sz="1200" b="1"/>
        </a:p>
      </dgm:t>
    </dgm:pt>
    <dgm:pt modelId="{3B4CE98C-927D-4AF7-A445-9958E31014BF}" type="sibTrans" cxnId="{569988FB-DB55-4012-ABC3-B33165FB9CEF}">
      <dgm:prSet/>
      <dgm:spPr/>
      <dgm:t>
        <a:bodyPr/>
        <a:lstStyle/>
        <a:p>
          <a:endParaRPr lang="en-US" sz="1200" b="1"/>
        </a:p>
      </dgm:t>
    </dgm:pt>
    <dgm:pt modelId="{51C45339-8A1E-4289-AFF4-34F5BEA043A7}">
      <dgm:prSet custT="1"/>
      <dgm:spPr>
        <a:solidFill>
          <a:schemeClr val="accent3">
            <a:lumMod val="50000"/>
          </a:schemeClr>
        </a:solidFill>
      </dgm:spPr>
      <dgm:t>
        <a:bodyPr/>
        <a:lstStyle/>
        <a:p>
          <a:pPr rtl="0"/>
          <a:r>
            <a:rPr lang="en-US" sz="1400" b="1" dirty="0" smtClean="0">
              <a:latin typeface="Calibri" pitchFamily="34" charset="0"/>
            </a:rPr>
            <a:t>    Direct-Purchase: 26.7 million</a:t>
          </a:r>
          <a:endParaRPr lang="en-US" sz="1400" b="1" dirty="0">
            <a:latin typeface="Calibri" pitchFamily="34" charset="0"/>
          </a:endParaRPr>
        </a:p>
      </dgm:t>
    </dgm:pt>
    <dgm:pt modelId="{519E56AA-BA3C-4270-B921-06768B66D140}" type="parTrans" cxnId="{E2C11EFA-7D2C-4815-8F1A-6EA9BC9C4645}">
      <dgm:prSet/>
      <dgm:spPr/>
      <dgm:t>
        <a:bodyPr/>
        <a:lstStyle/>
        <a:p>
          <a:endParaRPr lang="en-US" sz="1200" b="1"/>
        </a:p>
      </dgm:t>
    </dgm:pt>
    <dgm:pt modelId="{748EAEDC-86E5-4326-94CA-83CEEEE36B3C}" type="sibTrans" cxnId="{E2C11EFA-7D2C-4815-8F1A-6EA9BC9C4645}">
      <dgm:prSet/>
      <dgm:spPr/>
      <dgm:t>
        <a:bodyPr/>
        <a:lstStyle/>
        <a:p>
          <a:endParaRPr lang="en-US" sz="1200" b="1"/>
        </a:p>
      </dgm:t>
    </dgm:pt>
    <dgm:pt modelId="{6EB558B1-03C1-480E-8FF2-00F2F50DCF27}">
      <dgm:prSet custT="1"/>
      <dgm:spPr>
        <a:solidFill>
          <a:schemeClr val="accent3">
            <a:lumMod val="50000"/>
          </a:schemeClr>
        </a:solidFill>
      </dgm:spPr>
      <dgm:t>
        <a:bodyPr/>
        <a:lstStyle/>
        <a:p>
          <a:pPr rtl="0"/>
          <a:r>
            <a:rPr lang="en-US" sz="1400" b="1" u="sng" smtClean="0">
              <a:latin typeface="Calibri" pitchFamily="34" charset="0"/>
            </a:rPr>
            <a:t>Public Insurance (non-exclusive)</a:t>
          </a:r>
          <a:endParaRPr lang="en-US" sz="1400" b="1">
            <a:latin typeface="Calibri" pitchFamily="34" charset="0"/>
          </a:endParaRPr>
        </a:p>
      </dgm:t>
    </dgm:pt>
    <dgm:pt modelId="{A6789DB7-E03A-459F-BD51-7BEA22446733}" type="parTrans" cxnId="{B3D2AF31-B5FE-4700-8C29-4B5F4F4D4386}">
      <dgm:prSet/>
      <dgm:spPr/>
      <dgm:t>
        <a:bodyPr/>
        <a:lstStyle/>
        <a:p>
          <a:endParaRPr lang="en-US" sz="1200" b="1"/>
        </a:p>
      </dgm:t>
    </dgm:pt>
    <dgm:pt modelId="{68198128-EDB9-4815-A54A-47B27E46E5B2}" type="sibTrans" cxnId="{B3D2AF31-B5FE-4700-8C29-4B5F4F4D4386}">
      <dgm:prSet/>
      <dgm:spPr/>
      <dgm:t>
        <a:bodyPr/>
        <a:lstStyle/>
        <a:p>
          <a:endParaRPr lang="en-US" sz="1200" b="1"/>
        </a:p>
      </dgm:t>
    </dgm:pt>
    <dgm:pt modelId="{E31B2128-048E-4A4F-A471-3540B7D48608}">
      <dgm:prSet custT="1"/>
      <dgm:spPr>
        <a:solidFill>
          <a:schemeClr val="accent3">
            <a:lumMod val="50000"/>
          </a:schemeClr>
        </a:solidFill>
      </dgm:spPr>
      <dgm:t>
        <a:bodyPr/>
        <a:lstStyle/>
        <a:p>
          <a:pPr rtl="0"/>
          <a:r>
            <a:rPr lang="en-US" sz="1400" b="1" dirty="0" smtClean="0">
              <a:latin typeface="Calibri" pitchFamily="34" charset="0"/>
            </a:rPr>
            <a:t>  Total: 87.4 million</a:t>
          </a:r>
          <a:endParaRPr lang="en-US" sz="1400" b="1" dirty="0">
            <a:latin typeface="Calibri" pitchFamily="34" charset="0"/>
          </a:endParaRPr>
        </a:p>
      </dgm:t>
    </dgm:pt>
    <dgm:pt modelId="{6474F0D9-9222-412E-AFEC-783A8DC8F038}" type="parTrans" cxnId="{0E156259-E81B-4E6D-B8BE-D19790402FEB}">
      <dgm:prSet/>
      <dgm:spPr/>
      <dgm:t>
        <a:bodyPr/>
        <a:lstStyle/>
        <a:p>
          <a:endParaRPr lang="en-US" sz="1200" b="1"/>
        </a:p>
      </dgm:t>
    </dgm:pt>
    <dgm:pt modelId="{394BBE61-F77C-4C2F-902E-5BD04B7396D2}" type="sibTrans" cxnId="{0E156259-E81B-4E6D-B8BE-D19790402FEB}">
      <dgm:prSet/>
      <dgm:spPr/>
      <dgm:t>
        <a:bodyPr/>
        <a:lstStyle/>
        <a:p>
          <a:endParaRPr lang="en-US" sz="1200" b="1"/>
        </a:p>
      </dgm:t>
    </dgm:pt>
    <dgm:pt modelId="{A3A6D4E1-B2D6-4562-87B0-E9812DA1D982}">
      <dgm:prSet custT="1"/>
      <dgm:spPr>
        <a:solidFill>
          <a:schemeClr val="accent3">
            <a:lumMod val="50000"/>
          </a:schemeClr>
        </a:solidFill>
      </dgm:spPr>
      <dgm:t>
        <a:bodyPr/>
        <a:lstStyle/>
        <a:p>
          <a:pPr rtl="0"/>
          <a:r>
            <a:rPr lang="en-US" sz="1400" b="1" dirty="0" smtClean="0">
              <a:latin typeface="Calibri" pitchFamily="34" charset="0"/>
            </a:rPr>
            <a:t>    Medicaid: 42.6 million</a:t>
          </a:r>
          <a:endParaRPr lang="en-US" sz="1400" b="1" dirty="0">
            <a:latin typeface="Calibri" pitchFamily="34" charset="0"/>
          </a:endParaRPr>
        </a:p>
      </dgm:t>
    </dgm:pt>
    <dgm:pt modelId="{D7F4AB32-F9D6-4766-83FC-89BEC786E1B3}" type="parTrans" cxnId="{DDF8C9BD-147A-4BD6-888B-74718C392F80}">
      <dgm:prSet/>
      <dgm:spPr/>
      <dgm:t>
        <a:bodyPr/>
        <a:lstStyle/>
        <a:p>
          <a:endParaRPr lang="en-US" sz="1200" b="1"/>
        </a:p>
      </dgm:t>
    </dgm:pt>
    <dgm:pt modelId="{E3A5DB2D-409F-4447-9A1F-86319DA87AFC}" type="sibTrans" cxnId="{DDF8C9BD-147A-4BD6-888B-74718C392F80}">
      <dgm:prSet/>
      <dgm:spPr/>
      <dgm:t>
        <a:bodyPr/>
        <a:lstStyle/>
        <a:p>
          <a:endParaRPr lang="en-US" sz="1200" b="1"/>
        </a:p>
      </dgm:t>
    </dgm:pt>
    <dgm:pt modelId="{C9A151B8-3E4F-48A9-896F-41F4C63B4B08}">
      <dgm:prSet custT="1"/>
      <dgm:spPr>
        <a:solidFill>
          <a:schemeClr val="accent3">
            <a:lumMod val="50000"/>
          </a:schemeClr>
        </a:solidFill>
      </dgm:spPr>
      <dgm:t>
        <a:bodyPr/>
        <a:lstStyle/>
        <a:p>
          <a:pPr rtl="0"/>
          <a:r>
            <a:rPr lang="en-US" sz="1400" b="1" dirty="0" smtClean="0">
              <a:latin typeface="Calibri" pitchFamily="34" charset="0"/>
            </a:rPr>
            <a:t>    Medicare: 43 million (dual </a:t>
          </a:r>
          <a:r>
            <a:rPr lang="en-US" sz="1400" b="1" dirty="0" err="1" smtClean="0">
              <a:latin typeface="Calibri" pitchFamily="34" charset="0"/>
            </a:rPr>
            <a:t>eligibles</a:t>
          </a:r>
          <a:r>
            <a:rPr lang="en-US" sz="1400" b="1" dirty="0" smtClean="0">
              <a:latin typeface="Calibri" pitchFamily="34" charset="0"/>
            </a:rPr>
            <a:t>)</a:t>
          </a:r>
          <a:endParaRPr lang="en-US" sz="1400" b="1" dirty="0">
            <a:latin typeface="Calibri" pitchFamily="34" charset="0"/>
          </a:endParaRPr>
        </a:p>
      </dgm:t>
    </dgm:pt>
    <dgm:pt modelId="{7FD9A72F-C9AC-403D-B960-4F68E3500971}" type="parTrans" cxnId="{E0BD6FC9-5972-40D1-BCCE-438498E3A4AE}">
      <dgm:prSet/>
      <dgm:spPr/>
      <dgm:t>
        <a:bodyPr/>
        <a:lstStyle/>
        <a:p>
          <a:endParaRPr lang="en-US" sz="1200" b="1"/>
        </a:p>
      </dgm:t>
    </dgm:pt>
    <dgm:pt modelId="{96B06B34-0C33-435D-B013-56EEBD23B5C0}" type="sibTrans" cxnId="{E0BD6FC9-5972-40D1-BCCE-438498E3A4AE}">
      <dgm:prSet/>
      <dgm:spPr/>
      <dgm:t>
        <a:bodyPr/>
        <a:lstStyle/>
        <a:p>
          <a:endParaRPr lang="en-US" sz="1200" b="1"/>
        </a:p>
      </dgm:t>
    </dgm:pt>
    <dgm:pt modelId="{FA1AE859-036B-4E70-A85A-2FB8E6197B1C}">
      <dgm:prSet custT="1"/>
      <dgm:spPr>
        <a:solidFill>
          <a:schemeClr val="accent3">
            <a:lumMod val="50000"/>
          </a:schemeClr>
        </a:solidFill>
      </dgm:spPr>
      <dgm:t>
        <a:bodyPr/>
        <a:lstStyle/>
        <a:p>
          <a:pPr rtl="0"/>
          <a:r>
            <a:rPr lang="en-US" sz="1400" b="1" dirty="0" smtClean="0">
              <a:latin typeface="Calibri" pitchFamily="34" charset="0"/>
            </a:rPr>
            <a:t>    Military healthcare: 11.5 million</a:t>
          </a:r>
          <a:endParaRPr lang="en-US" sz="1400" b="1" dirty="0">
            <a:latin typeface="Calibri" pitchFamily="34" charset="0"/>
          </a:endParaRPr>
        </a:p>
      </dgm:t>
    </dgm:pt>
    <dgm:pt modelId="{3F3B8E17-5869-445D-9BA8-AD80DA8652BA}" type="parTrans" cxnId="{90AA40CF-B5C9-48A1-8F52-03D4D21160B4}">
      <dgm:prSet/>
      <dgm:spPr/>
      <dgm:t>
        <a:bodyPr/>
        <a:lstStyle/>
        <a:p>
          <a:endParaRPr lang="en-US" sz="1200" b="1"/>
        </a:p>
      </dgm:t>
    </dgm:pt>
    <dgm:pt modelId="{BB9FF32D-4A8E-4436-B5BA-8ADF28B1AD39}" type="sibTrans" cxnId="{90AA40CF-B5C9-48A1-8F52-03D4D21160B4}">
      <dgm:prSet/>
      <dgm:spPr/>
      <dgm:t>
        <a:bodyPr/>
        <a:lstStyle/>
        <a:p>
          <a:endParaRPr lang="en-US" sz="1200" b="1"/>
        </a:p>
      </dgm:t>
    </dgm:pt>
    <dgm:pt modelId="{6EF451CD-2FE1-402D-94E0-AA8D4D2A6655}">
      <dgm:prSet custT="1"/>
      <dgm:spPr>
        <a:solidFill>
          <a:schemeClr val="accent3">
            <a:lumMod val="50000"/>
          </a:schemeClr>
        </a:solidFill>
      </dgm:spPr>
      <dgm:t>
        <a:bodyPr/>
        <a:lstStyle/>
        <a:p>
          <a:pPr rtl="0"/>
          <a:r>
            <a:rPr lang="en-US" sz="1400" b="1" u="sng" dirty="0" smtClean="0">
              <a:latin typeface="Calibri" pitchFamily="34" charset="0"/>
            </a:rPr>
            <a:t>Uninsured</a:t>
          </a:r>
          <a:r>
            <a:rPr lang="en-US" sz="1400" b="1" dirty="0" smtClean="0">
              <a:latin typeface="Calibri" pitchFamily="34" charset="0"/>
            </a:rPr>
            <a:t>: 46.3 million</a:t>
          </a:r>
          <a:endParaRPr lang="en-US" sz="1400" b="1" dirty="0">
            <a:latin typeface="Calibri" pitchFamily="34" charset="0"/>
          </a:endParaRPr>
        </a:p>
      </dgm:t>
    </dgm:pt>
    <dgm:pt modelId="{E8D53C51-93CE-4767-A127-303EBA485B2D}" type="parTrans" cxnId="{FDF9DB46-06A1-4F84-B94B-B248CCDE03E0}">
      <dgm:prSet/>
      <dgm:spPr/>
      <dgm:t>
        <a:bodyPr/>
        <a:lstStyle/>
        <a:p>
          <a:endParaRPr lang="en-US" sz="1200" b="1"/>
        </a:p>
      </dgm:t>
    </dgm:pt>
    <dgm:pt modelId="{5EB3390E-E0E3-4716-A2AA-C4368859F933}" type="sibTrans" cxnId="{FDF9DB46-06A1-4F84-B94B-B248CCDE03E0}">
      <dgm:prSet/>
      <dgm:spPr/>
      <dgm:t>
        <a:bodyPr/>
        <a:lstStyle/>
        <a:p>
          <a:endParaRPr lang="en-US" sz="1200" b="1"/>
        </a:p>
      </dgm:t>
    </dgm:pt>
    <dgm:pt modelId="{C815DD0A-FB43-483B-B618-BB4B2949CE92}" type="pres">
      <dgm:prSet presAssocID="{23529FD0-A31C-4B22-A2C1-B12F667F7E13}" presName="linear" presStyleCnt="0">
        <dgm:presLayoutVars>
          <dgm:animLvl val="lvl"/>
          <dgm:resizeHandles val="exact"/>
        </dgm:presLayoutVars>
      </dgm:prSet>
      <dgm:spPr/>
      <dgm:t>
        <a:bodyPr/>
        <a:lstStyle/>
        <a:p>
          <a:endParaRPr lang="en-US"/>
        </a:p>
      </dgm:t>
    </dgm:pt>
    <dgm:pt modelId="{315AA4D9-0130-496E-9A8A-062467BFE3F4}" type="pres">
      <dgm:prSet presAssocID="{1DAAE2DE-882F-4E2A-ABF5-18AA5CF03870}" presName="parentText" presStyleLbl="node1" presStyleIdx="0" presStyleCnt="10">
        <dgm:presLayoutVars>
          <dgm:chMax val="0"/>
          <dgm:bulletEnabled val="1"/>
        </dgm:presLayoutVars>
      </dgm:prSet>
      <dgm:spPr/>
      <dgm:t>
        <a:bodyPr/>
        <a:lstStyle/>
        <a:p>
          <a:endParaRPr lang="en-US"/>
        </a:p>
      </dgm:t>
    </dgm:pt>
    <dgm:pt modelId="{79F89922-33B3-47FD-9FAF-A3F358B2629B}" type="pres">
      <dgm:prSet presAssocID="{C10F4D83-E66D-4FD1-BECF-E89AFEB8C6C6}" presName="spacer" presStyleCnt="0"/>
      <dgm:spPr/>
      <dgm:t>
        <a:bodyPr/>
        <a:lstStyle/>
        <a:p>
          <a:endParaRPr lang="en-US"/>
        </a:p>
      </dgm:t>
    </dgm:pt>
    <dgm:pt modelId="{256BF281-CD57-441F-BBD4-8EEF28E6ED3F}" type="pres">
      <dgm:prSet presAssocID="{CA1DBB4E-AF99-4ACF-B14E-BEA3E2E0C110}" presName="parentText" presStyleLbl="node1" presStyleIdx="1" presStyleCnt="10">
        <dgm:presLayoutVars>
          <dgm:chMax val="0"/>
          <dgm:bulletEnabled val="1"/>
        </dgm:presLayoutVars>
      </dgm:prSet>
      <dgm:spPr/>
      <dgm:t>
        <a:bodyPr/>
        <a:lstStyle/>
        <a:p>
          <a:endParaRPr lang="en-US"/>
        </a:p>
      </dgm:t>
    </dgm:pt>
    <dgm:pt modelId="{2C4F41B6-5C11-4DDD-97B5-CE919EBB5926}" type="pres">
      <dgm:prSet presAssocID="{C76DDAEC-B4DC-42DD-82F4-DAECFEEEF20D}" presName="spacer" presStyleCnt="0"/>
      <dgm:spPr/>
      <dgm:t>
        <a:bodyPr/>
        <a:lstStyle/>
        <a:p>
          <a:endParaRPr lang="en-US"/>
        </a:p>
      </dgm:t>
    </dgm:pt>
    <dgm:pt modelId="{704B306D-95C6-46A1-97BB-F27999F25C94}" type="pres">
      <dgm:prSet presAssocID="{2D42FEAF-B200-4D22-9139-F09E4CFCA420}" presName="parentText" presStyleLbl="node1" presStyleIdx="2" presStyleCnt="10">
        <dgm:presLayoutVars>
          <dgm:chMax val="0"/>
          <dgm:bulletEnabled val="1"/>
        </dgm:presLayoutVars>
      </dgm:prSet>
      <dgm:spPr/>
      <dgm:t>
        <a:bodyPr/>
        <a:lstStyle/>
        <a:p>
          <a:endParaRPr lang="en-US"/>
        </a:p>
      </dgm:t>
    </dgm:pt>
    <dgm:pt modelId="{A4E80DB0-864C-45C7-807E-356A1E53B89B}" type="pres">
      <dgm:prSet presAssocID="{3B4CE98C-927D-4AF7-A445-9958E31014BF}" presName="spacer" presStyleCnt="0"/>
      <dgm:spPr/>
      <dgm:t>
        <a:bodyPr/>
        <a:lstStyle/>
        <a:p>
          <a:endParaRPr lang="en-US"/>
        </a:p>
      </dgm:t>
    </dgm:pt>
    <dgm:pt modelId="{EA50FB05-25F9-40DF-9143-0E8B58CE761D}" type="pres">
      <dgm:prSet presAssocID="{51C45339-8A1E-4289-AFF4-34F5BEA043A7}" presName="parentText" presStyleLbl="node1" presStyleIdx="3" presStyleCnt="10">
        <dgm:presLayoutVars>
          <dgm:chMax val="0"/>
          <dgm:bulletEnabled val="1"/>
        </dgm:presLayoutVars>
      </dgm:prSet>
      <dgm:spPr/>
      <dgm:t>
        <a:bodyPr/>
        <a:lstStyle/>
        <a:p>
          <a:endParaRPr lang="en-US"/>
        </a:p>
      </dgm:t>
    </dgm:pt>
    <dgm:pt modelId="{CADD8F63-0920-4124-A068-4010F91B60DC}" type="pres">
      <dgm:prSet presAssocID="{748EAEDC-86E5-4326-94CA-83CEEEE36B3C}" presName="spacer" presStyleCnt="0"/>
      <dgm:spPr/>
      <dgm:t>
        <a:bodyPr/>
        <a:lstStyle/>
        <a:p>
          <a:endParaRPr lang="en-US"/>
        </a:p>
      </dgm:t>
    </dgm:pt>
    <dgm:pt modelId="{2C7E5F27-948A-46F5-B66A-ED7AF876AEF5}" type="pres">
      <dgm:prSet presAssocID="{6EB558B1-03C1-480E-8FF2-00F2F50DCF27}" presName="parentText" presStyleLbl="node1" presStyleIdx="4" presStyleCnt="10">
        <dgm:presLayoutVars>
          <dgm:chMax val="0"/>
          <dgm:bulletEnabled val="1"/>
        </dgm:presLayoutVars>
      </dgm:prSet>
      <dgm:spPr/>
      <dgm:t>
        <a:bodyPr/>
        <a:lstStyle/>
        <a:p>
          <a:endParaRPr lang="en-US"/>
        </a:p>
      </dgm:t>
    </dgm:pt>
    <dgm:pt modelId="{0AE0C4D2-BD37-41B9-9647-37418F126DAA}" type="pres">
      <dgm:prSet presAssocID="{68198128-EDB9-4815-A54A-47B27E46E5B2}" presName="spacer" presStyleCnt="0"/>
      <dgm:spPr/>
      <dgm:t>
        <a:bodyPr/>
        <a:lstStyle/>
        <a:p>
          <a:endParaRPr lang="en-US"/>
        </a:p>
      </dgm:t>
    </dgm:pt>
    <dgm:pt modelId="{CAF60F06-932F-45E2-B4FA-46396AE28548}" type="pres">
      <dgm:prSet presAssocID="{E31B2128-048E-4A4F-A471-3540B7D48608}" presName="parentText" presStyleLbl="node1" presStyleIdx="5" presStyleCnt="10">
        <dgm:presLayoutVars>
          <dgm:chMax val="0"/>
          <dgm:bulletEnabled val="1"/>
        </dgm:presLayoutVars>
      </dgm:prSet>
      <dgm:spPr/>
      <dgm:t>
        <a:bodyPr/>
        <a:lstStyle/>
        <a:p>
          <a:endParaRPr lang="en-US"/>
        </a:p>
      </dgm:t>
    </dgm:pt>
    <dgm:pt modelId="{4D3FCCDF-8520-4758-A63D-145784910144}" type="pres">
      <dgm:prSet presAssocID="{394BBE61-F77C-4C2F-902E-5BD04B7396D2}" presName="spacer" presStyleCnt="0"/>
      <dgm:spPr/>
      <dgm:t>
        <a:bodyPr/>
        <a:lstStyle/>
        <a:p>
          <a:endParaRPr lang="en-US"/>
        </a:p>
      </dgm:t>
    </dgm:pt>
    <dgm:pt modelId="{1D58161E-7B7C-40FD-8A4D-E67CC7F487FA}" type="pres">
      <dgm:prSet presAssocID="{A3A6D4E1-B2D6-4562-87B0-E9812DA1D982}" presName="parentText" presStyleLbl="node1" presStyleIdx="6" presStyleCnt="10" custLinFactNeighborY="-4880">
        <dgm:presLayoutVars>
          <dgm:chMax val="0"/>
          <dgm:bulletEnabled val="1"/>
        </dgm:presLayoutVars>
      </dgm:prSet>
      <dgm:spPr/>
      <dgm:t>
        <a:bodyPr/>
        <a:lstStyle/>
        <a:p>
          <a:endParaRPr lang="en-US"/>
        </a:p>
      </dgm:t>
    </dgm:pt>
    <dgm:pt modelId="{EFD353D5-CBCA-4406-B874-E7793638C28E}" type="pres">
      <dgm:prSet presAssocID="{E3A5DB2D-409F-4447-9A1F-86319DA87AFC}" presName="spacer" presStyleCnt="0"/>
      <dgm:spPr/>
      <dgm:t>
        <a:bodyPr/>
        <a:lstStyle/>
        <a:p>
          <a:endParaRPr lang="en-US"/>
        </a:p>
      </dgm:t>
    </dgm:pt>
    <dgm:pt modelId="{68646494-40F2-4687-9297-A86469A848FB}" type="pres">
      <dgm:prSet presAssocID="{C9A151B8-3E4F-48A9-896F-41F4C63B4B08}" presName="parentText" presStyleLbl="node1" presStyleIdx="7" presStyleCnt="10">
        <dgm:presLayoutVars>
          <dgm:chMax val="0"/>
          <dgm:bulletEnabled val="1"/>
        </dgm:presLayoutVars>
      </dgm:prSet>
      <dgm:spPr/>
      <dgm:t>
        <a:bodyPr/>
        <a:lstStyle/>
        <a:p>
          <a:endParaRPr lang="en-US"/>
        </a:p>
      </dgm:t>
    </dgm:pt>
    <dgm:pt modelId="{1378D1C9-75BA-4518-882E-18A566075E61}" type="pres">
      <dgm:prSet presAssocID="{96B06B34-0C33-435D-B013-56EEBD23B5C0}" presName="spacer" presStyleCnt="0"/>
      <dgm:spPr/>
      <dgm:t>
        <a:bodyPr/>
        <a:lstStyle/>
        <a:p>
          <a:endParaRPr lang="en-US"/>
        </a:p>
      </dgm:t>
    </dgm:pt>
    <dgm:pt modelId="{0D742C7D-CEAF-4728-84B1-86536CE9B9C3}" type="pres">
      <dgm:prSet presAssocID="{FA1AE859-036B-4E70-A85A-2FB8E6197B1C}" presName="parentText" presStyleLbl="node1" presStyleIdx="8" presStyleCnt="10">
        <dgm:presLayoutVars>
          <dgm:chMax val="0"/>
          <dgm:bulletEnabled val="1"/>
        </dgm:presLayoutVars>
      </dgm:prSet>
      <dgm:spPr/>
      <dgm:t>
        <a:bodyPr/>
        <a:lstStyle/>
        <a:p>
          <a:endParaRPr lang="en-US"/>
        </a:p>
      </dgm:t>
    </dgm:pt>
    <dgm:pt modelId="{C10DEAAE-6174-4D4C-97A0-2CEA27096BDD}" type="pres">
      <dgm:prSet presAssocID="{BB9FF32D-4A8E-4436-B5BA-8ADF28B1AD39}" presName="spacer" presStyleCnt="0"/>
      <dgm:spPr/>
      <dgm:t>
        <a:bodyPr/>
        <a:lstStyle/>
        <a:p>
          <a:endParaRPr lang="en-US"/>
        </a:p>
      </dgm:t>
    </dgm:pt>
    <dgm:pt modelId="{EB5F3C60-31AA-40C5-8743-9BF97815C163}" type="pres">
      <dgm:prSet presAssocID="{6EF451CD-2FE1-402D-94E0-AA8D4D2A6655}" presName="parentText" presStyleLbl="node1" presStyleIdx="9" presStyleCnt="10">
        <dgm:presLayoutVars>
          <dgm:chMax val="0"/>
          <dgm:bulletEnabled val="1"/>
        </dgm:presLayoutVars>
      </dgm:prSet>
      <dgm:spPr/>
      <dgm:t>
        <a:bodyPr/>
        <a:lstStyle/>
        <a:p>
          <a:endParaRPr lang="en-US"/>
        </a:p>
      </dgm:t>
    </dgm:pt>
  </dgm:ptLst>
  <dgm:cxnLst>
    <dgm:cxn modelId="{DDF8C9BD-147A-4BD6-888B-74718C392F80}" srcId="{23529FD0-A31C-4B22-A2C1-B12F667F7E13}" destId="{A3A6D4E1-B2D6-4562-87B0-E9812DA1D982}" srcOrd="6" destOrd="0" parTransId="{D7F4AB32-F9D6-4766-83FC-89BEC786E1B3}" sibTransId="{E3A5DB2D-409F-4447-9A1F-86319DA87AFC}"/>
    <dgm:cxn modelId="{4E12D724-0696-456B-910F-265D218B1BCB}" type="presOf" srcId="{E31B2128-048E-4A4F-A471-3540B7D48608}" destId="{CAF60F06-932F-45E2-B4FA-46396AE28548}" srcOrd="0" destOrd="0" presId="urn:microsoft.com/office/officeart/2005/8/layout/vList2"/>
    <dgm:cxn modelId="{D356DD17-1733-4559-82A2-7083BCB21C81}" type="presOf" srcId="{CA1DBB4E-AF99-4ACF-B14E-BEA3E2E0C110}" destId="{256BF281-CD57-441F-BBD4-8EEF28E6ED3F}" srcOrd="0" destOrd="0" presId="urn:microsoft.com/office/officeart/2005/8/layout/vList2"/>
    <dgm:cxn modelId="{7EDA637A-50FE-483B-8408-E18D95127688}" type="presOf" srcId="{C9A151B8-3E4F-48A9-896F-41F4C63B4B08}" destId="{68646494-40F2-4687-9297-A86469A848FB}" srcOrd="0" destOrd="0" presId="urn:microsoft.com/office/officeart/2005/8/layout/vList2"/>
    <dgm:cxn modelId="{7A9B88A0-44E1-4B17-A981-371844DC1578}" type="presOf" srcId="{51C45339-8A1E-4289-AFF4-34F5BEA043A7}" destId="{EA50FB05-25F9-40DF-9143-0E8B58CE761D}" srcOrd="0" destOrd="0" presId="urn:microsoft.com/office/officeart/2005/8/layout/vList2"/>
    <dgm:cxn modelId="{EDC22CE2-C328-4329-9889-A5B98CA8ADFD}" type="presOf" srcId="{2D42FEAF-B200-4D22-9139-F09E4CFCA420}" destId="{704B306D-95C6-46A1-97BB-F27999F25C94}" srcOrd="0" destOrd="0" presId="urn:microsoft.com/office/officeart/2005/8/layout/vList2"/>
    <dgm:cxn modelId="{7E0F7823-EEAD-4197-B287-CE6C8C2B9E52}" srcId="{23529FD0-A31C-4B22-A2C1-B12F667F7E13}" destId="{CA1DBB4E-AF99-4ACF-B14E-BEA3E2E0C110}" srcOrd="1" destOrd="0" parTransId="{B2B68557-52AC-423F-BD3E-93F687E74D78}" sibTransId="{C76DDAEC-B4DC-42DD-82F4-DAECFEEEF20D}"/>
    <dgm:cxn modelId="{B3D2AF31-B5FE-4700-8C29-4B5F4F4D4386}" srcId="{23529FD0-A31C-4B22-A2C1-B12F667F7E13}" destId="{6EB558B1-03C1-480E-8FF2-00F2F50DCF27}" srcOrd="4" destOrd="0" parTransId="{A6789DB7-E03A-459F-BD51-7BEA22446733}" sibTransId="{68198128-EDB9-4815-A54A-47B27E46E5B2}"/>
    <dgm:cxn modelId="{E2C11EFA-7D2C-4815-8F1A-6EA9BC9C4645}" srcId="{23529FD0-A31C-4B22-A2C1-B12F667F7E13}" destId="{51C45339-8A1E-4289-AFF4-34F5BEA043A7}" srcOrd="3" destOrd="0" parTransId="{519E56AA-BA3C-4270-B921-06768B66D140}" sibTransId="{748EAEDC-86E5-4326-94CA-83CEEEE36B3C}"/>
    <dgm:cxn modelId="{E0BD6FC9-5972-40D1-BCCE-438498E3A4AE}" srcId="{23529FD0-A31C-4B22-A2C1-B12F667F7E13}" destId="{C9A151B8-3E4F-48A9-896F-41F4C63B4B08}" srcOrd="7" destOrd="0" parTransId="{7FD9A72F-C9AC-403D-B960-4F68E3500971}" sibTransId="{96B06B34-0C33-435D-B013-56EEBD23B5C0}"/>
    <dgm:cxn modelId="{25A84C8B-6872-44B7-95E2-71B4917B2E82}" type="presOf" srcId="{6EF451CD-2FE1-402D-94E0-AA8D4D2A6655}" destId="{EB5F3C60-31AA-40C5-8743-9BF97815C163}" srcOrd="0" destOrd="0" presId="urn:microsoft.com/office/officeart/2005/8/layout/vList2"/>
    <dgm:cxn modelId="{D32F21A7-32AC-4B75-8CED-F62D504A7A2B}" type="presOf" srcId="{23529FD0-A31C-4B22-A2C1-B12F667F7E13}" destId="{C815DD0A-FB43-483B-B618-BB4B2949CE92}" srcOrd="0" destOrd="0" presId="urn:microsoft.com/office/officeart/2005/8/layout/vList2"/>
    <dgm:cxn modelId="{3C4934E5-04BB-4E9D-8F3D-53C9632A7FB4}" type="presOf" srcId="{A3A6D4E1-B2D6-4562-87B0-E9812DA1D982}" destId="{1D58161E-7B7C-40FD-8A4D-E67CC7F487FA}" srcOrd="0" destOrd="0" presId="urn:microsoft.com/office/officeart/2005/8/layout/vList2"/>
    <dgm:cxn modelId="{FDF9DB46-06A1-4F84-B94B-B248CCDE03E0}" srcId="{23529FD0-A31C-4B22-A2C1-B12F667F7E13}" destId="{6EF451CD-2FE1-402D-94E0-AA8D4D2A6655}" srcOrd="9" destOrd="0" parTransId="{E8D53C51-93CE-4767-A127-303EBA485B2D}" sibTransId="{5EB3390E-E0E3-4716-A2AA-C4368859F933}"/>
    <dgm:cxn modelId="{3CBF21EF-0CF6-438C-B11C-9CE697B61980}" type="presOf" srcId="{FA1AE859-036B-4E70-A85A-2FB8E6197B1C}" destId="{0D742C7D-CEAF-4728-84B1-86536CE9B9C3}" srcOrd="0" destOrd="0" presId="urn:microsoft.com/office/officeart/2005/8/layout/vList2"/>
    <dgm:cxn modelId="{2D804DCA-CBCB-4360-8DBD-DC3F75AF435B}" type="presOf" srcId="{6EB558B1-03C1-480E-8FF2-00F2F50DCF27}" destId="{2C7E5F27-948A-46F5-B66A-ED7AF876AEF5}" srcOrd="0" destOrd="0" presId="urn:microsoft.com/office/officeart/2005/8/layout/vList2"/>
    <dgm:cxn modelId="{A7D55173-77DC-43A1-B69D-BAF61A87E3C4}" type="presOf" srcId="{1DAAE2DE-882F-4E2A-ABF5-18AA5CF03870}" destId="{315AA4D9-0130-496E-9A8A-062467BFE3F4}" srcOrd="0" destOrd="0" presId="urn:microsoft.com/office/officeart/2005/8/layout/vList2"/>
    <dgm:cxn modelId="{569988FB-DB55-4012-ABC3-B33165FB9CEF}" srcId="{23529FD0-A31C-4B22-A2C1-B12F667F7E13}" destId="{2D42FEAF-B200-4D22-9139-F09E4CFCA420}" srcOrd="2" destOrd="0" parTransId="{2A1EE1C6-CA70-4583-88BF-3C335AA7F123}" sibTransId="{3B4CE98C-927D-4AF7-A445-9958E31014BF}"/>
    <dgm:cxn modelId="{0E156259-E81B-4E6D-B8BE-D19790402FEB}" srcId="{23529FD0-A31C-4B22-A2C1-B12F667F7E13}" destId="{E31B2128-048E-4A4F-A471-3540B7D48608}" srcOrd="5" destOrd="0" parTransId="{6474F0D9-9222-412E-AFEC-783A8DC8F038}" sibTransId="{394BBE61-F77C-4C2F-902E-5BD04B7396D2}"/>
    <dgm:cxn modelId="{90AA40CF-B5C9-48A1-8F52-03D4D21160B4}" srcId="{23529FD0-A31C-4B22-A2C1-B12F667F7E13}" destId="{FA1AE859-036B-4E70-A85A-2FB8E6197B1C}" srcOrd="8" destOrd="0" parTransId="{3F3B8E17-5869-445D-9BA8-AD80DA8652BA}" sibTransId="{BB9FF32D-4A8E-4436-B5BA-8ADF28B1AD39}"/>
    <dgm:cxn modelId="{12B2047D-DBFD-4737-A04E-52934E4BD317}" srcId="{23529FD0-A31C-4B22-A2C1-B12F667F7E13}" destId="{1DAAE2DE-882F-4E2A-ABF5-18AA5CF03870}" srcOrd="0" destOrd="0" parTransId="{693E1849-6161-4A6B-8B3E-8C11B383A7FB}" sibTransId="{C10F4D83-E66D-4FD1-BECF-E89AFEB8C6C6}"/>
    <dgm:cxn modelId="{CA27C19F-F30B-43D6-8057-897FCE1C997A}" type="presParOf" srcId="{C815DD0A-FB43-483B-B618-BB4B2949CE92}" destId="{315AA4D9-0130-496E-9A8A-062467BFE3F4}" srcOrd="0" destOrd="0" presId="urn:microsoft.com/office/officeart/2005/8/layout/vList2"/>
    <dgm:cxn modelId="{3A686B05-2EAC-4DEB-9E31-E9E55711AFF3}" type="presParOf" srcId="{C815DD0A-FB43-483B-B618-BB4B2949CE92}" destId="{79F89922-33B3-47FD-9FAF-A3F358B2629B}" srcOrd="1" destOrd="0" presId="urn:microsoft.com/office/officeart/2005/8/layout/vList2"/>
    <dgm:cxn modelId="{6E9A4472-7A29-4FFA-B427-0AC4F8514020}" type="presParOf" srcId="{C815DD0A-FB43-483B-B618-BB4B2949CE92}" destId="{256BF281-CD57-441F-BBD4-8EEF28E6ED3F}" srcOrd="2" destOrd="0" presId="urn:microsoft.com/office/officeart/2005/8/layout/vList2"/>
    <dgm:cxn modelId="{946F1E99-325E-45FA-9F93-944CF95A9668}" type="presParOf" srcId="{C815DD0A-FB43-483B-B618-BB4B2949CE92}" destId="{2C4F41B6-5C11-4DDD-97B5-CE919EBB5926}" srcOrd="3" destOrd="0" presId="urn:microsoft.com/office/officeart/2005/8/layout/vList2"/>
    <dgm:cxn modelId="{7EE4DDCD-6947-4C20-80C7-3FA3E78D9925}" type="presParOf" srcId="{C815DD0A-FB43-483B-B618-BB4B2949CE92}" destId="{704B306D-95C6-46A1-97BB-F27999F25C94}" srcOrd="4" destOrd="0" presId="urn:microsoft.com/office/officeart/2005/8/layout/vList2"/>
    <dgm:cxn modelId="{7CC436E7-0BF7-4947-A14D-0EF344BDBA0D}" type="presParOf" srcId="{C815DD0A-FB43-483B-B618-BB4B2949CE92}" destId="{A4E80DB0-864C-45C7-807E-356A1E53B89B}" srcOrd="5" destOrd="0" presId="urn:microsoft.com/office/officeart/2005/8/layout/vList2"/>
    <dgm:cxn modelId="{0E1D223C-A619-4A53-8499-FE4DDAEDFEF4}" type="presParOf" srcId="{C815DD0A-FB43-483B-B618-BB4B2949CE92}" destId="{EA50FB05-25F9-40DF-9143-0E8B58CE761D}" srcOrd="6" destOrd="0" presId="urn:microsoft.com/office/officeart/2005/8/layout/vList2"/>
    <dgm:cxn modelId="{DE9308A6-219A-4A8E-AD5F-1812FE52BB32}" type="presParOf" srcId="{C815DD0A-FB43-483B-B618-BB4B2949CE92}" destId="{CADD8F63-0920-4124-A068-4010F91B60DC}" srcOrd="7" destOrd="0" presId="urn:microsoft.com/office/officeart/2005/8/layout/vList2"/>
    <dgm:cxn modelId="{2A9E4FF8-2664-4C0A-9F87-31014086DF3E}" type="presParOf" srcId="{C815DD0A-FB43-483B-B618-BB4B2949CE92}" destId="{2C7E5F27-948A-46F5-B66A-ED7AF876AEF5}" srcOrd="8" destOrd="0" presId="urn:microsoft.com/office/officeart/2005/8/layout/vList2"/>
    <dgm:cxn modelId="{1CCAED88-8A44-434B-BDC1-2CA72DA86F1F}" type="presParOf" srcId="{C815DD0A-FB43-483B-B618-BB4B2949CE92}" destId="{0AE0C4D2-BD37-41B9-9647-37418F126DAA}" srcOrd="9" destOrd="0" presId="urn:microsoft.com/office/officeart/2005/8/layout/vList2"/>
    <dgm:cxn modelId="{F8D48B03-9831-40C8-B44A-CA5879F4158F}" type="presParOf" srcId="{C815DD0A-FB43-483B-B618-BB4B2949CE92}" destId="{CAF60F06-932F-45E2-B4FA-46396AE28548}" srcOrd="10" destOrd="0" presId="urn:microsoft.com/office/officeart/2005/8/layout/vList2"/>
    <dgm:cxn modelId="{B03F6F5A-5D9B-4AF5-958F-D3FF035FCE51}" type="presParOf" srcId="{C815DD0A-FB43-483B-B618-BB4B2949CE92}" destId="{4D3FCCDF-8520-4758-A63D-145784910144}" srcOrd="11" destOrd="0" presId="urn:microsoft.com/office/officeart/2005/8/layout/vList2"/>
    <dgm:cxn modelId="{B6233E74-3796-4D14-8B0C-1B1920035AB8}" type="presParOf" srcId="{C815DD0A-FB43-483B-B618-BB4B2949CE92}" destId="{1D58161E-7B7C-40FD-8A4D-E67CC7F487FA}" srcOrd="12" destOrd="0" presId="urn:microsoft.com/office/officeart/2005/8/layout/vList2"/>
    <dgm:cxn modelId="{5AD6CFFA-9D1A-4B45-AD2C-82220C47A810}" type="presParOf" srcId="{C815DD0A-FB43-483B-B618-BB4B2949CE92}" destId="{EFD353D5-CBCA-4406-B874-E7793638C28E}" srcOrd="13" destOrd="0" presId="urn:microsoft.com/office/officeart/2005/8/layout/vList2"/>
    <dgm:cxn modelId="{2FCE8D52-4A0D-4457-BE87-ACA15DFB04E7}" type="presParOf" srcId="{C815DD0A-FB43-483B-B618-BB4B2949CE92}" destId="{68646494-40F2-4687-9297-A86469A848FB}" srcOrd="14" destOrd="0" presId="urn:microsoft.com/office/officeart/2005/8/layout/vList2"/>
    <dgm:cxn modelId="{53BAC473-CFEE-4138-949B-5A967EB409D3}" type="presParOf" srcId="{C815DD0A-FB43-483B-B618-BB4B2949CE92}" destId="{1378D1C9-75BA-4518-882E-18A566075E61}" srcOrd="15" destOrd="0" presId="urn:microsoft.com/office/officeart/2005/8/layout/vList2"/>
    <dgm:cxn modelId="{DDFD969D-5240-4E45-B303-CF8A9012B017}" type="presParOf" srcId="{C815DD0A-FB43-483B-B618-BB4B2949CE92}" destId="{0D742C7D-CEAF-4728-84B1-86536CE9B9C3}" srcOrd="16" destOrd="0" presId="urn:microsoft.com/office/officeart/2005/8/layout/vList2"/>
    <dgm:cxn modelId="{40322530-7E2A-4C86-BF13-AF6D31363DB1}" type="presParOf" srcId="{C815DD0A-FB43-483B-B618-BB4B2949CE92}" destId="{C10DEAAE-6174-4D4C-97A0-2CEA27096BDD}" srcOrd="17" destOrd="0" presId="urn:microsoft.com/office/officeart/2005/8/layout/vList2"/>
    <dgm:cxn modelId="{CF21F06F-B666-4DA4-A630-A2F999AE1CC0}" type="presParOf" srcId="{C815DD0A-FB43-483B-B618-BB4B2949CE92}" destId="{EB5F3C60-31AA-40C5-8743-9BF97815C163}" srcOrd="18" destOrd="0" presId="urn:microsoft.com/office/officeart/2005/8/layout/vList2"/>
  </dgm:cxnLst>
  <dgm:bg>
    <a:solidFill>
      <a:schemeClr val="accent3">
        <a:lumMod val="50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FF1DEF1-B033-443D-9361-2B7D86FB150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A37E221-DFA3-478B-8369-F3B9360B3B66}">
      <dgm:prSet phldrT="[Text]" custT="1"/>
      <dgm:spPr>
        <a:solidFill>
          <a:srgbClr val="00B0F0"/>
        </a:solidFill>
      </dgm:spPr>
      <dgm:t>
        <a:bodyPr/>
        <a:lstStyle/>
        <a:p>
          <a:r>
            <a:rPr lang="en-US" sz="1200" dirty="0" smtClean="0">
              <a:latin typeface="Calibri" pitchFamily="34" charset="0"/>
            </a:rPr>
            <a:t>Agricultural worker</a:t>
          </a:r>
          <a:endParaRPr lang="en-US" sz="1200" dirty="0">
            <a:latin typeface="Calibri" pitchFamily="34" charset="0"/>
          </a:endParaRPr>
        </a:p>
      </dgm:t>
    </dgm:pt>
    <dgm:pt modelId="{EE11FB65-6842-48D2-B80E-AC77409D2DC6}" type="parTrans" cxnId="{8E48E56C-599A-4D99-82C5-46E42D9D6101}">
      <dgm:prSet/>
      <dgm:spPr/>
      <dgm:t>
        <a:bodyPr/>
        <a:lstStyle/>
        <a:p>
          <a:endParaRPr lang="en-US"/>
        </a:p>
      </dgm:t>
    </dgm:pt>
    <dgm:pt modelId="{4A548C84-80B1-40E3-93E8-E32B3982B65B}" type="sibTrans" cxnId="{8E48E56C-599A-4D99-82C5-46E42D9D6101}">
      <dgm:prSet/>
      <dgm:spPr/>
      <dgm:t>
        <a:bodyPr/>
        <a:lstStyle/>
        <a:p>
          <a:endParaRPr lang="en-US"/>
        </a:p>
      </dgm:t>
    </dgm:pt>
    <dgm:pt modelId="{87BE942B-E919-484F-B6CF-EE2AAAC8F95A}">
      <dgm:prSet phldrT="[Text]" custT="1"/>
      <dgm:spPr>
        <a:solidFill>
          <a:srgbClr val="00B050"/>
        </a:solidFill>
      </dgm:spPr>
      <dgm:t>
        <a:bodyPr/>
        <a:lstStyle/>
        <a:p>
          <a:r>
            <a:rPr lang="en-US" sz="1200" dirty="0" smtClean="0">
              <a:latin typeface="Calibri" pitchFamily="34" charset="0"/>
            </a:rPr>
            <a:t>Legal authorization to work</a:t>
          </a:r>
          <a:endParaRPr lang="en-US" sz="1200" dirty="0">
            <a:latin typeface="Calibri" pitchFamily="34" charset="0"/>
          </a:endParaRPr>
        </a:p>
      </dgm:t>
    </dgm:pt>
    <dgm:pt modelId="{0C691927-429A-44CC-84CE-971730F15959}" type="parTrans" cxnId="{014FC1B9-83AB-44F4-812E-595919B74286}">
      <dgm:prSet custT="1"/>
      <dgm:spPr/>
      <dgm:t>
        <a:bodyPr/>
        <a:lstStyle/>
        <a:p>
          <a:endParaRPr lang="en-US" sz="1200" dirty="0">
            <a:latin typeface="Calibri" pitchFamily="34" charset="0"/>
          </a:endParaRPr>
        </a:p>
      </dgm:t>
    </dgm:pt>
    <dgm:pt modelId="{82F21C40-CC6E-4C56-B0AE-DF1CB576C531}" type="sibTrans" cxnId="{014FC1B9-83AB-44F4-812E-595919B74286}">
      <dgm:prSet/>
      <dgm:spPr/>
      <dgm:t>
        <a:bodyPr/>
        <a:lstStyle/>
        <a:p>
          <a:endParaRPr lang="en-US"/>
        </a:p>
      </dgm:t>
    </dgm:pt>
    <dgm:pt modelId="{75FC5A49-2AA4-481D-A965-BF1659AF4953}">
      <dgm:prSet phldrT="[Text]" custT="1"/>
      <dgm:spPr>
        <a:solidFill>
          <a:srgbClr val="92D050"/>
        </a:solidFill>
      </dgm:spPr>
      <dgm:t>
        <a:bodyPr/>
        <a:lstStyle/>
        <a:p>
          <a:r>
            <a:rPr lang="en-US" sz="1200" dirty="0" smtClean="0">
              <a:latin typeface="Calibri" pitchFamily="34" charset="0"/>
            </a:rPr>
            <a:t>Annual income </a:t>
          </a:r>
          <a:r>
            <a:rPr lang="en-US" sz="1200" u="sng" dirty="0" smtClean="0">
              <a:latin typeface="Calibri" pitchFamily="34" charset="0"/>
            </a:rPr>
            <a:t>below</a:t>
          </a:r>
          <a:r>
            <a:rPr lang="en-US" sz="1200" dirty="0" smtClean="0">
              <a:latin typeface="Calibri" pitchFamily="34" charset="0"/>
            </a:rPr>
            <a:t> 138% FPL (app $26,600 family of 3)</a:t>
          </a:r>
          <a:endParaRPr lang="en-US" sz="1200" dirty="0">
            <a:latin typeface="Calibri" pitchFamily="34" charset="0"/>
          </a:endParaRPr>
        </a:p>
      </dgm:t>
    </dgm:pt>
    <dgm:pt modelId="{BA97906B-5E1D-4B7F-AA82-B4EBC1B70107}" type="parTrans" cxnId="{576D17F6-E356-41E8-AFBE-39C3E3581868}">
      <dgm:prSet custT="1"/>
      <dgm:spPr/>
      <dgm:t>
        <a:bodyPr/>
        <a:lstStyle/>
        <a:p>
          <a:endParaRPr lang="en-US" sz="1200" dirty="0">
            <a:latin typeface="Calibri" pitchFamily="34" charset="0"/>
          </a:endParaRPr>
        </a:p>
      </dgm:t>
    </dgm:pt>
    <dgm:pt modelId="{73BFEE27-F569-4DFA-9B20-654D2FB1F776}" type="sibTrans" cxnId="{576D17F6-E356-41E8-AFBE-39C3E3581868}">
      <dgm:prSet/>
      <dgm:spPr/>
      <dgm:t>
        <a:bodyPr/>
        <a:lstStyle/>
        <a:p>
          <a:endParaRPr lang="en-US"/>
        </a:p>
      </dgm:t>
    </dgm:pt>
    <dgm:pt modelId="{16AD050B-3554-4C4F-B15F-75FC59F81BE1}">
      <dgm:prSet phldrT="[Text]" custT="1"/>
      <dgm:spPr>
        <a:solidFill>
          <a:schemeClr val="accent2">
            <a:lumMod val="75000"/>
          </a:schemeClr>
        </a:solidFill>
      </dgm:spPr>
      <dgm:t>
        <a:bodyPr/>
        <a:lstStyle/>
        <a:p>
          <a:r>
            <a:rPr lang="en-US" sz="1200" dirty="0" smtClean="0">
              <a:latin typeface="Calibri" pitchFamily="34" charset="0"/>
            </a:rPr>
            <a:t>Annual income </a:t>
          </a:r>
          <a:r>
            <a:rPr lang="en-US" sz="1200" u="sng" dirty="0" smtClean="0">
              <a:latin typeface="Calibri" pitchFamily="34" charset="0"/>
            </a:rPr>
            <a:t>above</a:t>
          </a:r>
          <a:r>
            <a:rPr lang="en-US" sz="1200" dirty="0" smtClean="0">
              <a:latin typeface="Calibri" pitchFamily="34" charset="0"/>
            </a:rPr>
            <a:t> 138% FPL (app $26,600 family of 3)</a:t>
          </a:r>
          <a:endParaRPr lang="en-US" sz="1200" dirty="0">
            <a:latin typeface="Calibri" pitchFamily="34" charset="0"/>
          </a:endParaRPr>
        </a:p>
      </dgm:t>
    </dgm:pt>
    <dgm:pt modelId="{E1E661F5-4541-4999-8BF3-C3B83B9A6E81}" type="parTrans" cxnId="{C7AE219E-2952-4C93-920D-D9F4F26B33F8}">
      <dgm:prSet custT="1"/>
      <dgm:spPr/>
      <dgm:t>
        <a:bodyPr/>
        <a:lstStyle/>
        <a:p>
          <a:endParaRPr lang="en-US" sz="1200" dirty="0">
            <a:latin typeface="Calibri" pitchFamily="34" charset="0"/>
          </a:endParaRPr>
        </a:p>
      </dgm:t>
    </dgm:pt>
    <dgm:pt modelId="{8E500536-796C-4C57-B700-892C797C830A}" type="sibTrans" cxnId="{C7AE219E-2952-4C93-920D-D9F4F26B33F8}">
      <dgm:prSet/>
      <dgm:spPr/>
      <dgm:t>
        <a:bodyPr/>
        <a:lstStyle/>
        <a:p>
          <a:endParaRPr lang="en-US"/>
        </a:p>
      </dgm:t>
    </dgm:pt>
    <dgm:pt modelId="{062D44D8-A7FE-4BD1-8BB5-32F35D4F304A}">
      <dgm:prSet phldrT="[Text]" custT="1"/>
      <dgm:spPr>
        <a:solidFill>
          <a:srgbClr val="FF0000"/>
        </a:solidFill>
      </dgm:spPr>
      <dgm:t>
        <a:bodyPr/>
        <a:lstStyle/>
        <a:p>
          <a:r>
            <a:rPr lang="en-US" sz="1200" dirty="0" smtClean="0">
              <a:latin typeface="Calibri" pitchFamily="34" charset="0"/>
            </a:rPr>
            <a:t>No legal authorization to work</a:t>
          </a:r>
          <a:endParaRPr lang="en-US" sz="1200" dirty="0">
            <a:latin typeface="Calibri" pitchFamily="34" charset="0"/>
          </a:endParaRPr>
        </a:p>
      </dgm:t>
    </dgm:pt>
    <dgm:pt modelId="{2DAC95EA-5277-41D8-82AD-D1C8C328EF9C}" type="parTrans" cxnId="{EDDB3F2B-3A4B-487B-A7A3-2DE66D42350F}">
      <dgm:prSet custT="1"/>
      <dgm:spPr/>
      <dgm:t>
        <a:bodyPr/>
        <a:lstStyle/>
        <a:p>
          <a:endParaRPr lang="en-US" sz="1200" dirty="0">
            <a:latin typeface="Calibri" pitchFamily="34" charset="0"/>
          </a:endParaRPr>
        </a:p>
      </dgm:t>
    </dgm:pt>
    <dgm:pt modelId="{0A408146-CEE5-45E4-8447-ADDFB1928B10}" type="sibTrans" cxnId="{EDDB3F2B-3A4B-487B-A7A3-2DE66D42350F}">
      <dgm:prSet/>
      <dgm:spPr/>
      <dgm:t>
        <a:bodyPr/>
        <a:lstStyle/>
        <a:p>
          <a:endParaRPr lang="en-US"/>
        </a:p>
      </dgm:t>
    </dgm:pt>
    <dgm:pt modelId="{D133FB02-4F68-4114-80EB-6332BB849238}">
      <dgm:prSet phldrT="[Text]" custT="1"/>
      <dgm:spPr>
        <a:solidFill>
          <a:srgbClr val="FF0000"/>
        </a:solidFill>
      </dgm:spPr>
      <dgm:t>
        <a:bodyPr/>
        <a:lstStyle/>
        <a:p>
          <a:r>
            <a:rPr lang="en-US" sz="1200" dirty="0" smtClean="0">
              <a:latin typeface="Calibri" pitchFamily="34" charset="0"/>
            </a:rPr>
            <a:t>Employer supplied insurance</a:t>
          </a:r>
          <a:endParaRPr lang="en-US" sz="1200" dirty="0">
            <a:latin typeface="Calibri" pitchFamily="34" charset="0"/>
          </a:endParaRPr>
        </a:p>
      </dgm:t>
    </dgm:pt>
    <dgm:pt modelId="{127797FC-00DB-4A96-B1D1-6CC1DF93BD98}" type="parTrans" cxnId="{A5D25967-810D-403A-B47A-7F523CBEDFB6}">
      <dgm:prSet custT="1"/>
      <dgm:spPr/>
      <dgm:t>
        <a:bodyPr/>
        <a:lstStyle/>
        <a:p>
          <a:endParaRPr lang="en-US" sz="1200" dirty="0">
            <a:latin typeface="Calibri" pitchFamily="34" charset="0"/>
          </a:endParaRPr>
        </a:p>
      </dgm:t>
    </dgm:pt>
    <dgm:pt modelId="{316DA231-4043-4AA6-985C-060F06A6556A}" type="sibTrans" cxnId="{A5D25967-810D-403A-B47A-7F523CBEDFB6}">
      <dgm:prSet/>
      <dgm:spPr/>
      <dgm:t>
        <a:bodyPr/>
        <a:lstStyle/>
        <a:p>
          <a:endParaRPr lang="en-US"/>
        </a:p>
      </dgm:t>
    </dgm:pt>
    <dgm:pt modelId="{E95C2AC4-A107-481C-8FF2-0C8A6560F723}">
      <dgm:prSet custT="1"/>
      <dgm:spPr>
        <a:solidFill>
          <a:srgbClr val="92D050"/>
        </a:solidFill>
      </dgm:spPr>
      <dgm:t>
        <a:bodyPr/>
        <a:lstStyle/>
        <a:p>
          <a:r>
            <a:rPr lang="en-US" sz="1200" dirty="0" smtClean="0">
              <a:latin typeface="Calibri" pitchFamily="34" charset="0"/>
            </a:rPr>
            <a:t>Eligible for Medicaid</a:t>
          </a:r>
          <a:endParaRPr lang="en-US" sz="1200" dirty="0">
            <a:latin typeface="Calibri" pitchFamily="34" charset="0"/>
          </a:endParaRPr>
        </a:p>
      </dgm:t>
    </dgm:pt>
    <dgm:pt modelId="{D1EC49C6-C3D4-4D3A-8D37-651979B686B8}" type="parTrans" cxnId="{04BE08DD-BC33-4B2C-A5FB-0321BFD9B8EC}">
      <dgm:prSet custT="1"/>
      <dgm:spPr/>
      <dgm:t>
        <a:bodyPr/>
        <a:lstStyle/>
        <a:p>
          <a:endParaRPr lang="en-US" sz="1200" dirty="0">
            <a:latin typeface="Calibri" pitchFamily="34" charset="0"/>
          </a:endParaRPr>
        </a:p>
      </dgm:t>
    </dgm:pt>
    <dgm:pt modelId="{F60321AD-06E5-4FFD-9B21-70F549956B42}" type="sibTrans" cxnId="{04BE08DD-BC33-4B2C-A5FB-0321BFD9B8EC}">
      <dgm:prSet/>
      <dgm:spPr/>
      <dgm:t>
        <a:bodyPr/>
        <a:lstStyle/>
        <a:p>
          <a:endParaRPr lang="en-US"/>
        </a:p>
      </dgm:t>
    </dgm:pt>
    <dgm:pt modelId="{D3D78455-FD0E-4115-BD73-16B15B9FE50B}">
      <dgm:prSet custT="1"/>
      <dgm:spPr>
        <a:solidFill>
          <a:srgbClr val="92D050"/>
        </a:solidFill>
      </dgm:spPr>
      <dgm:t>
        <a:bodyPr/>
        <a:lstStyle/>
        <a:p>
          <a:r>
            <a:rPr lang="en-US" sz="1200" dirty="0" smtClean="0">
              <a:latin typeface="Calibri" pitchFamily="34" charset="0"/>
            </a:rPr>
            <a:t>Employer supplied insurance  (ESI) for large employers when working</a:t>
          </a:r>
          <a:endParaRPr lang="en-US" sz="1200" dirty="0">
            <a:latin typeface="Calibri" pitchFamily="34" charset="0"/>
          </a:endParaRPr>
        </a:p>
      </dgm:t>
    </dgm:pt>
    <dgm:pt modelId="{54A9A263-5358-4D80-ACF2-79C06B6878FA}" type="parTrans" cxnId="{E3752EF9-8B3D-4219-AD5E-68567F036B26}">
      <dgm:prSet custT="1"/>
      <dgm:spPr/>
      <dgm:t>
        <a:bodyPr/>
        <a:lstStyle/>
        <a:p>
          <a:endParaRPr lang="en-US" sz="1200" dirty="0">
            <a:latin typeface="Calibri" pitchFamily="34" charset="0"/>
          </a:endParaRPr>
        </a:p>
      </dgm:t>
    </dgm:pt>
    <dgm:pt modelId="{EACA1E32-53AC-45C4-8BC2-2D6A77ED8E1D}" type="sibTrans" cxnId="{E3752EF9-8B3D-4219-AD5E-68567F036B26}">
      <dgm:prSet/>
      <dgm:spPr/>
      <dgm:t>
        <a:bodyPr/>
        <a:lstStyle/>
        <a:p>
          <a:endParaRPr lang="en-US"/>
        </a:p>
      </dgm:t>
    </dgm:pt>
    <dgm:pt modelId="{593E054B-7070-42C8-8CD0-784640703512}">
      <dgm:prSet custT="1"/>
      <dgm:spPr>
        <a:solidFill>
          <a:schemeClr val="accent2">
            <a:lumMod val="75000"/>
          </a:schemeClr>
        </a:solidFill>
      </dgm:spPr>
      <dgm:t>
        <a:bodyPr/>
        <a:lstStyle/>
        <a:p>
          <a:r>
            <a:rPr lang="en-US" sz="1200" dirty="0" smtClean="0">
              <a:latin typeface="Calibri" pitchFamily="34" charset="0"/>
            </a:rPr>
            <a:t>Insurance through Exchange if  no employer coverage</a:t>
          </a:r>
          <a:endParaRPr lang="en-US" sz="1200" dirty="0">
            <a:latin typeface="Calibri" pitchFamily="34" charset="0"/>
          </a:endParaRPr>
        </a:p>
      </dgm:t>
    </dgm:pt>
    <dgm:pt modelId="{702BC650-7491-4805-ACF3-BCC82A1F2450}" type="parTrans" cxnId="{9490F065-92AB-41C3-BEA3-96CA6E032F2E}">
      <dgm:prSet custT="1"/>
      <dgm:spPr/>
      <dgm:t>
        <a:bodyPr/>
        <a:lstStyle/>
        <a:p>
          <a:endParaRPr lang="en-US" sz="1200" dirty="0">
            <a:latin typeface="Calibri" pitchFamily="34" charset="0"/>
          </a:endParaRPr>
        </a:p>
      </dgm:t>
    </dgm:pt>
    <dgm:pt modelId="{B897F7D4-B9B9-4876-AA4A-3D21D713C0AB}" type="sibTrans" cxnId="{9490F065-92AB-41C3-BEA3-96CA6E032F2E}">
      <dgm:prSet/>
      <dgm:spPr/>
      <dgm:t>
        <a:bodyPr/>
        <a:lstStyle/>
        <a:p>
          <a:endParaRPr lang="en-US"/>
        </a:p>
      </dgm:t>
    </dgm:pt>
    <dgm:pt modelId="{F734D69F-DD5B-4C5A-A950-2DC86B5D8209}">
      <dgm:prSet custT="1"/>
      <dgm:spPr>
        <a:solidFill>
          <a:schemeClr val="accent2">
            <a:lumMod val="75000"/>
          </a:schemeClr>
        </a:solidFill>
      </dgm:spPr>
      <dgm:t>
        <a:bodyPr anchor="ctr" anchorCtr="0"/>
        <a:lstStyle/>
        <a:p>
          <a:r>
            <a:rPr lang="en-US" sz="1200" dirty="0" smtClean="0">
              <a:latin typeface="Calibri" pitchFamily="34" charset="0"/>
            </a:rPr>
            <a:t>Forgo insurance; individual pays penalty if affordable insurance is available</a:t>
          </a:r>
          <a:endParaRPr lang="en-US" sz="1200" dirty="0">
            <a:latin typeface="Calibri" pitchFamily="34" charset="0"/>
          </a:endParaRPr>
        </a:p>
      </dgm:t>
    </dgm:pt>
    <dgm:pt modelId="{F8F467FA-E11A-4872-9AE0-BAF3135B0FFC}" type="parTrans" cxnId="{8DF73EE8-779E-43EF-9F4F-F5AB82F7F04B}">
      <dgm:prSet custT="1"/>
      <dgm:spPr/>
      <dgm:t>
        <a:bodyPr/>
        <a:lstStyle/>
        <a:p>
          <a:endParaRPr lang="en-US" sz="1200" dirty="0">
            <a:latin typeface="Calibri" pitchFamily="34" charset="0"/>
          </a:endParaRPr>
        </a:p>
      </dgm:t>
    </dgm:pt>
    <dgm:pt modelId="{35658FF8-A2B5-415F-B5A8-150D9243CB4E}" type="sibTrans" cxnId="{8DF73EE8-779E-43EF-9F4F-F5AB82F7F04B}">
      <dgm:prSet/>
      <dgm:spPr/>
      <dgm:t>
        <a:bodyPr/>
        <a:lstStyle/>
        <a:p>
          <a:endParaRPr lang="en-US"/>
        </a:p>
      </dgm:t>
    </dgm:pt>
    <dgm:pt modelId="{4E832DDC-AC6D-48D7-9196-6723CE8017C9}">
      <dgm:prSet custT="1"/>
      <dgm:spPr>
        <a:solidFill>
          <a:srgbClr val="FF0000"/>
        </a:solidFill>
      </dgm:spPr>
      <dgm:t>
        <a:bodyPr/>
        <a:lstStyle/>
        <a:p>
          <a:r>
            <a:rPr lang="en-US" sz="1200" dirty="0" smtClean="0">
              <a:latin typeface="Calibri" pitchFamily="34" charset="0"/>
            </a:rPr>
            <a:t>Reliant on safety net and emergency Medicaid</a:t>
          </a:r>
          <a:endParaRPr lang="en-US" sz="1200" dirty="0">
            <a:latin typeface="Calibri" pitchFamily="34" charset="0"/>
          </a:endParaRPr>
        </a:p>
      </dgm:t>
    </dgm:pt>
    <dgm:pt modelId="{BBA71131-30F8-4803-AE0C-83EAA0F356AD}" type="parTrans" cxnId="{9101D052-F50E-4306-B8C3-8D17016A80BA}">
      <dgm:prSet custT="1"/>
      <dgm:spPr/>
      <dgm:t>
        <a:bodyPr/>
        <a:lstStyle/>
        <a:p>
          <a:endParaRPr lang="en-US" sz="1200" dirty="0">
            <a:latin typeface="Calibri" pitchFamily="34" charset="0"/>
          </a:endParaRPr>
        </a:p>
      </dgm:t>
    </dgm:pt>
    <dgm:pt modelId="{4036ADE2-854E-45CD-BD84-84246AA48FBF}" type="sibTrans" cxnId="{9101D052-F50E-4306-B8C3-8D17016A80BA}">
      <dgm:prSet/>
      <dgm:spPr/>
      <dgm:t>
        <a:bodyPr/>
        <a:lstStyle/>
        <a:p>
          <a:endParaRPr lang="en-US"/>
        </a:p>
      </dgm:t>
    </dgm:pt>
    <dgm:pt modelId="{853B3D37-791F-4946-B191-D4464B544616}">
      <dgm:prSet custT="1"/>
      <dgm:spPr>
        <a:solidFill>
          <a:srgbClr val="FF0000"/>
        </a:solidFill>
      </dgm:spPr>
      <dgm:t>
        <a:bodyPr/>
        <a:lstStyle/>
        <a:p>
          <a:r>
            <a:rPr lang="en-US" sz="1200" dirty="0" smtClean="0">
              <a:latin typeface="Calibri" pitchFamily="34" charset="0"/>
            </a:rPr>
            <a:t>Private insurance</a:t>
          </a:r>
          <a:endParaRPr lang="en-US" sz="1200" dirty="0">
            <a:latin typeface="Calibri" pitchFamily="34" charset="0"/>
          </a:endParaRPr>
        </a:p>
      </dgm:t>
    </dgm:pt>
    <dgm:pt modelId="{D3F799B1-91C5-410F-BD01-23737D88890C}" type="parTrans" cxnId="{D0252C7B-0D82-4475-A977-0312A565BE47}">
      <dgm:prSet custT="1"/>
      <dgm:spPr/>
      <dgm:t>
        <a:bodyPr/>
        <a:lstStyle/>
        <a:p>
          <a:endParaRPr lang="en-US" sz="1200" dirty="0">
            <a:latin typeface="Calibri" pitchFamily="34" charset="0"/>
          </a:endParaRPr>
        </a:p>
      </dgm:t>
    </dgm:pt>
    <dgm:pt modelId="{8DE90A63-22F3-4920-ACA3-9C8486B6A09D}" type="sibTrans" cxnId="{D0252C7B-0D82-4475-A977-0312A565BE47}">
      <dgm:prSet/>
      <dgm:spPr/>
      <dgm:t>
        <a:bodyPr/>
        <a:lstStyle/>
        <a:p>
          <a:endParaRPr lang="en-US"/>
        </a:p>
      </dgm:t>
    </dgm:pt>
    <dgm:pt modelId="{56CAA0A5-3DE6-48D0-84C2-10B12F8E01EF}">
      <dgm:prSet custT="1"/>
      <dgm:spPr>
        <a:solidFill>
          <a:schemeClr val="accent2">
            <a:lumMod val="75000"/>
          </a:schemeClr>
        </a:solidFill>
      </dgm:spPr>
      <dgm:t>
        <a:bodyPr/>
        <a:lstStyle/>
        <a:p>
          <a:r>
            <a:rPr lang="en-US" sz="1200" dirty="0" smtClean="0">
              <a:latin typeface="Calibri" pitchFamily="34" charset="0"/>
            </a:rPr>
            <a:t>Large employer coverage when working</a:t>
          </a:r>
          <a:endParaRPr lang="en-US" sz="1200" dirty="0">
            <a:latin typeface="Calibri" pitchFamily="34" charset="0"/>
          </a:endParaRPr>
        </a:p>
      </dgm:t>
    </dgm:pt>
    <dgm:pt modelId="{9A1C3474-6AD8-42B0-AC56-E44EA274A7C2}" type="sibTrans" cxnId="{2F433ED8-C66F-4875-95B1-CEC180A9F470}">
      <dgm:prSet/>
      <dgm:spPr/>
      <dgm:t>
        <a:bodyPr/>
        <a:lstStyle/>
        <a:p>
          <a:endParaRPr lang="en-US"/>
        </a:p>
      </dgm:t>
    </dgm:pt>
    <dgm:pt modelId="{9517D9F9-5CC0-40AB-99F4-CCA402A89450}" type="parTrans" cxnId="{2F433ED8-C66F-4875-95B1-CEC180A9F470}">
      <dgm:prSet custT="1"/>
      <dgm:spPr/>
      <dgm:t>
        <a:bodyPr/>
        <a:lstStyle/>
        <a:p>
          <a:endParaRPr lang="en-US" sz="1200" dirty="0">
            <a:latin typeface="Calibri" pitchFamily="34" charset="0"/>
          </a:endParaRPr>
        </a:p>
      </dgm:t>
    </dgm:pt>
    <dgm:pt modelId="{0879053C-B851-4C3B-9B11-1CE5C1BB9FB0}" type="pres">
      <dgm:prSet presAssocID="{1FF1DEF1-B033-443D-9361-2B7D86FB150E}" presName="diagram" presStyleCnt="0">
        <dgm:presLayoutVars>
          <dgm:chPref val="1"/>
          <dgm:dir/>
          <dgm:animOne val="branch"/>
          <dgm:animLvl val="lvl"/>
          <dgm:resizeHandles val="exact"/>
        </dgm:presLayoutVars>
      </dgm:prSet>
      <dgm:spPr/>
      <dgm:t>
        <a:bodyPr/>
        <a:lstStyle/>
        <a:p>
          <a:endParaRPr lang="en-US"/>
        </a:p>
      </dgm:t>
    </dgm:pt>
    <dgm:pt modelId="{2FE8EC46-110D-49DE-BEDF-484DA430A731}" type="pres">
      <dgm:prSet presAssocID="{6A37E221-DFA3-478B-8369-F3B9360B3B66}" presName="root1" presStyleCnt="0"/>
      <dgm:spPr/>
    </dgm:pt>
    <dgm:pt modelId="{87E81CBD-B1C2-479D-AEC3-440604F0F932}" type="pres">
      <dgm:prSet presAssocID="{6A37E221-DFA3-478B-8369-F3B9360B3B66}" presName="LevelOneTextNode" presStyleLbl="node0" presStyleIdx="0" presStyleCnt="1" custScaleX="170732" custScaleY="347551" custLinFactX="-7397" custLinFactNeighborX="-100000" custLinFactNeighborY="-16432">
        <dgm:presLayoutVars>
          <dgm:chPref val="3"/>
        </dgm:presLayoutVars>
      </dgm:prSet>
      <dgm:spPr/>
      <dgm:t>
        <a:bodyPr/>
        <a:lstStyle/>
        <a:p>
          <a:endParaRPr lang="en-US"/>
        </a:p>
      </dgm:t>
    </dgm:pt>
    <dgm:pt modelId="{B3A0A284-3972-461D-8C32-12FA1258D9F4}" type="pres">
      <dgm:prSet presAssocID="{6A37E221-DFA3-478B-8369-F3B9360B3B66}" presName="level2hierChild" presStyleCnt="0"/>
      <dgm:spPr/>
    </dgm:pt>
    <dgm:pt modelId="{0495FC24-0E29-4BFB-BA4F-065804CB658A}" type="pres">
      <dgm:prSet presAssocID="{0C691927-429A-44CC-84CE-971730F15959}" presName="conn2-1" presStyleLbl="parChTrans1D2" presStyleIdx="0" presStyleCnt="2"/>
      <dgm:spPr/>
      <dgm:t>
        <a:bodyPr/>
        <a:lstStyle/>
        <a:p>
          <a:endParaRPr lang="en-US"/>
        </a:p>
      </dgm:t>
    </dgm:pt>
    <dgm:pt modelId="{C89D5409-CB64-44DD-8753-1F3DEDE26B25}" type="pres">
      <dgm:prSet presAssocID="{0C691927-429A-44CC-84CE-971730F15959}" presName="connTx" presStyleLbl="parChTrans1D2" presStyleIdx="0" presStyleCnt="2"/>
      <dgm:spPr/>
      <dgm:t>
        <a:bodyPr/>
        <a:lstStyle/>
        <a:p>
          <a:endParaRPr lang="en-US"/>
        </a:p>
      </dgm:t>
    </dgm:pt>
    <dgm:pt modelId="{C151A342-FA7A-4B8B-91BB-D683E451CCFC}" type="pres">
      <dgm:prSet presAssocID="{87BE942B-E919-484F-B6CF-EE2AAAC8F95A}" presName="root2" presStyleCnt="0"/>
      <dgm:spPr/>
    </dgm:pt>
    <dgm:pt modelId="{4F37F020-616E-453B-B809-30FA90BFEA40}" type="pres">
      <dgm:prSet presAssocID="{87BE942B-E919-484F-B6CF-EE2AAAC8F95A}" presName="LevelTwoTextNode" presStyleLbl="node2" presStyleIdx="0" presStyleCnt="2" custScaleX="177466" custScaleY="317406" custLinFactNeighborX="-35366" custLinFactNeighborY="-94254">
        <dgm:presLayoutVars>
          <dgm:chPref val="3"/>
        </dgm:presLayoutVars>
      </dgm:prSet>
      <dgm:spPr/>
      <dgm:t>
        <a:bodyPr/>
        <a:lstStyle/>
        <a:p>
          <a:endParaRPr lang="en-US"/>
        </a:p>
      </dgm:t>
    </dgm:pt>
    <dgm:pt modelId="{14919E1F-C190-4567-BF96-3B56B79C1134}" type="pres">
      <dgm:prSet presAssocID="{87BE942B-E919-484F-B6CF-EE2AAAC8F95A}" presName="level3hierChild" presStyleCnt="0"/>
      <dgm:spPr/>
    </dgm:pt>
    <dgm:pt modelId="{2CE3BBF4-DCC8-459C-B89C-FC4844537963}" type="pres">
      <dgm:prSet presAssocID="{BA97906B-5E1D-4B7F-AA82-B4EBC1B70107}" presName="conn2-1" presStyleLbl="parChTrans1D3" presStyleIdx="0" presStyleCnt="5"/>
      <dgm:spPr/>
      <dgm:t>
        <a:bodyPr/>
        <a:lstStyle/>
        <a:p>
          <a:endParaRPr lang="en-US"/>
        </a:p>
      </dgm:t>
    </dgm:pt>
    <dgm:pt modelId="{B537F7C0-59E7-4131-9721-9B8E666532A7}" type="pres">
      <dgm:prSet presAssocID="{BA97906B-5E1D-4B7F-AA82-B4EBC1B70107}" presName="connTx" presStyleLbl="parChTrans1D3" presStyleIdx="0" presStyleCnt="5"/>
      <dgm:spPr/>
      <dgm:t>
        <a:bodyPr/>
        <a:lstStyle/>
        <a:p>
          <a:endParaRPr lang="en-US"/>
        </a:p>
      </dgm:t>
    </dgm:pt>
    <dgm:pt modelId="{9C5EA27F-B2AC-4C62-937F-0D02B1987C0F}" type="pres">
      <dgm:prSet presAssocID="{75FC5A49-2AA4-481D-A965-BF1659AF4953}" presName="root2" presStyleCnt="0"/>
      <dgm:spPr/>
    </dgm:pt>
    <dgm:pt modelId="{383BF3C8-3944-4D4E-820F-11066510BF75}" type="pres">
      <dgm:prSet presAssocID="{75FC5A49-2AA4-481D-A965-BF1659AF4953}" presName="LevelTwoTextNode" presStyleLbl="node3" presStyleIdx="0" presStyleCnt="5" custScaleX="171385" custScaleY="393768">
        <dgm:presLayoutVars>
          <dgm:chPref val="3"/>
        </dgm:presLayoutVars>
      </dgm:prSet>
      <dgm:spPr/>
      <dgm:t>
        <a:bodyPr/>
        <a:lstStyle/>
        <a:p>
          <a:endParaRPr lang="en-US"/>
        </a:p>
      </dgm:t>
    </dgm:pt>
    <dgm:pt modelId="{6E56123E-CB4B-4C08-ACBA-B9FB6AEF296A}" type="pres">
      <dgm:prSet presAssocID="{75FC5A49-2AA4-481D-A965-BF1659AF4953}" presName="level3hierChild" presStyleCnt="0"/>
      <dgm:spPr/>
    </dgm:pt>
    <dgm:pt modelId="{1181DC41-DFA2-4113-80C9-BC1B51FF2AF3}" type="pres">
      <dgm:prSet presAssocID="{D1EC49C6-C3D4-4D3A-8D37-651979B686B8}" presName="conn2-1" presStyleLbl="parChTrans1D4" presStyleIdx="0" presStyleCnt="5"/>
      <dgm:spPr/>
      <dgm:t>
        <a:bodyPr/>
        <a:lstStyle/>
        <a:p>
          <a:endParaRPr lang="en-US"/>
        </a:p>
      </dgm:t>
    </dgm:pt>
    <dgm:pt modelId="{CD019D02-E43E-426F-8A26-B00A57F3DF34}" type="pres">
      <dgm:prSet presAssocID="{D1EC49C6-C3D4-4D3A-8D37-651979B686B8}" presName="connTx" presStyleLbl="parChTrans1D4" presStyleIdx="0" presStyleCnt="5"/>
      <dgm:spPr/>
      <dgm:t>
        <a:bodyPr/>
        <a:lstStyle/>
        <a:p>
          <a:endParaRPr lang="en-US"/>
        </a:p>
      </dgm:t>
    </dgm:pt>
    <dgm:pt modelId="{E8CAF2EC-016A-45E5-A51D-F288ABC9CA4F}" type="pres">
      <dgm:prSet presAssocID="{E95C2AC4-A107-481C-8FF2-0C8A6560F723}" presName="root2" presStyleCnt="0"/>
      <dgm:spPr/>
    </dgm:pt>
    <dgm:pt modelId="{BACE27F7-D97F-48E0-AB2A-FB3259F7AEF9}" type="pres">
      <dgm:prSet presAssocID="{E95C2AC4-A107-481C-8FF2-0C8A6560F723}" presName="LevelTwoTextNode" presStyleLbl="node4" presStyleIdx="0" presStyleCnt="5" custScaleX="194176" custScaleY="159248" custLinFactX="5551" custLinFactNeighborX="100000" custLinFactNeighborY="69589">
        <dgm:presLayoutVars>
          <dgm:chPref val="3"/>
        </dgm:presLayoutVars>
      </dgm:prSet>
      <dgm:spPr/>
      <dgm:t>
        <a:bodyPr/>
        <a:lstStyle/>
        <a:p>
          <a:endParaRPr lang="en-US"/>
        </a:p>
      </dgm:t>
    </dgm:pt>
    <dgm:pt modelId="{0FAEF868-FF95-4ACE-9C65-21EE70E73349}" type="pres">
      <dgm:prSet presAssocID="{E95C2AC4-A107-481C-8FF2-0C8A6560F723}" presName="level3hierChild" presStyleCnt="0"/>
      <dgm:spPr/>
    </dgm:pt>
    <dgm:pt modelId="{B37EF4EA-8806-40E1-8108-067F307EDC34}" type="pres">
      <dgm:prSet presAssocID="{54A9A263-5358-4D80-ACF2-79C06B6878FA}" presName="conn2-1" presStyleLbl="parChTrans1D4" presStyleIdx="1" presStyleCnt="5"/>
      <dgm:spPr/>
      <dgm:t>
        <a:bodyPr/>
        <a:lstStyle/>
        <a:p>
          <a:endParaRPr lang="en-US"/>
        </a:p>
      </dgm:t>
    </dgm:pt>
    <dgm:pt modelId="{23AC5219-10BC-47EE-8FCB-58B2F67BF7F1}" type="pres">
      <dgm:prSet presAssocID="{54A9A263-5358-4D80-ACF2-79C06B6878FA}" presName="connTx" presStyleLbl="parChTrans1D4" presStyleIdx="1" presStyleCnt="5"/>
      <dgm:spPr/>
      <dgm:t>
        <a:bodyPr/>
        <a:lstStyle/>
        <a:p>
          <a:endParaRPr lang="en-US"/>
        </a:p>
      </dgm:t>
    </dgm:pt>
    <dgm:pt modelId="{30C3FD3C-2078-4256-88D0-367CB5A6628C}" type="pres">
      <dgm:prSet presAssocID="{D3D78455-FD0E-4115-BD73-16B15B9FE50B}" presName="root2" presStyleCnt="0"/>
      <dgm:spPr/>
    </dgm:pt>
    <dgm:pt modelId="{E285DEF8-54EC-4B07-AA55-34966457FF41}" type="pres">
      <dgm:prSet presAssocID="{D3D78455-FD0E-4115-BD73-16B15B9FE50B}" presName="LevelTwoTextNode" presStyleLbl="node4" presStyleIdx="1" presStyleCnt="5" custScaleX="194376" custScaleY="353806" custLinFactY="55426" custLinFactNeighborX="93729" custLinFactNeighborY="100000">
        <dgm:presLayoutVars>
          <dgm:chPref val="3"/>
        </dgm:presLayoutVars>
      </dgm:prSet>
      <dgm:spPr/>
      <dgm:t>
        <a:bodyPr/>
        <a:lstStyle/>
        <a:p>
          <a:endParaRPr lang="en-US"/>
        </a:p>
      </dgm:t>
    </dgm:pt>
    <dgm:pt modelId="{FD2BC54E-BCAC-42D9-A5C5-07E341B38B9D}" type="pres">
      <dgm:prSet presAssocID="{D3D78455-FD0E-4115-BD73-16B15B9FE50B}" presName="level3hierChild" presStyleCnt="0"/>
      <dgm:spPr/>
    </dgm:pt>
    <dgm:pt modelId="{5A83562C-7DCF-42B3-945D-D4DB57146888}" type="pres">
      <dgm:prSet presAssocID="{E1E661F5-4541-4999-8BF3-C3B83B9A6E81}" presName="conn2-1" presStyleLbl="parChTrans1D3" presStyleIdx="1" presStyleCnt="5"/>
      <dgm:spPr/>
      <dgm:t>
        <a:bodyPr/>
        <a:lstStyle/>
        <a:p>
          <a:endParaRPr lang="en-US"/>
        </a:p>
      </dgm:t>
    </dgm:pt>
    <dgm:pt modelId="{068A2D61-11D4-446A-9117-AB74B2440D9E}" type="pres">
      <dgm:prSet presAssocID="{E1E661F5-4541-4999-8BF3-C3B83B9A6E81}" presName="connTx" presStyleLbl="parChTrans1D3" presStyleIdx="1" presStyleCnt="5"/>
      <dgm:spPr/>
      <dgm:t>
        <a:bodyPr/>
        <a:lstStyle/>
        <a:p>
          <a:endParaRPr lang="en-US"/>
        </a:p>
      </dgm:t>
    </dgm:pt>
    <dgm:pt modelId="{119CC04C-5009-49A3-B3A6-B3E8627B5871}" type="pres">
      <dgm:prSet presAssocID="{16AD050B-3554-4C4F-B15F-75FC59F81BE1}" presName="root2" presStyleCnt="0"/>
      <dgm:spPr/>
    </dgm:pt>
    <dgm:pt modelId="{43AA3F28-8075-4AFA-B26D-E149987C0F52}" type="pres">
      <dgm:prSet presAssocID="{16AD050B-3554-4C4F-B15F-75FC59F81BE1}" presName="LevelTwoTextNode" presStyleLbl="node3" presStyleIdx="1" presStyleCnt="5" custScaleX="160798" custScaleY="429902" custLinFactY="-38028" custLinFactNeighborX="-9313" custLinFactNeighborY="-100000">
        <dgm:presLayoutVars>
          <dgm:chPref val="3"/>
        </dgm:presLayoutVars>
      </dgm:prSet>
      <dgm:spPr/>
      <dgm:t>
        <a:bodyPr/>
        <a:lstStyle/>
        <a:p>
          <a:endParaRPr lang="en-US"/>
        </a:p>
      </dgm:t>
    </dgm:pt>
    <dgm:pt modelId="{B108E8A3-976D-4B87-AEC8-0D67EE9A4D8B}" type="pres">
      <dgm:prSet presAssocID="{16AD050B-3554-4C4F-B15F-75FC59F81BE1}" presName="level3hierChild" presStyleCnt="0"/>
      <dgm:spPr/>
    </dgm:pt>
    <dgm:pt modelId="{D19A759F-4017-48CC-A030-FC49BAEB9090}" type="pres">
      <dgm:prSet presAssocID="{9517D9F9-5CC0-40AB-99F4-CCA402A89450}" presName="conn2-1" presStyleLbl="parChTrans1D4" presStyleIdx="2" presStyleCnt="5"/>
      <dgm:spPr/>
      <dgm:t>
        <a:bodyPr/>
        <a:lstStyle/>
        <a:p>
          <a:endParaRPr lang="en-US"/>
        </a:p>
      </dgm:t>
    </dgm:pt>
    <dgm:pt modelId="{D9C04F61-CF70-4CBC-A1C5-EBD914F442C1}" type="pres">
      <dgm:prSet presAssocID="{9517D9F9-5CC0-40AB-99F4-CCA402A89450}" presName="connTx" presStyleLbl="parChTrans1D4" presStyleIdx="2" presStyleCnt="5"/>
      <dgm:spPr/>
      <dgm:t>
        <a:bodyPr/>
        <a:lstStyle/>
        <a:p>
          <a:endParaRPr lang="en-US"/>
        </a:p>
      </dgm:t>
    </dgm:pt>
    <dgm:pt modelId="{245EE8B5-B085-45BB-A103-F9387106898F}" type="pres">
      <dgm:prSet presAssocID="{56CAA0A5-3DE6-48D0-84C2-10B12F8E01EF}" presName="root2" presStyleCnt="0"/>
      <dgm:spPr/>
    </dgm:pt>
    <dgm:pt modelId="{B091678D-E155-4645-A4CE-AC6B0546BC51}" type="pres">
      <dgm:prSet presAssocID="{56CAA0A5-3DE6-48D0-84C2-10B12F8E01EF}" presName="LevelTwoTextNode" presStyleLbl="node4" presStyleIdx="2" presStyleCnt="5" custScaleX="202369" custScaleY="342921" custLinFactY="53287" custLinFactNeighborX="91166" custLinFactNeighborY="100000">
        <dgm:presLayoutVars>
          <dgm:chPref val="3"/>
        </dgm:presLayoutVars>
      </dgm:prSet>
      <dgm:spPr/>
      <dgm:t>
        <a:bodyPr/>
        <a:lstStyle/>
        <a:p>
          <a:endParaRPr lang="en-US"/>
        </a:p>
      </dgm:t>
    </dgm:pt>
    <dgm:pt modelId="{D33D0F57-1AE3-4BDA-92BC-ECDC82A81A6C}" type="pres">
      <dgm:prSet presAssocID="{56CAA0A5-3DE6-48D0-84C2-10B12F8E01EF}" presName="level3hierChild" presStyleCnt="0"/>
      <dgm:spPr/>
    </dgm:pt>
    <dgm:pt modelId="{B8E6D3EC-2217-47E2-AB18-5A39B7F93D13}" type="pres">
      <dgm:prSet presAssocID="{702BC650-7491-4805-ACF3-BCC82A1F2450}" presName="conn2-1" presStyleLbl="parChTrans1D4" presStyleIdx="3" presStyleCnt="5"/>
      <dgm:spPr/>
      <dgm:t>
        <a:bodyPr/>
        <a:lstStyle/>
        <a:p>
          <a:endParaRPr lang="en-US"/>
        </a:p>
      </dgm:t>
    </dgm:pt>
    <dgm:pt modelId="{5F11ADA6-5C6B-4EF3-ADF2-91BBAF185DFF}" type="pres">
      <dgm:prSet presAssocID="{702BC650-7491-4805-ACF3-BCC82A1F2450}" presName="connTx" presStyleLbl="parChTrans1D4" presStyleIdx="3" presStyleCnt="5"/>
      <dgm:spPr/>
      <dgm:t>
        <a:bodyPr/>
        <a:lstStyle/>
        <a:p>
          <a:endParaRPr lang="en-US"/>
        </a:p>
      </dgm:t>
    </dgm:pt>
    <dgm:pt modelId="{F95EC1CF-7FF7-4DB8-AFB6-72AF2C4B4AF7}" type="pres">
      <dgm:prSet presAssocID="{593E054B-7070-42C8-8CD0-784640703512}" presName="root2" presStyleCnt="0"/>
      <dgm:spPr/>
    </dgm:pt>
    <dgm:pt modelId="{19490881-792A-42AE-B270-11832FDFA6B7}" type="pres">
      <dgm:prSet presAssocID="{593E054B-7070-42C8-8CD0-784640703512}" presName="LevelTwoTextNode" presStyleLbl="node4" presStyleIdx="3" presStyleCnt="5" custScaleX="198891" custScaleY="276495" custLinFactY="100000" custLinFactNeighborX="97824" custLinFactNeighborY="112773">
        <dgm:presLayoutVars>
          <dgm:chPref val="3"/>
        </dgm:presLayoutVars>
      </dgm:prSet>
      <dgm:spPr/>
      <dgm:t>
        <a:bodyPr/>
        <a:lstStyle/>
        <a:p>
          <a:endParaRPr lang="en-US"/>
        </a:p>
      </dgm:t>
    </dgm:pt>
    <dgm:pt modelId="{6987F5C8-513E-45C7-82CB-FDF90734CA64}" type="pres">
      <dgm:prSet presAssocID="{593E054B-7070-42C8-8CD0-784640703512}" presName="level3hierChild" presStyleCnt="0"/>
      <dgm:spPr/>
    </dgm:pt>
    <dgm:pt modelId="{E8804E91-4C1E-43C5-BFB2-0650C747B6B4}" type="pres">
      <dgm:prSet presAssocID="{F8F467FA-E11A-4872-9AE0-BAF3135B0FFC}" presName="conn2-1" presStyleLbl="parChTrans1D4" presStyleIdx="4" presStyleCnt="5"/>
      <dgm:spPr/>
      <dgm:t>
        <a:bodyPr/>
        <a:lstStyle/>
        <a:p>
          <a:endParaRPr lang="en-US"/>
        </a:p>
      </dgm:t>
    </dgm:pt>
    <dgm:pt modelId="{3996FAE6-DC60-441F-BF31-DEA47D94CE02}" type="pres">
      <dgm:prSet presAssocID="{F8F467FA-E11A-4872-9AE0-BAF3135B0FFC}" presName="connTx" presStyleLbl="parChTrans1D4" presStyleIdx="4" presStyleCnt="5"/>
      <dgm:spPr/>
      <dgm:t>
        <a:bodyPr/>
        <a:lstStyle/>
        <a:p>
          <a:endParaRPr lang="en-US"/>
        </a:p>
      </dgm:t>
    </dgm:pt>
    <dgm:pt modelId="{7F10D3AD-BB81-4D38-969A-84DBFBEB8904}" type="pres">
      <dgm:prSet presAssocID="{F734D69F-DD5B-4C5A-A950-2DC86B5D8209}" presName="root2" presStyleCnt="0"/>
      <dgm:spPr/>
    </dgm:pt>
    <dgm:pt modelId="{F7B359AA-D79C-4C38-B372-5490678699C2}" type="pres">
      <dgm:prSet presAssocID="{F734D69F-DD5B-4C5A-A950-2DC86B5D8209}" presName="LevelTwoTextNode" presStyleLbl="node4" presStyleIdx="4" presStyleCnt="5" custScaleX="206390" custScaleY="354562" custLinFactY="100000" custLinFactNeighborX="97824" custLinFactNeighborY="181762">
        <dgm:presLayoutVars>
          <dgm:chPref val="3"/>
        </dgm:presLayoutVars>
      </dgm:prSet>
      <dgm:spPr/>
      <dgm:t>
        <a:bodyPr/>
        <a:lstStyle/>
        <a:p>
          <a:endParaRPr lang="en-US"/>
        </a:p>
      </dgm:t>
    </dgm:pt>
    <dgm:pt modelId="{991FE612-CEDA-47E9-A1CF-3B3A9FA91706}" type="pres">
      <dgm:prSet presAssocID="{F734D69F-DD5B-4C5A-A950-2DC86B5D8209}" presName="level3hierChild" presStyleCnt="0"/>
      <dgm:spPr/>
    </dgm:pt>
    <dgm:pt modelId="{0FCCCE32-4CC1-4F78-8D86-47C696E0CD97}" type="pres">
      <dgm:prSet presAssocID="{2DAC95EA-5277-41D8-82AD-D1C8C328EF9C}" presName="conn2-1" presStyleLbl="parChTrans1D2" presStyleIdx="1" presStyleCnt="2"/>
      <dgm:spPr/>
      <dgm:t>
        <a:bodyPr/>
        <a:lstStyle/>
        <a:p>
          <a:endParaRPr lang="en-US"/>
        </a:p>
      </dgm:t>
    </dgm:pt>
    <dgm:pt modelId="{7FB1EC59-A66B-4000-8EBF-90E6BACF958D}" type="pres">
      <dgm:prSet presAssocID="{2DAC95EA-5277-41D8-82AD-D1C8C328EF9C}" presName="connTx" presStyleLbl="parChTrans1D2" presStyleIdx="1" presStyleCnt="2"/>
      <dgm:spPr/>
      <dgm:t>
        <a:bodyPr/>
        <a:lstStyle/>
        <a:p>
          <a:endParaRPr lang="en-US"/>
        </a:p>
      </dgm:t>
    </dgm:pt>
    <dgm:pt modelId="{99FAD1A4-8F0F-4954-877B-AF19462CADCF}" type="pres">
      <dgm:prSet presAssocID="{062D44D8-A7FE-4BD1-8BB5-32F35D4F304A}" presName="root2" presStyleCnt="0"/>
      <dgm:spPr/>
    </dgm:pt>
    <dgm:pt modelId="{4879353D-9E84-4138-95E4-FC34C2A1069E}" type="pres">
      <dgm:prSet presAssocID="{062D44D8-A7FE-4BD1-8BB5-32F35D4F304A}" presName="LevelTwoTextNode" presStyleLbl="node2" presStyleIdx="1" presStyleCnt="2" custScaleX="194254" custScaleY="239033">
        <dgm:presLayoutVars>
          <dgm:chPref val="3"/>
        </dgm:presLayoutVars>
      </dgm:prSet>
      <dgm:spPr/>
      <dgm:t>
        <a:bodyPr/>
        <a:lstStyle/>
        <a:p>
          <a:endParaRPr lang="en-US"/>
        </a:p>
      </dgm:t>
    </dgm:pt>
    <dgm:pt modelId="{200D0EA7-0A6E-4926-9D6F-02838D4D42C6}" type="pres">
      <dgm:prSet presAssocID="{062D44D8-A7FE-4BD1-8BB5-32F35D4F304A}" presName="level3hierChild" presStyleCnt="0"/>
      <dgm:spPr/>
    </dgm:pt>
    <dgm:pt modelId="{907AAF81-5C79-44CF-8A77-391EEE21D2DD}" type="pres">
      <dgm:prSet presAssocID="{127797FC-00DB-4A96-B1D1-6CC1DF93BD98}" presName="conn2-1" presStyleLbl="parChTrans1D3" presStyleIdx="2" presStyleCnt="5"/>
      <dgm:spPr/>
      <dgm:t>
        <a:bodyPr/>
        <a:lstStyle/>
        <a:p>
          <a:endParaRPr lang="en-US"/>
        </a:p>
      </dgm:t>
    </dgm:pt>
    <dgm:pt modelId="{C534B385-0411-4CD7-996A-9016AA7F8C59}" type="pres">
      <dgm:prSet presAssocID="{127797FC-00DB-4A96-B1D1-6CC1DF93BD98}" presName="connTx" presStyleLbl="parChTrans1D3" presStyleIdx="2" presStyleCnt="5"/>
      <dgm:spPr/>
      <dgm:t>
        <a:bodyPr/>
        <a:lstStyle/>
        <a:p>
          <a:endParaRPr lang="en-US"/>
        </a:p>
      </dgm:t>
    </dgm:pt>
    <dgm:pt modelId="{9D7D014F-A65E-429E-92BE-E560851B14A0}" type="pres">
      <dgm:prSet presAssocID="{D133FB02-4F68-4114-80EB-6332BB849238}" presName="root2" presStyleCnt="0"/>
      <dgm:spPr/>
    </dgm:pt>
    <dgm:pt modelId="{5F9E56E2-F2E8-4CF7-86AF-EB7F068F9406}" type="pres">
      <dgm:prSet presAssocID="{D133FB02-4F68-4114-80EB-6332BB849238}" presName="LevelTwoTextNode" presStyleLbl="node3" presStyleIdx="2" presStyleCnt="5" custScaleX="164674" custScaleY="251182" custLinFactNeighborX="1361" custLinFactNeighborY="-75421">
        <dgm:presLayoutVars>
          <dgm:chPref val="3"/>
        </dgm:presLayoutVars>
      </dgm:prSet>
      <dgm:spPr/>
      <dgm:t>
        <a:bodyPr/>
        <a:lstStyle/>
        <a:p>
          <a:endParaRPr lang="en-US"/>
        </a:p>
      </dgm:t>
    </dgm:pt>
    <dgm:pt modelId="{DC0789C9-56A1-4B3B-A50E-6D9B9CD3D268}" type="pres">
      <dgm:prSet presAssocID="{D133FB02-4F68-4114-80EB-6332BB849238}" presName="level3hierChild" presStyleCnt="0"/>
      <dgm:spPr/>
    </dgm:pt>
    <dgm:pt modelId="{A17A2AFE-5F35-4580-8CA9-64E847095C80}" type="pres">
      <dgm:prSet presAssocID="{BBA71131-30F8-4803-AE0C-83EAA0F356AD}" presName="conn2-1" presStyleLbl="parChTrans1D3" presStyleIdx="3" presStyleCnt="5"/>
      <dgm:spPr/>
      <dgm:t>
        <a:bodyPr/>
        <a:lstStyle/>
        <a:p>
          <a:endParaRPr lang="en-US"/>
        </a:p>
      </dgm:t>
    </dgm:pt>
    <dgm:pt modelId="{587BCBB4-FAA2-496F-9554-526FEC005AFC}" type="pres">
      <dgm:prSet presAssocID="{BBA71131-30F8-4803-AE0C-83EAA0F356AD}" presName="connTx" presStyleLbl="parChTrans1D3" presStyleIdx="3" presStyleCnt="5"/>
      <dgm:spPr/>
      <dgm:t>
        <a:bodyPr/>
        <a:lstStyle/>
        <a:p>
          <a:endParaRPr lang="en-US"/>
        </a:p>
      </dgm:t>
    </dgm:pt>
    <dgm:pt modelId="{F2082017-6EF6-4B9C-814B-87FC1C0EA8BA}" type="pres">
      <dgm:prSet presAssocID="{4E832DDC-AC6D-48D7-9196-6723CE8017C9}" presName="root2" presStyleCnt="0"/>
      <dgm:spPr/>
    </dgm:pt>
    <dgm:pt modelId="{104BDD6E-FB2A-44F7-9620-2DAC6BA889A4}" type="pres">
      <dgm:prSet presAssocID="{4E832DDC-AC6D-48D7-9196-6723CE8017C9}" presName="LevelTwoTextNode" presStyleLbl="node3" presStyleIdx="3" presStyleCnt="5" custScaleX="170691" custScaleY="225407" custLinFactNeighborX="1361" custLinFactNeighborY="-58841">
        <dgm:presLayoutVars>
          <dgm:chPref val="3"/>
        </dgm:presLayoutVars>
      </dgm:prSet>
      <dgm:spPr/>
      <dgm:t>
        <a:bodyPr/>
        <a:lstStyle/>
        <a:p>
          <a:endParaRPr lang="en-US"/>
        </a:p>
      </dgm:t>
    </dgm:pt>
    <dgm:pt modelId="{66ED27B8-F412-4C51-9FB4-1E61FB7CB707}" type="pres">
      <dgm:prSet presAssocID="{4E832DDC-AC6D-48D7-9196-6723CE8017C9}" presName="level3hierChild" presStyleCnt="0"/>
      <dgm:spPr/>
    </dgm:pt>
    <dgm:pt modelId="{2380BC89-8BB0-47F4-A134-FDE80736086E}" type="pres">
      <dgm:prSet presAssocID="{D3F799B1-91C5-410F-BD01-23737D88890C}" presName="conn2-1" presStyleLbl="parChTrans1D3" presStyleIdx="4" presStyleCnt="5"/>
      <dgm:spPr/>
      <dgm:t>
        <a:bodyPr/>
        <a:lstStyle/>
        <a:p>
          <a:endParaRPr lang="en-US"/>
        </a:p>
      </dgm:t>
    </dgm:pt>
    <dgm:pt modelId="{518D1F29-752F-4735-BEC4-6BE6B4F4B804}" type="pres">
      <dgm:prSet presAssocID="{D3F799B1-91C5-410F-BD01-23737D88890C}" presName="connTx" presStyleLbl="parChTrans1D3" presStyleIdx="4" presStyleCnt="5"/>
      <dgm:spPr/>
      <dgm:t>
        <a:bodyPr/>
        <a:lstStyle/>
        <a:p>
          <a:endParaRPr lang="en-US"/>
        </a:p>
      </dgm:t>
    </dgm:pt>
    <dgm:pt modelId="{B4BDAE97-6E7F-47CA-A102-6EABEF73B784}" type="pres">
      <dgm:prSet presAssocID="{853B3D37-791F-4946-B191-D4464B544616}" presName="root2" presStyleCnt="0"/>
      <dgm:spPr/>
    </dgm:pt>
    <dgm:pt modelId="{A56163C9-FB60-4189-9B4B-26E5ACDC2B79}" type="pres">
      <dgm:prSet presAssocID="{853B3D37-791F-4946-B191-D4464B544616}" presName="LevelTwoTextNode" presStyleLbl="node3" presStyleIdx="4" presStyleCnt="5" custScaleX="166970" custScaleY="191683" custLinFactNeighborX="1361" custLinFactNeighborY="-40048">
        <dgm:presLayoutVars>
          <dgm:chPref val="3"/>
        </dgm:presLayoutVars>
      </dgm:prSet>
      <dgm:spPr/>
      <dgm:t>
        <a:bodyPr/>
        <a:lstStyle/>
        <a:p>
          <a:endParaRPr lang="en-US"/>
        </a:p>
      </dgm:t>
    </dgm:pt>
    <dgm:pt modelId="{AB3C6200-F900-4F96-B47F-76C4BC4BB0BD}" type="pres">
      <dgm:prSet presAssocID="{853B3D37-791F-4946-B191-D4464B544616}" presName="level3hierChild" presStyleCnt="0"/>
      <dgm:spPr/>
    </dgm:pt>
  </dgm:ptLst>
  <dgm:cxnLst>
    <dgm:cxn modelId="{D5D7DDBD-3AF4-49D8-9502-118664324695}" type="presOf" srcId="{593E054B-7070-42C8-8CD0-784640703512}" destId="{19490881-792A-42AE-B270-11832FDFA6B7}" srcOrd="0" destOrd="0" presId="urn:microsoft.com/office/officeart/2005/8/layout/hierarchy2"/>
    <dgm:cxn modelId="{8DF73EE8-779E-43EF-9F4F-F5AB82F7F04B}" srcId="{16AD050B-3554-4C4F-B15F-75FC59F81BE1}" destId="{F734D69F-DD5B-4C5A-A950-2DC86B5D8209}" srcOrd="2" destOrd="0" parTransId="{F8F467FA-E11A-4872-9AE0-BAF3135B0FFC}" sibTransId="{35658FF8-A2B5-415F-B5A8-150D9243CB4E}"/>
    <dgm:cxn modelId="{FFB4FE3E-FFD1-4A99-9772-F90BB95B7869}" type="presOf" srcId="{D3D78455-FD0E-4115-BD73-16B15B9FE50B}" destId="{E285DEF8-54EC-4B07-AA55-34966457FF41}" srcOrd="0" destOrd="0" presId="urn:microsoft.com/office/officeart/2005/8/layout/hierarchy2"/>
    <dgm:cxn modelId="{C7AE219E-2952-4C93-920D-D9F4F26B33F8}" srcId="{87BE942B-E919-484F-B6CF-EE2AAAC8F95A}" destId="{16AD050B-3554-4C4F-B15F-75FC59F81BE1}" srcOrd="1" destOrd="0" parTransId="{E1E661F5-4541-4999-8BF3-C3B83B9A6E81}" sibTransId="{8E500536-796C-4C57-B700-892C797C830A}"/>
    <dgm:cxn modelId="{576D17F6-E356-41E8-AFBE-39C3E3581868}" srcId="{87BE942B-E919-484F-B6CF-EE2AAAC8F95A}" destId="{75FC5A49-2AA4-481D-A965-BF1659AF4953}" srcOrd="0" destOrd="0" parTransId="{BA97906B-5E1D-4B7F-AA82-B4EBC1B70107}" sibTransId="{73BFEE27-F569-4DFA-9B20-654D2FB1F776}"/>
    <dgm:cxn modelId="{A5BE6874-FA9E-4CC9-87CF-DFF0D4E09E34}" type="presOf" srcId="{6A37E221-DFA3-478B-8369-F3B9360B3B66}" destId="{87E81CBD-B1C2-479D-AEC3-440604F0F932}" srcOrd="0" destOrd="0" presId="urn:microsoft.com/office/officeart/2005/8/layout/hierarchy2"/>
    <dgm:cxn modelId="{FB3C35CD-6AFB-4367-9B9F-DB125CDA2D86}" type="presOf" srcId="{0C691927-429A-44CC-84CE-971730F15959}" destId="{0495FC24-0E29-4BFB-BA4F-065804CB658A}" srcOrd="0" destOrd="0" presId="urn:microsoft.com/office/officeart/2005/8/layout/hierarchy2"/>
    <dgm:cxn modelId="{2C12E95F-0BC2-4C47-B96C-8579FB6D1A8C}" type="presOf" srcId="{127797FC-00DB-4A96-B1D1-6CC1DF93BD98}" destId="{907AAF81-5C79-44CF-8A77-391EEE21D2DD}" srcOrd="0" destOrd="0" presId="urn:microsoft.com/office/officeart/2005/8/layout/hierarchy2"/>
    <dgm:cxn modelId="{04BE08DD-BC33-4B2C-A5FB-0321BFD9B8EC}" srcId="{75FC5A49-2AA4-481D-A965-BF1659AF4953}" destId="{E95C2AC4-A107-481C-8FF2-0C8A6560F723}" srcOrd="0" destOrd="0" parTransId="{D1EC49C6-C3D4-4D3A-8D37-651979B686B8}" sibTransId="{F60321AD-06E5-4FFD-9B21-70F549956B42}"/>
    <dgm:cxn modelId="{6DC19EA8-EA6C-459B-AAEB-EDBF790DD8AF}" type="presOf" srcId="{0C691927-429A-44CC-84CE-971730F15959}" destId="{C89D5409-CB64-44DD-8753-1F3DEDE26B25}" srcOrd="1" destOrd="0" presId="urn:microsoft.com/office/officeart/2005/8/layout/hierarchy2"/>
    <dgm:cxn modelId="{4C33ECFA-0090-40B5-9F29-5F5DB65C38B7}" type="presOf" srcId="{F734D69F-DD5B-4C5A-A950-2DC86B5D8209}" destId="{F7B359AA-D79C-4C38-B372-5490678699C2}" srcOrd="0" destOrd="0" presId="urn:microsoft.com/office/officeart/2005/8/layout/hierarchy2"/>
    <dgm:cxn modelId="{806A1222-D09F-4E66-91BA-BAD0EA273BCD}" type="presOf" srcId="{D3F799B1-91C5-410F-BD01-23737D88890C}" destId="{2380BC89-8BB0-47F4-A134-FDE80736086E}" srcOrd="0" destOrd="0" presId="urn:microsoft.com/office/officeart/2005/8/layout/hierarchy2"/>
    <dgm:cxn modelId="{D0252C7B-0D82-4475-A977-0312A565BE47}" srcId="{062D44D8-A7FE-4BD1-8BB5-32F35D4F304A}" destId="{853B3D37-791F-4946-B191-D4464B544616}" srcOrd="2" destOrd="0" parTransId="{D3F799B1-91C5-410F-BD01-23737D88890C}" sibTransId="{8DE90A63-22F3-4920-ACA3-9C8486B6A09D}"/>
    <dgm:cxn modelId="{50670C26-1E73-4031-9D1D-8CE3AB4DDECB}" type="presOf" srcId="{4E832DDC-AC6D-48D7-9196-6723CE8017C9}" destId="{104BDD6E-FB2A-44F7-9620-2DAC6BA889A4}" srcOrd="0" destOrd="0" presId="urn:microsoft.com/office/officeart/2005/8/layout/hierarchy2"/>
    <dgm:cxn modelId="{D5CE4D6D-DFE4-44E2-9505-147ADD7A75D6}" type="presOf" srcId="{16AD050B-3554-4C4F-B15F-75FC59F81BE1}" destId="{43AA3F28-8075-4AFA-B26D-E149987C0F52}" srcOrd="0" destOrd="0" presId="urn:microsoft.com/office/officeart/2005/8/layout/hierarchy2"/>
    <dgm:cxn modelId="{44A63FF8-34D8-4392-B042-AE6C2EB6398A}" type="presOf" srcId="{853B3D37-791F-4946-B191-D4464B544616}" destId="{A56163C9-FB60-4189-9B4B-26E5ACDC2B79}" srcOrd="0" destOrd="0" presId="urn:microsoft.com/office/officeart/2005/8/layout/hierarchy2"/>
    <dgm:cxn modelId="{A74688DE-247A-4EE9-95ED-4127D5609EC9}" type="presOf" srcId="{56CAA0A5-3DE6-48D0-84C2-10B12F8E01EF}" destId="{B091678D-E155-4645-A4CE-AC6B0546BC51}" srcOrd="0" destOrd="0" presId="urn:microsoft.com/office/officeart/2005/8/layout/hierarchy2"/>
    <dgm:cxn modelId="{D08D81D8-B77E-4799-9A10-08296CC79506}" type="presOf" srcId="{D133FB02-4F68-4114-80EB-6332BB849238}" destId="{5F9E56E2-F2E8-4CF7-86AF-EB7F068F9406}" srcOrd="0" destOrd="0" presId="urn:microsoft.com/office/officeart/2005/8/layout/hierarchy2"/>
    <dgm:cxn modelId="{288F7E15-E604-4DA8-A245-E24D689C6546}" type="presOf" srcId="{F8F467FA-E11A-4872-9AE0-BAF3135B0FFC}" destId="{E8804E91-4C1E-43C5-BFB2-0650C747B6B4}" srcOrd="0" destOrd="0" presId="urn:microsoft.com/office/officeart/2005/8/layout/hierarchy2"/>
    <dgm:cxn modelId="{9490F065-92AB-41C3-BEA3-96CA6E032F2E}" srcId="{16AD050B-3554-4C4F-B15F-75FC59F81BE1}" destId="{593E054B-7070-42C8-8CD0-784640703512}" srcOrd="1" destOrd="0" parTransId="{702BC650-7491-4805-ACF3-BCC82A1F2450}" sibTransId="{B897F7D4-B9B9-4876-AA4A-3D21D713C0AB}"/>
    <dgm:cxn modelId="{40D36108-D252-40A7-8206-D82CA53B5F16}" type="presOf" srcId="{54A9A263-5358-4D80-ACF2-79C06B6878FA}" destId="{23AC5219-10BC-47EE-8FCB-58B2F67BF7F1}" srcOrd="1" destOrd="0" presId="urn:microsoft.com/office/officeart/2005/8/layout/hierarchy2"/>
    <dgm:cxn modelId="{31BA7240-FDAB-4796-BCC3-D9C2984A2BCA}" type="presOf" srcId="{F8F467FA-E11A-4872-9AE0-BAF3135B0FFC}" destId="{3996FAE6-DC60-441F-BF31-DEA47D94CE02}" srcOrd="1" destOrd="0" presId="urn:microsoft.com/office/officeart/2005/8/layout/hierarchy2"/>
    <dgm:cxn modelId="{86544D2D-27E0-4D2C-B446-507F5FF8A8E9}" type="presOf" srcId="{54A9A263-5358-4D80-ACF2-79C06B6878FA}" destId="{B37EF4EA-8806-40E1-8108-067F307EDC34}" srcOrd="0" destOrd="0" presId="urn:microsoft.com/office/officeart/2005/8/layout/hierarchy2"/>
    <dgm:cxn modelId="{2E0AB243-7185-4C08-B98A-AACFE4096BA0}" type="presOf" srcId="{E1E661F5-4541-4999-8BF3-C3B83B9A6E81}" destId="{5A83562C-7DCF-42B3-945D-D4DB57146888}" srcOrd="0" destOrd="0" presId="urn:microsoft.com/office/officeart/2005/8/layout/hierarchy2"/>
    <dgm:cxn modelId="{874193E3-9CAD-457D-BB39-1604796414EC}" type="presOf" srcId="{9517D9F9-5CC0-40AB-99F4-CCA402A89450}" destId="{D9C04F61-CF70-4CBC-A1C5-EBD914F442C1}" srcOrd="1" destOrd="0" presId="urn:microsoft.com/office/officeart/2005/8/layout/hierarchy2"/>
    <dgm:cxn modelId="{096763F4-127D-4FA8-A615-46B1F6E93452}" type="presOf" srcId="{BBA71131-30F8-4803-AE0C-83EAA0F356AD}" destId="{A17A2AFE-5F35-4580-8CA9-64E847095C80}" srcOrd="0" destOrd="0" presId="urn:microsoft.com/office/officeart/2005/8/layout/hierarchy2"/>
    <dgm:cxn modelId="{AE007504-BB9A-405F-8DC0-50764212C2FF}" type="presOf" srcId="{E1E661F5-4541-4999-8BF3-C3B83B9A6E81}" destId="{068A2D61-11D4-446A-9117-AB74B2440D9E}" srcOrd="1" destOrd="0" presId="urn:microsoft.com/office/officeart/2005/8/layout/hierarchy2"/>
    <dgm:cxn modelId="{5C4789B9-B284-49EF-96A1-870AECD46B52}" type="presOf" srcId="{D1EC49C6-C3D4-4D3A-8D37-651979B686B8}" destId="{CD019D02-E43E-426F-8A26-B00A57F3DF34}" srcOrd="1" destOrd="0" presId="urn:microsoft.com/office/officeart/2005/8/layout/hierarchy2"/>
    <dgm:cxn modelId="{6B449766-BBFC-472D-A7F9-51460C5BED14}" type="presOf" srcId="{2DAC95EA-5277-41D8-82AD-D1C8C328EF9C}" destId="{0FCCCE32-4CC1-4F78-8D86-47C696E0CD97}" srcOrd="0" destOrd="0" presId="urn:microsoft.com/office/officeart/2005/8/layout/hierarchy2"/>
    <dgm:cxn modelId="{8E48E56C-599A-4D99-82C5-46E42D9D6101}" srcId="{1FF1DEF1-B033-443D-9361-2B7D86FB150E}" destId="{6A37E221-DFA3-478B-8369-F3B9360B3B66}" srcOrd="0" destOrd="0" parTransId="{EE11FB65-6842-48D2-B80E-AC77409D2DC6}" sibTransId="{4A548C84-80B1-40E3-93E8-E32B3982B65B}"/>
    <dgm:cxn modelId="{713BDEB3-60EB-446E-8BD7-38D9270D4FE4}" type="presOf" srcId="{702BC650-7491-4805-ACF3-BCC82A1F2450}" destId="{B8E6D3EC-2217-47E2-AB18-5A39B7F93D13}" srcOrd="0" destOrd="0" presId="urn:microsoft.com/office/officeart/2005/8/layout/hierarchy2"/>
    <dgm:cxn modelId="{1F1FE27E-E09C-4428-9FE2-5E7A3B63062A}" type="presOf" srcId="{9517D9F9-5CC0-40AB-99F4-CCA402A89450}" destId="{D19A759F-4017-48CC-A030-FC49BAEB9090}" srcOrd="0" destOrd="0" presId="urn:microsoft.com/office/officeart/2005/8/layout/hierarchy2"/>
    <dgm:cxn modelId="{8E128C47-1FF4-4C1C-A21B-3309EFBFAA8B}" type="presOf" srcId="{BA97906B-5E1D-4B7F-AA82-B4EBC1B70107}" destId="{2CE3BBF4-DCC8-459C-B89C-FC4844537963}" srcOrd="0" destOrd="0" presId="urn:microsoft.com/office/officeart/2005/8/layout/hierarchy2"/>
    <dgm:cxn modelId="{EDDB3F2B-3A4B-487B-A7A3-2DE66D42350F}" srcId="{6A37E221-DFA3-478B-8369-F3B9360B3B66}" destId="{062D44D8-A7FE-4BD1-8BB5-32F35D4F304A}" srcOrd="1" destOrd="0" parTransId="{2DAC95EA-5277-41D8-82AD-D1C8C328EF9C}" sibTransId="{0A408146-CEE5-45E4-8447-ADDFB1928B10}"/>
    <dgm:cxn modelId="{25E3D50F-59DA-42D3-954B-AE91F3ADDF30}" type="presOf" srcId="{1FF1DEF1-B033-443D-9361-2B7D86FB150E}" destId="{0879053C-B851-4C3B-9B11-1CE5C1BB9FB0}" srcOrd="0" destOrd="0" presId="urn:microsoft.com/office/officeart/2005/8/layout/hierarchy2"/>
    <dgm:cxn modelId="{BD5310F2-EBE8-429C-A73F-A4FAA959133F}" type="presOf" srcId="{87BE942B-E919-484F-B6CF-EE2AAAC8F95A}" destId="{4F37F020-616E-453B-B809-30FA90BFEA40}" srcOrd="0" destOrd="0" presId="urn:microsoft.com/office/officeart/2005/8/layout/hierarchy2"/>
    <dgm:cxn modelId="{87C5B549-69F3-4CC4-8A54-1FCEA76E234D}" type="presOf" srcId="{062D44D8-A7FE-4BD1-8BB5-32F35D4F304A}" destId="{4879353D-9E84-4138-95E4-FC34C2A1069E}" srcOrd="0" destOrd="0" presId="urn:microsoft.com/office/officeart/2005/8/layout/hierarchy2"/>
    <dgm:cxn modelId="{B551DBF6-DDD9-4C9E-8B8F-DFEAE73ED3CC}" type="presOf" srcId="{75FC5A49-2AA4-481D-A965-BF1659AF4953}" destId="{383BF3C8-3944-4D4E-820F-11066510BF75}" srcOrd="0" destOrd="0" presId="urn:microsoft.com/office/officeart/2005/8/layout/hierarchy2"/>
    <dgm:cxn modelId="{689AF699-000B-4DBE-82C1-6F8A9CF18F55}" type="presOf" srcId="{D3F799B1-91C5-410F-BD01-23737D88890C}" destId="{518D1F29-752F-4735-BEC4-6BE6B4F4B804}" srcOrd="1" destOrd="0" presId="urn:microsoft.com/office/officeart/2005/8/layout/hierarchy2"/>
    <dgm:cxn modelId="{2F433ED8-C66F-4875-95B1-CEC180A9F470}" srcId="{16AD050B-3554-4C4F-B15F-75FC59F81BE1}" destId="{56CAA0A5-3DE6-48D0-84C2-10B12F8E01EF}" srcOrd="0" destOrd="0" parTransId="{9517D9F9-5CC0-40AB-99F4-CCA402A89450}" sibTransId="{9A1C3474-6AD8-42B0-AC56-E44EA274A7C2}"/>
    <dgm:cxn modelId="{2CEF8D3C-0719-414F-AFC5-39AEC0153368}" type="presOf" srcId="{D1EC49C6-C3D4-4D3A-8D37-651979B686B8}" destId="{1181DC41-DFA2-4113-80C9-BC1B51FF2AF3}" srcOrd="0" destOrd="0" presId="urn:microsoft.com/office/officeart/2005/8/layout/hierarchy2"/>
    <dgm:cxn modelId="{5B6005E4-CE6F-4449-A4C6-97FC18EC02E3}" type="presOf" srcId="{E95C2AC4-A107-481C-8FF2-0C8A6560F723}" destId="{BACE27F7-D97F-48E0-AB2A-FB3259F7AEF9}" srcOrd="0" destOrd="0" presId="urn:microsoft.com/office/officeart/2005/8/layout/hierarchy2"/>
    <dgm:cxn modelId="{A5D25967-810D-403A-B47A-7F523CBEDFB6}" srcId="{062D44D8-A7FE-4BD1-8BB5-32F35D4F304A}" destId="{D133FB02-4F68-4114-80EB-6332BB849238}" srcOrd="0" destOrd="0" parTransId="{127797FC-00DB-4A96-B1D1-6CC1DF93BD98}" sibTransId="{316DA231-4043-4AA6-985C-060F06A6556A}"/>
    <dgm:cxn modelId="{A67138EA-C16E-4B95-87A3-B71CC6FDA088}" type="presOf" srcId="{127797FC-00DB-4A96-B1D1-6CC1DF93BD98}" destId="{C534B385-0411-4CD7-996A-9016AA7F8C59}" srcOrd="1" destOrd="0" presId="urn:microsoft.com/office/officeart/2005/8/layout/hierarchy2"/>
    <dgm:cxn modelId="{9101D052-F50E-4306-B8C3-8D17016A80BA}" srcId="{062D44D8-A7FE-4BD1-8BB5-32F35D4F304A}" destId="{4E832DDC-AC6D-48D7-9196-6723CE8017C9}" srcOrd="1" destOrd="0" parTransId="{BBA71131-30F8-4803-AE0C-83EAA0F356AD}" sibTransId="{4036ADE2-854E-45CD-BD84-84246AA48FBF}"/>
    <dgm:cxn modelId="{014FC1B9-83AB-44F4-812E-595919B74286}" srcId="{6A37E221-DFA3-478B-8369-F3B9360B3B66}" destId="{87BE942B-E919-484F-B6CF-EE2AAAC8F95A}" srcOrd="0" destOrd="0" parTransId="{0C691927-429A-44CC-84CE-971730F15959}" sibTransId="{82F21C40-CC6E-4C56-B0AE-DF1CB576C531}"/>
    <dgm:cxn modelId="{E3752EF9-8B3D-4219-AD5E-68567F036B26}" srcId="{75FC5A49-2AA4-481D-A965-BF1659AF4953}" destId="{D3D78455-FD0E-4115-BD73-16B15B9FE50B}" srcOrd="1" destOrd="0" parTransId="{54A9A263-5358-4D80-ACF2-79C06B6878FA}" sibTransId="{EACA1E32-53AC-45C4-8BC2-2D6A77ED8E1D}"/>
    <dgm:cxn modelId="{75E53074-13C1-4618-A6FD-BF4337C28BDC}" type="presOf" srcId="{2DAC95EA-5277-41D8-82AD-D1C8C328EF9C}" destId="{7FB1EC59-A66B-4000-8EBF-90E6BACF958D}" srcOrd="1" destOrd="0" presId="urn:microsoft.com/office/officeart/2005/8/layout/hierarchy2"/>
    <dgm:cxn modelId="{D2E05BF3-1B3D-483E-A080-3930CAD8494E}" type="presOf" srcId="{BA97906B-5E1D-4B7F-AA82-B4EBC1B70107}" destId="{B537F7C0-59E7-4131-9721-9B8E666532A7}" srcOrd="1" destOrd="0" presId="urn:microsoft.com/office/officeart/2005/8/layout/hierarchy2"/>
    <dgm:cxn modelId="{10C3868A-C75D-4BAB-9D5C-11387BCA2244}" type="presOf" srcId="{702BC650-7491-4805-ACF3-BCC82A1F2450}" destId="{5F11ADA6-5C6B-4EF3-ADF2-91BBAF185DFF}" srcOrd="1" destOrd="0" presId="urn:microsoft.com/office/officeart/2005/8/layout/hierarchy2"/>
    <dgm:cxn modelId="{4FC6161E-270C-4752-9DBB-5D99AF4FB01B}" type="presOf" srcId="{BBA71131-30F8-4803-AE0C-83EAA0F356AD}" destId="{587BCBB4-FAA2-496F-9554-526FEC005AFC}" srcOrd="1" destOrd="0" presId="urn:microsoft.com/office/officeart/2005/8/layout/hierarchy2"/>
    <dgm:cxn modelId="{9C348950-D98A-4647-B864-F21F1BDAC7F8}" type="presParOf" srcId="{0879053C-B851-4C3B-9B11-1CE5C1BB9FB0}" destId="{2FE8EC46-110D-49DE-BEDF-484DA430A731}" srcOrd="0" destOrd="0" presId="urn:microsoft.com/office/officeart/2005/8/layout/hierarchy2"/>
    <dgm:cxn modelId="{C81F1D83-F1F3-4A20-8341-5FBCE4E0FB00}" type="presParOf" srcId="{2FE8EC46-110D-49DE-BEDF-484DA430A731}" destId="{87E81CBD-B1C2-479D-AEC3-440604F0F932}" srcOrd="0" destOrd="0" presId="urn:microsoft.com/office/officeart/2005/8/layout/hierarchy2"/>
    <dgm:cxn modelId="{60329A4D-7AC1-4791-867A-907F3767E69A}" type="presParOf" srcId="{2FE8EC46-110D-49DE-BEDF-484DA430A731}" destId="{B3A0A284-3972-461D-8C32-12FA1258D9F4}" srcOrd="1" destOrd="0" presId="urn:microsoft.com/office/officeart/2005/8/layout/hierarchy2"/>
    <dgm:cxn modelId="{91CD6EC7-394F-4D51-A374-F839E551DBB1}" type="presParOf" srcId="{B3A0A284-3972-461D-8C32-12FA1258D9F4}" destId="{0495FC24-0E29-4BFB-BA4F-065804CB658A}" srcOrd="0" destOrd="0" presId="urn:microsoft.com/office/officeart/2005/8/layout/hierarchy2"/>
    <dgm:cxn modelId="{A7C66FAB-8503-4E95-8720-876D5A314B80}" type="presParOf" srcId="{0495FC24-0E29-4BFB-BA4F-065804CB658A}" destId="{C89D5409-CB64-44DD-8753-1F3DEDE26B25}" srcOrd="0" destOrd="0" presId="urn:microsoft.com/office/officeart/2005/8/layout/hierarchy2"/>
    <dgm:cxn modelId="{893A082B-D7F9-459C-81A8-E4ECFD4A2D4E}" type="presParOf" srcId="{B3A0A284-3972-461D-8C32-12FA1258D9F4}" destId="{C151A342-FA7A-4B8B-91BB-D683E451CCFC}" srcOrd="1" destOrd="0" presId="urn:microsoft.com/office/officeart/2005/8/layout/hierarchy2"/>
    <dgm:cxn modelId="{812709DF-5800-4A56-B3B5-99649F68D19E}" type="presParOf" srcId="{C151A342-FA7A-4B8B-91BB-D683E451CCFC}" destId="{4F37F020-616E-453B-B809-30FA90BFEA40}" srcOrd="0" destOrd="0" presId="urn:microsoft.com/office/officeart/2005/8/layout/hierarchy2"/>
    <dgm:cxn modelId="{40CA3868-849F-44FF-A903-0343C43A5B03}" type="presParOf" srcId="{C151A342-FA7A-4B8B-91BB-D683E451CCFC}" destId="{14919E1F-C190-4567-BF96-3B56B79C1134}" srcOrd="1" destOrd="0" presId="urn:microsoft.com/office/officeart/2005/8/layout/hierarchy2"/>
    <dgm:cxn modelId="{4D71A39B-A65B-464B-9D8F-EA09354572AB}" type="presParOf" srcId="{14919E1F-C190-4567-BF96-3B56B79C1134}" destId="{2CE3BBF4-DCC8-459C-B89C-FC4844537963}" srcOrd="0" destOrd="0" presId="urn:microsoft.com/office/officeart/2005/8/layout/hierarchy2"/>
    <dgm:cxn modelId="{02B50312-8CB5-44CB-AF74-1F6EDEE26B5D}" type="presParOf" srcId="{2CE3BBF4-DCC8-459C-B89C-FC4844537963}" destId="{B537F7C0-59E7-4131-9721-9B8E666532A7}" srcOrd="0" destOrd="0" presId="urn:microsoft.com/office/officeart/2005/8/layout/hierarchy2"/>
    <dgm:cxn modelId="{955C2501-EDA6-49F3-A564-A94E2C4A4D38}" type="presParOf" srcId="{14919E1F-C190-4567-BF96-3B56B79C1134}" destId="{9C5EA27F-B2AC-4C62-937F-0D02B1987C0F}" srcOrd="1" destOrd="0" presId="urn:microsoft.com/office/officeart/2005/8/layout/hierarchy2"/>
    <dgm:cxn modelId="{9DDAB35A-4B96-4054-80C8-2DB4ACBD0281}" type="presParOf" srcId="{9C5EA27F-B2AC-4C62-937F-0D02B1987C0F}" destId="{383BF3C8-3944-4D4E-820F-11066510BF75}" srcOrd="0" destOrd="0" presId="urn:microsoft.com/office/officeart/2005/8/layout/hierarchy2"/>
    <dgm:cxn modelId="{40C2C8B3-99B2-4CAB-B744-E416B25F3A2A}" type="presParOf" srcId="{9C5EA27F-B2AC-4C62-937F-0D02B1987C0F}" destId="{6E56123E-CB4B-4C08-ACBA-B9FB6AEF296A}" srcOrd="1" destOrd="0" presId="urn:microsoft.com/office/officeart/2005/8/layout/hierarchy2"/>
    <dgm:cxn modelId="{02F859DC-D06A-4F9D-8709-CD7EC75FAF8E}" type="presParOf" srcId="{6E56123E-CB4B-4C08-ACBA-B9FB6AEF296A}" destId="{1181DC41-DFA2-4113-80C9-BC1B51FF2AF3}" srcOrd="0" destOrd="0" presId="urn:microsoft.com/office/officeart/2005/8/layout/hierarchy2"/>
    <dgm:cxn modelId="{A187A41F-57A1-4958-AAD6-928295AA0210}" type="presParOf" srcId="{1181DC41-DFA2-4113-80C9-BC1B51FF2AF3}" destId="{CD019D02-E43E-426F-8A26-B00A57F3DF34}" srcOrd="0" destOrd="0" presId="urn:microsoft.com/office/officeart/2005/8/layout/hierarchy2"/>
    <dgm:cxn modelId="{80B416CD-6A94-4E9B-B3E9-416844BBCC1C}" type="presParOf" srcId="{6E56123E-CB4B-4C08-ACBA-B9FB6AEF296A}" destId="{E8CAF2EC-016A-45E5-A51D-F288ABC9CA4F}" srcOrd="1" destOrd="0" presId="urn:microsoft.com/office/officeart/2005/8/layout/hierarchy2"/>
    <dgm:cxn modelId="{332CD9DC-907E-4D0B-8B7F-5A9162073D4B}" type="presParOf" srcId="{E8CAF2EC-016A-45E5-A51D-F288ABC9CA4F}" destId="{BACE27F7-D97F-48E0-AB2A-FB3259F7AEF9}" srcOrd="0" destOrd="0" presId="urn:microsoft.com/office/officeart/2005/8/layout/hierarchy2"/>
    <dgm:cxn modelId="{ED2B6890-E6FE-4B5A-9FE7-FB2CDD773601}" type="presParOf" srcId="{E8CAF2EC-016A-45E5-A51D-F288ABC9CA4F}" destId="{0FAEF868-FF95-4ACE-9C65-21EE70E73349}" srcOrd="1" destOrd="0" presId="urn:microsoft.com/office/officeart/2005/8/layout/hierarchy2"/>
    <dgm:cxn modelId="{21C1CE85-F80D-420B-8760-926AB51C01D3}" type="presParOf" srcId="{6E56123E-CB4B-4C08-ACBA-B9FB6AEF296A}" destId="{B37EF4EA-8806-40E1-8108-067F307EDC34}" srcOrd="2" destOrd="0" presId="urn:microsoft.com/office/officeart/2005/8/layout/hierarchy2"/>
    <dgm:cxn modelId="{6D6C7E50-4295-4900-B1DB-3FBAE6380F51}" type="presParOf" srcId="{B37EF4EA-8806-40E1-8108-067F307EDC34}" destId="{23AC5219-10BC-47EE-8FCB-58B2F67BF7F1}" srcOrd="0" destOrd="0" presId="urn:microsoft.com/office/officeart/2005/8/layout/hierarchy2"/>
    <dgm:cxn modelId="{0C086F87-E822-4329-A675-87E3CF29417D}" type="presParOf" srcId="{6E56123E-CB4B-4C08-ACBA-B9FB6AEF296A}" destId="{30C3FD3C-2078-4256-88D0-367CB5A6628C}" srcOrd="3" destOrd="0" presId="urn:microsoft.com/office/officeart/2005/8/layout/hierarchy2"/>
    <dgm:cxn modelId="{CBA2E9A6-E5FB-4CA2-83FA-AFD0502E48F9}" type="presParOf" srcId="{30C3FD3C-2078-4256-88D0-367CB5A6628C}" destId="{E285DEF8-54EC-4B07-AA55-34966457FF41}" srcOrd="0" destOrd="0" presId="urn:microsoft.com/office/officeart/2005/8/layout/hierarchy2"/>
    <dgm:cxn modelId="{5A38E66E-3459-4BAC-AB38-C261FA8B2FC4}" type="presParOf" srcId="{30C3FD3C-2078-4256-88D0-367CB5A6628C}" destId="{FD2BC54E-BCAC-42D9-A5C5-07E341B38B9D}" srcOrd="1" destOrd="0" presId="urn:microsoft.com/office/officeart/2005/8/layout/hierarchy2"/>
    <dgm:cxn modelId="{7DA476A4-456B-40AE-A818-52F69322FA12}" type="presParOf" srcId="{14919E1F-C190-4567-BF96-3B56B79C1134}" destId="{5A83562C-7DCF-42B3-945D-D4DB57146888}" srcOrd="2" destOrd="0" presId="urn:microsoft.com/office/officeart/2005/8/layout/hierarchy2"/>
    <dgm:cxn modelId="{8AE61683-FD0E-49D9-BB75-7097241E1097}" type="presParOf" srcId="{5A83562C-7DCF-42B3-945D-D4DB57146888}" destId="{068A2D61-11D4-446A-9117-AB74B2440D9E}" srcOrd="0" destOrd="0" presId="urn:microsoft.com/office/officeart/2005/8/layout/hierarchy2"/>
    <dgm:cxn modelId="{9D401363-D71F-4E23-929F-23EAB77DE4EF}" type="presParOf" srcId="{14919E1F-C190-4567-BF96-3B56B79C1134}" destId="{119CC04C-5009-49A3-B3A6-B3E8627B5871}" srcOrd="3" destOrd="0" presId="urn:microsoft.com/office/officeart/2005/8/layout/hierarchy2"/>
    <dgm:cxn modelId="{EEF034F2-5041-41CB-9FF9-A13F8922059A}" type="presParOf" srcId="{119CC04C-5009-49A3-B3A6-B3E8627B5871}" destId="{43AA3F28-8075-4AFA-B26D-E149987C0F52}" srcOrd="0" destOrd="0" presId="urn:microsoft.com/office/officeart/2005/8/layout/hierarchy2"/>
    <dgm:cxn modelId="{52766990-FF0D-4E11-856A-F4B0132632F7}" type="presParOf" srcId="{119CC04C-5009-49A3-B3A6-B3E8627B5871}" destId="{B108E8A3-976D-4B87-AEC8-0D67EE9A4D8B}" srcOrd="1" destOrd="0" presId="urn:microsoft.com/office/officeart/2005/8/layout/hierarchy2"/>
    <dgm:cxn modelId="{796E04C6-C66A-4631-9639-6E28D8EE0C27}" type="presParOf" srcId="{B108E8A3-976D-4B87-AEC8-0D67EE9A4D8B}" destId="{D19A759F-4017-48CC-A030-FC49BAEB9090}" srcOrd="0" destOrd="0" presId="urn:microsoft.com/office/officeart/2005/8/layout/hierarchy2"/>
    <dgm:cxn modelId="{A2C5B442-9A29-412D-AE4F-942ECBED7F8E}" type="presParOf" srcId="{D19A759F-4017-48CC-A030-FC49BAEB9090}" destId="{D9C04F61-CF70-4CBC-A1C5-EBD914F442C1}" srcOrd="0" destOrd="0" presId="urn:microsoft.com/office/officeart/2005/8/layout/hierarchy2"/>
    <dgm:cxn modelId="{70DD4B33-5281-428D-AD48-492988100FAC}" type="presParOf" srcId="{B108E8A3-976D-4B87-AEC8-0D67EE9A4D8B}" destId="{245EE8B5-B085-45BB-A103-F9387106898F}" srcOrd="1" destOrd="0" presId="urn:microsoft.com/office/officeart/2005/8/layout/hierarchy2"/>
    <dgm:cxn modelId="{098C8818-6068-4691-A824-90CC5D030C1C}" type="presParOf" srcId="{245EE8B5-B085-45BB-A103-F9387106898F}" destId="{B091678D-E155-4645-A4CE-AC6B0546BC51}" srcOrd="0" destOrd="0" presId="urn:microsoft.com/office/officeart/2005/8/layout/hierarchy2"/>
    <dgm:cxn modelId="{F09DB28D-8C93-4DB4-8652-09866BCBEE04}" type="presParOf" srcId="{245EE8B5-B085-45BB-A103-F9387106898F}" destId="{D33D0F57-1AE3-4BDA-92BC-ECDC82A81A6C}" srcOrd="1" destOrd="0" presId="urn:microsoft.com/office/officeart/2005/8/layout/hierarchy2"/>
    <dgm:cxn modelId="{D19DFC07-395A-4338-9640-7E78670900E2}" type="presParOf" srcId="{B108E8A3-976D-4B87-AEC8-0D67EE9A4D8B}" destId="{B8E6D3EC-2217-47E2-AB18-5A39B7F93D13}" srcOrd="2" destOrd="0" presId="urn:microsoft.com/office/officeart/2005/8/layout/hierarchy2"/>
    <dgm:cxn modelId="{0DB20C24-ECBD-4D74-813A-EE51D275E3B6}" type="presParOf" srcId="{B8E6D3EC-2217-47E2-AB18-5A39B7F93D13}" destId="{5F11ADA6-5C6B-4EF3-ADF2-91BBAF185DFF}" srcOrd="0" destOrd="0" presId="urn:microsoft.com/office/officeart/2005/8/layout/hierarchy2"/>
    <dgm:cxn modelId="{9D25A61B-899C-46E4-AAA2-6CEDADFA6A7F}" type="presParOf" srcId="{B108E8A3-976D-4B87-AEC8-0D67EE9A4D8B}" destId="{F95EC1CF-7FF7-4DB8-AFB6-72AF2C4B4AF7}" srcOrd="3" destOrd="0" presId="urn:microsoft.com/office/officeart/2005/8/layout/hierarchy2"/>
    <dgm:cxn modelId="{FE05511A-F64D-4F19-92C9-804636E028B8}" type="presParOf" srcId="{F95EC1CF-7FF7-4DB8-AFB6-72AF2C4B4AF7}" destId="{19490881-792A-42AE-B270-11832FDFA6B7}" srcOrd="0" destOrd="0" presId="urn:microsoft.com/office/officeart/2005/8/layout/hierarchy2"/>
    <dgm:cxn modelId="{052E0A11-80CA-4B57-A7FD-8AB4F57A31C5}" type="presParOf" srcId="{F95EC1CF-7FF7-4DB8-AFB6-72AF2C4B4AF7}" destId="{6987F5C8-513E-45C7-82CB-FDF90734CA64}" srcOrd="1" destOrd="0" presId="urn:microsoft.com/office/officeart/2005/8/layout/hierarchy2"/>
    <dgm:cxn modelId="{9BF71426-78AA-4DAF-9704-5B195DADA26D}" type="presParOf" srcId="{B108E8A3-976D-4B87-AEC8-0D67EE9A4D8B}" destId="{E8804E91-4C1E-43C5-BFB2-0650C747B6B4}" srcOrd="4" destOrd="0" presId="urn:microsoft.com/office/officeart/2005/8/layout/hierarchy2"/>
    <dgm:cxn modelId="{741EF776-EEB8-4B87-A9C5-0D7AC9C772B1}" type="presParOf" srcId="{E8804E91-4C1E-43C5-BFB2-0650C747B6B4}" destId="{3996FAE6-DC60-441F-BF31-DEA47D94CE02}" srcOrd="0" destOrd="0" presId="urn:microsoft.com/office/officeart/2005/8/layout/hierarchy2"/>
    <dgm:cxn modelId="{318B01E2-6A64-4279-B363-866F2BEC6834}" type="presParOf" srcId="{B108E8A3-976D-4B87-AEC8-0D67EE9A4D8B}" destId="{7F10D3AD-BB81-4D38-969A-84DBFBEB8904}" srcOrd="5" destOrd="0" presId="urn:microsoft.com/office/officeart/2005/8/layout/hierarchy2"/>
    <dgm:cxn modelId="{F2001102-6BFD-4938-A2F5-A0E371F5F1CD}" type="presParOf" srcId="{7F10D3AD-BB81-4D38-969A-84DBFBEB8904}" destId="{F7B359AA-D79C-4C38-B372-5490678699C2}" srcOrd="0" destOrd="0" presId="urn:microsoft.com/office/officeart/2005/8/layout/hierarchy2"/>
    <dgm:cxn modelId="{16466E04-F9C5-4C84-9B2C-3575870424DA}" type="presParOf" srcId="{7F10D3AD-BB81-4D38-969A-84DBFBEB8904}" destId="{991FE612-CEDA-47E9-A1CF-3B3A9FA91706}" srcOrd="1" destOrd="0" presId="urn:microsoft.com/office/officeart/2005/8/layout/hierarchy2"/>
    <dgm:cxn modelId="{90BF38DC-99E9-4F9A-ADBC-FFAFC1D62FA1}" type="presParOf" srcId="{B3A0A284-3972-461D-8C32-12FA1258D9F4}" destId="{0FCCCE32-4CC1-4F78-8D86-47C696E0CD97}" srcOrd="2" destOrd="0" presId="urn:microsoft.com/office/officeart/2005/8/layout/hierarchy2"/>
    <dgm:cxn modelId="{FD431E9E-07F6-49DF-9950-C735920B11B2}" type="presParOf" srcId="{0FCCCE32-4CC1-4F78-8D86-47C696E0CD97}" destId="{7FB1EC59-A66B-4000-8EBF-90E6BACF958D}" srcOrd="0" destOrd="0" presId="urn:microsoft.com/office/officeart/2005/8/layout/hierarchy2"/>
    <dgm:cxn modelId="{9B04C0EA-047A-454D-9A57-BEE3B3F8EDCE}" type="presParOf" srcId="{B3A0A284-3972-461D-8C32-12FA1258D9F4}" destId="{99FAD1A4-8F0F-4954-877B-AF19462CADCF}" srcOrd="3" destOrd="0" presId="urn:microsoft.com/office/officeart/2005/8/layout/hierarchy2"/>
    <dgm:cxn modelId="{6EE8381D-2D67-4ABB-BB33-1B8D68CC7433}" type="presParOf" srcId="{99FAD1A4-8F0F-4954-877B-AF19462CADCF}" destId="{4879353D-9E84-4138-95E4-FC34C2A1069E}" srcOrd="0" destOrd="0" presId="urn:microsoft.com/office/officeart/2005/8/layout/hierarchy2"/>
    <dgm:cxn modelId="{D8C05CA8-EB54-45A0-ABFB-F53B02326C0B}" type="presParOf" srcId="{99FAD1A4-8F0F-4954-877B-AF19462CADCF}" destId="{200D0EA7-0A6E-4926-9D6F-02838D4D42C6}" srcOrd="1" destOrd="0" presId="urn:microsoft.com/office/officeart/2005/8/layout/hierarchy2"/>
    <dgm:cxn modelId="{EF8D2043-4E85-4223-86CF-105C58560DE5}" type="presParOf" srcId="{200D0EA7-0A6E-4926-9D6F-02838D4D42C6}" destId="{907AAF81-5C79-44CF-8A77-391EEE21D2DD}" srcOrd="0" destOrd="0" presId="urn:microsoft.com/office/officeart/2005/8/layout/hierarchy2"/>
    <dgm:cxn modelId="{153D06CF-1F18-422E-9B4A-BE8D23970B93}" type="presParOf" srcId="{907AAF81-5C79-44CF-8A77-391EEE21D2DD}" destId="{C534B385-0411-4CD7-996A-9016AA7F8C59}" srcOrd="0" destOrd="0" presId="urn:microsoft.com/office/officeart/2005/8/layout/hierarchy2"/>
    <dgm:cxn modelId="{7B9D3A01-F06E-440C-81E8-806F9CF20314}" type="presParOf" srcId="{200D0EA7-0A6E-4926-9D6F-02838D4D42C6}" destId="{9D7D014F-A65E-429E-92BE-E560851B14A0}" srcOrd="1" destOrd="0" presId="urn:microsoft.com/office/officeart/2005/8/layout/hierarchy2"/>
    <dgm:cxn modelId="{F0C62B80-87ED-4C1E-94F3-432BE747B979}" type="presParOf" srcId="{9D7D014F-A65E-429E-92BE-E560851B14A0}" destId="{5F9E56E2-F2E8-4CF7-86AF-EB7F068F9406}" srcOrd="0" destOrd="0" presId="urn:microsoft.com/office/officeart/2005/8/layout/hierarchy2"/>
    <dgm:cxn modelId="{9967453C-303A-47A3-8A8A-974B488B0BAC}" type="presParOf" srcId="{9D7D014F-A65E-429E-92BE-E560851B14A0}" destId="{DC0789C9-56A1-4B3B-A50E-6D9B9CD3D268}" srcOrd="1" destOrd="0" presId="urn:microsoft.com/office/officeart/2005/8/layout/hierarchy2"/>
    <dgm:cxn modelId="{7F5E7FC0-C4EB-4052-8B9C-47FEE148B235}" type="presParOf" srcId="{200D0EA7-0A6E-4926-9D6F-02838D4D42C6}" destId="{A17A2AFE-5F35-4580-8CA9-64E847095C80}" srcOrd="2" destOrd="0" presId="urn:microsoft.com/office/officeart/2005/8/layout/hierarchy2"/>
    <dgm:cxn modelId="{DD931C3F-ED0E-496F-AE02-DFA9B945B57E}" type="presParOf" srcId="{A17A2AFE-5F35-4580-8CA9-64E847095C80}" destId="{587BCBB4-FAA2-496F-9554-526FEC005AFC}" srcOrd="0" destOrd="0" presId="urn:microsoft.com/office/officeart/2005/8/layout/hierarchy2"/>
    <dgm:cxn modelId="{23C6821B-C1AC-47CE-AD06-4FADE3E133A6}" type="presParOf" srcId="{200D0EA7-0A6E-4926-9D6F-02838D4D42C6}" destId="{F2082017-6EF6-4B9C-814B-87FC1C0EA8BA}" srcOrd="3" destOrd="0" presId="urn:microsoft.com/office/officeart/2005/8/layout/hierarchy2"/>
    <dgm:cxn modelId="{0D27DDBB-F976-4A98-9171-8344B0F26809}" type="presParOf" srcId="{F2082017-6EF6-4B9C-814B-87FC1C0EA8BA}" destId="{104BDD6E-FB2A-44F7-9620-2DAC6BA889A4}" srcOrd="0" destOrd="0" presId="urn:microsoft.com/office/officeart/2005/8/layout/hierarchy2"/>
    <dgm:cxn modelId="{BD75BC7E-8448-471B-A144-C685731A2FAC}" type="presParOf" srcId="{F2082017-6EF6-4B9C-814B-87FC1C0EA8BA}" destId="{66ED27B8-F412-4C51-9FB4-1E61FB7CB707}" srcOrd="1" destOrd="0" presId="urn:microsoft.com/office/officeart/2005/8/layout/hierarchy2"/>
    <dgm:cxn modelId="{9D305730-9249-4CA8-8B91-6C1240739DF9}" type="presParOf" srcId="{200D0EA7-0A6E-4926-9D6F-02838D4D42C6}" destId="{2380BC89-8BB0-47F4-A134-FDE80736086E}" srcOrd="4" destOrd="0" presId="urn:microsoft.com/office/officeart/2005/8/layout/hierarchy2"/>
    <dgm:cxn modelId="{335E0E34-2FE2-44C2-AE28-0CA138CB52D1}" type="presParOf" srcId="{2380BC89-8BB0-47F4-A134-FDE80736086E}" destId="{518D1F29-752F-4735-BEC4-6BE6B4F4B804}" srcOrd="0" destOrd="0" presId="urn:microsoft.com/office/officeart/2005/8/layout/hierarchy2"/>
    <dgm:cxn modelId="{100FC40C-F4BC-4036-96F6-6DE6F8CFE0F9}" type="presParOf" srcId="{200D0EA7-0A6E-4926-9D6F-02838D4D42C6}" destId="{B4BDAE97-6E7F-47CA-A102-6EABEF73B784}" srcOrd="5" destOrd="0" presId="urn:microsoft.com/office/officeart/2005/8/layout/hierarchy2"/>
    <dgm:cxn modelId="{FF75E9D1-A725-434C-8EA0-6B2F2FD48198}" type="presParOf" srcId="{B4BDAE97-6E7F-47CA-A102-6EABEF73B784}" destId="{A56163C9-FB60-4189-9B4B-26E5ACDC2B79}" srcOrd="0" destOrd="0" presId="urn:microsoft.com/office/officeart/2005/8/layout/hierarchy2"/>
    <dgm:cxn modelId="{4C78AAF5-95A5-47E4-8630-DDE9441689D0}" type="presParOf" srcId="{B4BDAE97-6E7F-47CA-A102-6EABEF73B784}" destId="{AB3C6200-F900-4F96-B47F-76C4BC4BB0B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DE497-B0DC-40CE-A8EE-39A168B7286C}">
      <dsp:nvSpPr>
        <dsp:cNvPr id="0" name=""/>
        <dsp:cNvSpPr/>
      </dsp:nvSpPr>
      <dsp:spPr>
        <a:xfrm>
          <a:off x="3536156" y="1508302"/>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smtClean="0">
              <a:ln>
                <a:noFill/>
              </a:ln>
              <a:solidFill>
                <a:schemeClr val="tx1"/>
              </a:solidFill>
              <a:effectLst>
                <a:outerShdw blurRad="38100" dist="38100" dir="2700000" algn="tl">
                  <a:srgbClr val="FFFFFF"/>
                </a:outerShdw>
              </a:effectLst>
              <a:latin typeface="Arial" charset="0"/>
              <a:cs typeface="Arial" charset="0"/>
            </a:rPr>
            <a:t>Wellness</a:t>
          </a:r>
        </a:p>
      </dsp:txBody>
      <dsp:txXfrm>
        <a:off x="3705637" y="1677783"/>
        <a:ext cx="818325" cy="818325"/>
      </dsp:txXfrm>
    </dsp:sp>
    <dsp:sp modelId="{7D8993BA-FD69-4EAF-96A9-4FF13B59E0CC}">
      <dsp:nvSpPr>
        <dsp:cNvPr id="0" name=""/>
        <dsp:cNvSpPr/>
      </dsp:nvSpPr>
      <dsp:spPr>
        <a:xfrm rot="16200000">
          <a:off x="3940256" y="1321102"/>
          <a:ext cx="349087" cy="25312"/>
        </a:xfrm>
        <a:custGeom>
          <a:avLst/>
          <a:gdLst/>
          <a:ahLst/>
          <a:cxnLst/>
          <a:rect l="0" t="0" r="0" b="0"/>
          <a:pathLst>
            <a:path>
              <a:moveTo>
                <a:pt x="0" y="12656"/>
              </a:moveTo>
              <a:lnTo>
                <a:pt x="349087" y="126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06072" y="1325031"/>
        <a:ext cx="17454" cy="17454"/>
      </dsp:txXfrm>
    </dsp:sp>
    <dsp:sp modelId="{2375C79D-C119-4FCD-A8C0-33046EE12E9A}">
      <dsp:nvSpPr>
        <dsp:cNvPr id="0" name=""/>
        <dsp:cNvSpPr/>
      </dsp:nvSpPr>
      <dsp:spPr>
        <a:xfrm>
          <a:off x="3536156" y="1927"/>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Health Care</a:t>
          </a:r>
        </a:p>
      </dsp:txBody>
      <dsp:txXfrm>
        <a:off x="3705637" y="171408"/>
        <a:ext cx="818325" cy="818325"/>
      </dsp:txXfrm>
    </dsp:sp>
    <dsp:sp modelId="{3CDE5410-69CF-476E-AEA3-E5D6191F70CF}">
      <dsp:nvSpPr>
        <dsp:cNvPr id="0" name=""/>
        <dsp:cNvSpPr/>
      </dsp:nvSpPr>
      <dsp:spPr>
        <a:xfrm rot="20520000">
          <a:off x="4656580" y="1841542"/>
          <a:ext cx="349087" cy="25312"/>
        </a:xfrm>
        <a:custGeom>
          <a:avLst/>
          <a:gdLst/>
          <a:ahLst/>
          <a:cxnLst/>
          <a:rect l="0" t="0" r="0" b="0"/>
          <a:pathLst>
            <a:path>
              <a:moveTo>
                <a:pt x="0" y="12656"/>
              </a:moveTo>
              <a:lnTo>
                <a:pt x="349087" y="126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2396" y="1845471"/>
        <a:ext cx="17454" cy="17454"/>
      </dsp:txXfrm>
    </dsp:sp>
    <dsp:sp modelId="{3954A2FB-80B9-4FB4-B88C-496DA7121431}">
      <dsp:nvSpPr>
        <dsp:cNvPr id="0" name=""/>
        <dsp:cNvSpPr/>
      </dsp:nvSpPr>
      <dsp:spPr>
        <a:xfrm>
          <a:off x="4968804" y="1042806"/>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Environmental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Factors</a:t>
          </a:r>
        </a:p>
      </dsp:txBody>
      <dsp:txXfrm>
        <a:off x="5138285" y="1212287"/>
        <a:ext cx="818325" cy="818325"/>
      </dsp:txXfrm>
    </dsp:sp>
    <dsp:sp modelId="{6D760763-8454-43E8-BAAF-C6FDE2347170}">
      <dsp:nvSpPr>
        <dsp:cNvPr id="0" name=""/>
        <dsp:cNvSpPr/>
      </dsp:nvSpPr>
      <dsp:spPr>
        <a:xfrm rot="3240000">
          <a:off x="4382968" y="2683631"/>
          <a:ext cx="349087" cy="25312"/>
        </a:xfrm>
        <a:custGeom>
          <a:avLst/>
          <a:gdLst/>
          <a:ahLst/>
          <a:cxnLst/>
          <a:rect l="0" t="0" r="0" b="0"/>
          <a:pathLst>
            <a:path>
              <a:moveTo>
                <a:pt x="0" y="12656"/>
              </a:moveTo>
              <a:lnTo>
                <a:pt x="349087" y="126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8785" y="2687560"/>
        <a:ext cx="17454" cy="17454"/>
      </dsp:txXfrm>
    </dsp:sp>
    <dsp:sp modelId="{C25847E0-55A4-44D5-96C2-32225E2A1768}">
      <dsp:nvSpPr>
        <dsp:cNvPr id="0" name=""/>
        <dsp:cNvSpPr/>
      </dsp:nvSpPr>
      <dsp:spPr>
        <a:xfrm>
          <a:off x="4421581" y="2726985"/>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Occupational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Factors</a:t>
          </a:r>
        </a:p>
      </dsp:txBody>
      <dsp:txXfrm>
        <a:off x="4591062" y="2896466"/>
        <a:ext cx="818325" cy="818325"/>
      </dsp:txXfrm>
    </dsp:sp>
    <dsp:sp modelId="{D2EE052B-BDA1-4F07-A83C-8D3A5B05A564}">
      <dsp:nvSpPr>
        <dsp:cNvPr id="0" name=""/>
        <dsp:cNvSpPr/>
      </dsp:nvSpPr>
      <dsp:spPr>
        <a:xfrm rot="7560000">
          <a:off x="3497543" y="2683631"/>
          <a:ext cx="349087" cy="25312"/>
        </a:xfrm>
        <a:custGeom>
          <a:avLst/>
          <a:gdLst/>
          <a:ahLst/>
          <a:cxnLst/>
          <a:rect l="0" t="0" r="0" b="0"/>
          <a:pathLst>
            <a:path>
              <a:moveTo>
                <a:pt x="0" y="12656"/>
              </a:moveTo>
              <a:lnTo>
                <a:pt x="349087" y="126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663360" y="2687560"/>
        <a:ext cx="17454" cy="17454"/>
      </dsp:txXfrm>
    </dsp:sp>
    <dsp:sp modelId="{0DB425CA-E60A-4CD8-BCAF-DBBCAA96409A}">
      <dsp:nvSpPr>
        <dsp:cNvPr id="0" name=""/>
        <dsp:cNvSpPr/>
      </dsp:nvSpPr>
      <dsp:spPr>
        <a:xfrm>
          <a:off x="2650731" y="2726985"/>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Emotional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Mental Health</a:t>
          </a:r>
        </a:p>
      </dsp:txBody>
      <dsp:txXfrm>
        <a:off x="2820212" y="2896466"/>
        <a:ext cx="818325" cy="818325"/>
      </dsp:txXfrm>
    </dsp:sp>
    <dsp:sp modelId="{98B0E2A8-9085-4A8E-B7BB-21BAA652D917}">
      <dsp:nvSpPr>
        <dsp:cNvPr id="0" name=""/>
        <dsp:cNvSpPr/>
      </dsp:nvSpPr>
      <dsp:spPr>
        <a:xfrm rot="11880000">
          <a:off x="3223932" y="1841542"/>
          <a:ext cx="349087" cy="25312"/>
        </a:xfrm>
        <a:custGeom>
          <a:avLst/>
          <a:gdLst/>
          <a:ahLst/>
          <a:cxnLst/>
          <a:rect l="0" t="0" r="0" b="0"/>
          <a:pathLst>
            <a:path>
              <a:moveTo>
                <a:pt x="0" y="12656"/>
              </a:moveTo>
              <a:lnTo>
                <a:pt x="349087" y="126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389748" y="1845471"/>
        <a:ext cx="17454" cy="17454"/>
      </dsp:txXfrm>
    </dsp:sp>
    <dsp:sp modelId="{B4B90DE9-A13B-4D12-8240-0FABCB62AAF6}">
      <dsp:nvSpPr>
        <dsp:cNvPr id="0" name=""/>
        <dsp:cNvSpPr/>
      </dsp:nvSpPr>
      <dsp:spPr>
        <a:xfrm>
          <a:off x="2103508" y="1042806"/>
          <a:ext cx="1157287" cy="11572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Lifestyle Choices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charset="0"/>
              <a:cs typeface="Arial" charset="0"/>
            </a:rPr>
            <a:t>(Diet, Exercise)</a:t>
          </a:r>
        </a:p>
      </dsp:txBody>
      <dsp:txXfrm>
        <a:off x="2272989" y="1212287"/>
        <a:ext cx="818325" cy="818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1" tIns="46586" rIns="93171" bIns="46586" rtlCol="0"/>
          <a:lstStyle>
            <a:lvl1pPr algn="l">
              <a:defRPr sz="1200"/>
            </a:lvl1pPr>
          </a:lstStyle>
          <a:p>
            <a:r>
              <a:rPr lang="en-US" dirty="0" smtClean="0"/>
              <a:t>Roberta Riportella</a:t>
            </a:r>
          </a:p>
          <a:p>
            <a:r>
              <a:rPr lang="en-US" dirty="0" smtClean="0"/>
              <a:t>Kansas State University</a:t>
            </a:r>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1" tIns="46586" rIns="93171" bIns="46586" rtlCol="0"/>
          <a:lstStyle>
            <a:lvl1pPr algn="r">
              <a:defRPr sz="1200"/>
            </a:lvl1pPr>
          </a:lstStyle>
          <a:p>
            <a:r>
              <a:rPr lang="en-US" dirty="0" smtClean="0"/>
              <a:t>July </a:t>
            </a:r>
            <a:r>
              <a:rPr lang="en-US" dirty="0" smtClean="0"/>
              <a:t>2013</a:t>
            </a:r>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71" tIns="46586" rIns="93171" bIns="46586" rtlCol="0" anchor="b"/>
          <a:lstStyle>
            <a:lvl1pPr algn="l">
              <a:defRPr sz="1200"/>
            </a:lvl1pPr>
          </a:lstStyle>
          <a:p>
            <a:r>
              <a:rPr lang="en-US" smtClean="0"/>
              <a:t>rriporte@ksu.edu</a:t>
            </a:r>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1" tIns="46586" rIns="93171" bIns="46586" rtlCol="0" anchor="b"/>
          <a:lstStyle>
            <a:lvl1pPr algn="r">
              <a:defRPr sz="1200"/>
            </a:lvl1pPr>
          </a:lstStyle>
          <a:p>
            <a:fld id="{BD753514-C9BD-43AB-9D36-E474AE627EE7}" type="slidenum">
              <a:rPr lang="en-US" smtClean="0"/>
              <a:t>‹#›</a:t>
            </a:fld>
            <a:endParaRPr lang="en-US"/>
          </a:p>
        </p:txBody>
      </p:sp>
    </p:spTree>
    <p:extLst>
      <p:ext uri="{BB962C8B-B14F-4D97-AF65-F5344CB8AC3E}">
        <p14:creationId xmlns:p14="http://schemas.microsoft.com/office/powerpoint/2010/main" val="246492908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1" tIns="46586" rIns="93171" bIns="46586" rtlCol="0"/>
          <a:lstStyle>
            <a:lvl1pPr algn="r">
              <a:defRPr sz="1200"/>
            </a:lvl1pPr>
          </a:lstStyle>
          <a:p>
            <a:r>
              <a:rPr lang="en-US" smtClean="0"/>
              <a:t>May 2013</a:t>
            </a:r>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1" tIns="46586" rIns="93171"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1" tIns="46586" rIns="93171"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71" tIns="46586" rIns="93171" bIns="46586" rtlCol="0" anchor="b"/>
          <a:lstStyle>
            <a:lvl1pPr algn="l">
              <a:defRPr sz="1200"/>
            </a:lvl1pPr>
          </a:lstStyle>
          <a:p>
            <a:r>
              <a:rPr lang="en-US" smtClean="0"/>
              <a:t>rriporte@ksu.edu</a:t>
            </a:r>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1" tIns="46586" rIns="93171" bIns="46586" rtlCol="0" anchor="b"/>
          <a:lstStyle>
            <a:lvl1pPr algn="r">
              <a:defRPr sz="1200"/>
            </a:lvl1pPr>
          </a:lstStyle>
          <a:p>
            <a:fld id="{486EB53B-6104-4BAE-B427-7724B66EA4EB}" type="slidenum">
              <a:rPr lang="en-US" smtClean="0"/>
              <a:t>‹#›</a:t>
            </a:fld>
            <a:endParaRPr lang="en-US"/>
          </a:p>
        </p:txBody>
      </p:sp>
    </p:spTree>
    <p:extLst>
      <p:ext uri="{BB962C8B-B14F-4D97-AF65-F5344CB8AC3E}">
        <p14:creationId xmlns:p14="http://schemas.microsoft.com/office/powerpoint/2010/main" val="202825865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ciio.cms.gov/resources/EHBBenchmark/av-calculator-final-locked-11-20-2012.xlsm"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cciio.cms.gov/resources/EHBBenchmark/av-calculator-methodology.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insurancethoughtleadership.com/index.php/risk-transfer/healthcare/articles/healthcare-underwriting-and-rating-under-the-patient-protection-and-afforda/#ixzz2Q7cniVvF"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caustin@kha-net.or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kha-net.org/CriticalIssues/CriticalAccessHospitals/CAHsLinks/" TargetMode="External"/><Relationship Id="rId4" Type="http://schemas.openxmlformats.org/officeDocument/2006/relationships/hyperlink" Target="http://www.kdheks.gov/olrh/download/CAH_Map.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1"/>
            <a:ext cx="5608320" cy="418338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3970940" y="8829967"/>
            <a:ext cx="3037840" cy="464820"/>
          </a:xfrm>
          <a:prstGeom prst="rect">
            <a:avLst/>
          </a:prstGeom>
        </p:spPr>
        <p:txBody>
          <a:bodyPr/>
          <a:lstStyle/>
          <a:p>
            <a:pPr>
              <a:defRPr/>
            </a:pPr>
            <a:fld id="{BC5232EE-5177-4971-B5E1-8FF8F64FDCCA}"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25240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places with</a:t>
            </a:r>
            <a:r>
              <a:rPr lang="en-US" baseline="0" dirty="0" smtClean="0"/>
              <a:t> high rates of uninsurance</a:t>
            </a:r>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9069">
              <a:defRPr/>
            </a:pPr>
            <a:endParaRPr lang="en-US" baseline="0" dirty="0" smtClean="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45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46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hangingPunct="1">
              <a:defRPr/>
            </a:pPr>
            <a:r>
              <a:rPr lang="en-US" dirty="0" smtClean="0"/>
              <a:t>The first way the law helps you is by putting in place some new consumer protections.</a:t>
            </a:r>
          </a:p>
          <a:p>
            <a:pPr eaLnBrk="1" hangingPunct="1">
              <a:defRPr/>
            </a:pPr>
            <a:endParaRPr lang="en-US" i="1" dirty="0" smtClean="0"/>
          </a:p>
          <a:p>
            <a:pPr eaLnBrk="1" hangingPunct="1">
              <a:defRPr/>
            </a:pPr>
            <a:r>
              <a:rPr lang="en-US" dirty="0" smtClean="0"/>
              <a:t>In the past, insurance companies could take advantage of you.  They could deny coverage to children who had asthma or were born with a heart defect.  </a:t>
            </a:r>
          </a:p>
          <a:p>
            <a:pPr eaLnBrk="1" hangingPunct="1">
              <a:defRPr/>
            </a:pPr>
            <a:r>
              <a:rPr lang="en-US" dirty="0" smtClean="0"/>
              <a:t> </a:t>
            </a:r>
          </a:p>
          <a:p>
            <a:pPr eaLnBrk="1" hangingPunct="1">
              <a:defRPr/>
            </a:pPr>
            <a:r>
              <a:rPr lang="en-US" dirty="0" smtClean="0"/>
              <a:t>They could also put a lifetime cap on the amount of care they would pay for.  So if you developed a serious condition like cancer or a rare blood disease, or you were injured in a car crash, your insurance could disappear when you needed it most.</a:t>
            </a:r>
          </a:p>
          <a:p>
            <a:pPr eaLnBrk="1" hangingPunct="1">
              <a:defRPr/>
            </a:pPr>
            <a:r>
              <a:rPr lang="en-US" dirty="0" smtClean="0"/>
              <a:t> </a:t>
            </a:r>
          </a:p>
          <a:p>
            <a:pPr eaLnBrk="1" hangingPunct="1">
              <a:defRPr/>
            </a:pPr>
            <a:r>
              <a:rPr lang="en-US" dirty="0" smtClean="0"/>
              <a:t>And worst of all, they could cancel your coverage when you got sick just by finding an accidental mistake in your paperwork.  Some insurance companies even used computer programs designed to search the records of people with breast cancer or HIV looking for these errors.</a:t>
            </a:r>
          </a:p>
          <a:p>
            <a:pPr eaLnBrk="1" hangingPunct="1">
              <a:defRPr/>
            </a:pPr>
            <a:endParaRPr lang="en-US" dirty="0" smtClean="0"/>
          </a:p>
          <a:p>
            <a:pPr eaLnBrk="1" hangingPunct="1">
              <a:defRPr/>
            </a:pPr>
            <a:endParaRPr lang="en-US" dirty="0" smtClean="0"/>
          </a:p>
        </p:txBody>
      </p:sp>
      <p:sp>
        <p:nvSpPr>
          <p:cNvPr id="4" name="Slide Number Placeholder 3"/>
          <p:cNvSpPr>
            <a:spLocks noGrp="1"/>
          </p:cNvSpPr>
          <p:nvPr>
            <p:ph type="sldNum" sz="quarter" idx="5"/>
          </p:nvPr>
        </p:nvSpPr>
        <p:spPr/>
        <p:txBody>
          <a:bodyPr/>
          <a:lstStyle/>
          <a:p>
            <a:pPr>
              <a:defRPr/>
            </a:pPr>
            <a:fld id="{5CBB4615-607A-4F6F-B89F-5E23290B8F06}" type="slidenum">
              <a:rPr lang="en-US" smtClean="0"/>
              <a:pPr>
                <a:defRPr/>
              </a:pPr>
              <a:t>48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second way the law helps you is by making health insurance more affordable.  </a:t>
            </a:r>
          </a:p>
          <a:p>
            <a:pPr eaLnBrk="1" hangingPunct="1"/>
            <a:endParaRPr lang="en-US" smtClean="0"/>
          </a:p>
          <a:p>
            <a:pPr eaLnBrk="1" hangingPunct="1"/>
            <a:r>
              <a:rPr lang="en-US" smtClean="0"/>
              <a:t>That starts with preventive care.  We know that getting preventive care like cancer screenings and vaccines is one of the best ways to stay healthy.  But in the past, too many Americans went without this care because their insurer didn’t cover it or  required expensive co-pays.  When the choice was $50 for a mammogram or $50 for groceries, many women had to take their chances.</a:t>
            </a:r>
          </a:p>
          <a:p>
            <a:pPr eaLnBrk="1" hangingPunct="1"/>
            <a:r>
              <a:rPr lang="en-US" smtClean="0"/>
              <a:t> </a:t>
            </a:r>
          </a:p>
          <a:p>
            <a:pPr eaLnBrk="1" hangingPunct="1"/>
            <a:r>
              <a:rPr lang="en-US" smtClean="0"/>
              <a:t>Now, they don’t have to take that risk.  Thanks to the health care law, a wide range of recommended preventive services are available for free in all new plans. In 2011 alone, 54 million Americans got at least one free preventive service through their private health insurance plans.</a:t>
            </a:r>
          </a:p>
          <a:p>
            <a:pPr eaLnBrk="1" hangingPunct="1">
              <a:spcBef>
                <a:spcPct val="0"/>
              </a:spcBef>
            </a:pPr>
            <a:endParaRPr lang="en-US" smtClean="0"/>
          </a:p>
          <a:p>
            <a:pPr eaLnBrk="1" hangingPunct="1"/>
            <a:endParaRPr lang="en-US" i="1"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B42863-1A67-487C-98B1-4C321C559DDB}" type="slidenum">
              <a:rPr lang="en-US">
                <a:cs typeface="Arial" charset="0"/>
              </a:rPr>
              <a:pPr fontAlgn="base">
                <a:spcBef>
                  <a:spcPct val="0"/>
                </a:spcBef>
                <a:spcAft>
                  <a:spcPct val="0"/>
                </a:spcAft>
                <a:defRPr/>
              </a:pPr>
              <a:t>49</a:t>
            </a:fld>
            <a:endParaRPr lang="en-US" dirty="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law also helps you get more value for your health care premium.  Before the law, some private insurance companies spent almost half of your premium on overhead like marketing and CEO salaries, leaving as little as  60 cents of every premium dollar to spend on care.  </a:t>
            </a:r>
          </a:p>
          <a:p>
            <a:pPr eaLnBrk="1" hangingPunct="1"/>
            <a:r>
              <a:rPr lang="en-US" smtClean="0"/>
              <a:t> </a:t>
            </a:r>
          </a:p>
          <a:p>
            <a:pPr eaLnBrk="1" hangingPunct="1"/>
            <a:r>
              <a:rPr lang="en-US" smtClean="0"/>
              <a:t>The health care law gets you more bang for your buck by creating the new 80/20 rule: in general, insurers must now spend at least 80 percent of your premium on health care services or improving care or they have to repay the money.</a:t>
            </a:r>
          </a:p>
          <a:p>
            <a:pPr eaLnBrk="1" hangingPunct="1"/>
            <a:endParaRPr lang="en-US" b="1" smtClean="0"/>
          </a:p>
          <a:p>
            <a:pPr eaLnBrk="1" hangingPunct="1"/>
            <a:endParaRPr lang="en-US" b="1" smtClean="0"/>
          </a:p>
          <a:p>
            <a:pPr eaLnBrk="1" hangingPunct="1">
              <a:buFontTx/>
              <a:buChar char="•"/>
            </a:pPr>
            <a:endParaRPr lang="en-US" sz="1100" i="1"/>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12753D-1F3E-4E04-AA56-FD0CE86CA36B}" type="slidenum">
              <a:rPr lang="en-US">
                <a:cs typeface="Arial" charset="0"/>
              </a:rPr>
              <a:pPr fontAlgn="base">
                <a:spcBef>
                  <a:spcPct val="0"/>
                </a:spcBef>
                <a:spcAft>
                  <a:spcPct val="0"/>
                </a:spcAft>
                <a:defRPr/>
              </a:pPr>
              <a:t>50</a:t>
            </a:fld>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6041" indent="-283093" eaLnBrk="0" hangingPunct="0">
              <a:defRPr>
                <a:solidFill>
                  <a:schemeClr val="tx1"/>
                </a:solidFill>
                <a:latin typeface="Arial" charset="0"/>
              </a:defRPr>
            </a:lvl2pPr>
            <a:lvl3pPr marL="1132370" indent="-226474" eaLnBrk="0" hangingPunct="0">
              <a:defRPr>
                <a:solidFill>
                  <a:schemeClr val="tx1"/>
                </a:solidFill>
                <a:latin typeface="Arial" charset="0"/>
              </a:defRPr>
            </a:lvl3pPr>
            <a:lvl4pPr marL="1585318" indent="-226474" eaLnBrk="0" hangingPunct="0">
              <a:defRPr>
                <a:solidFill>
                  <a:schemeClr val="tx1"/>
                </a:solidFill>
                <a:latin typeface="Arial" charset="0"/>
              </a:defRPr>
            </a:lvl4pPr>
            <a:lvl5pPr marL="2038266" indent="-226474" eaLnBrk="0" hangingPunct="0">
              <a:defRPr>
                <a:solidFill>
                  <a:schemeClr val="tx1"/>
                </a:solidFill>
                <a:latin typeface="Arial" charset="0"/>
              </a:defRPr>
            </a:lvl5pPr>
            <a:lvl6pPr marL="2491214" indent="-226474" eaLnBrk="0" fontAlgn="base" hangingPunct="0">
              <a:spcBef>
                <a:spcPct val="0"/>
              </a:spcBef>
              <a:spcAft>
                <a:spcPct val="0"/>
              </a:spcAft>
              <a:defRPr>
                <a:solidFill>
                  <a:schemeClr val="tx1"/>
                </a:solidFill>
                <a:latin typeface="Arial" charset="0"/>
              </a:defRPr>
            </a:lvl6pPr>
            <a:lvl7pPr marL="2944162" indent="-226474" eaLnBrk="0" fontAlgn="base" hangingPunct="0">
              <a:spcBef>
                <a:spcPct val="0"/>
              </a:spcBef>
              <a:spcAft>
                <a:spcPct val="0"/>
              </a:spcAft>
              <a:defRPr>
                <a:solidFill>
                  <a:schemeClr val="tx1"/>
                </a:solidFill>
                <a:latin typeface="Arial" charset="0"/>
              </a:defRPr>
            </a:lvl7pPr>
            <a:lvl8pPr marL="3397110" indent="-226474" eaLnBrk="0" fontAlgn="base" hangingPunct="0">
              <a:spcBef>
                <a:spcPct val="0"/>
              </a:spcBef>
              <a:spcAft>
                <a:spcPct val="0"/>
              </a:spcAft>
              <a:defRPr>
                <a:solidFill>
                  <a:schemeClr val="tx1"/>
                </a:solidFill>
                <a:latin typeface="Arial" charset="0"/>
              </a:defRPr>
            </a:lvl8pPr>
            <a:lvl9pPr marL="3850058" indent="-226474" eaLnBrk="0" fontAlgn="base" hangingPunct="0">
              <a:spcBef>
                <a:spcPct val="0"/>
              </a:spcBef>
              <a:spcAft>
                <a:spcPct val="0"/>
              </a:spcAft>
              <a:defRPr>
                <a:solidFill>
                  <a:schemeClr val="tx1"/>
                </a:solidFill>
                <a:latin typeface="Arial" charset="0"/>
              </a:defRPr>
            </a:lvl9pPr>
          </a:lstStyle>
          <a:p>
            <a:pPr eaLnBrk="1" hangingPunct="1">
              <a:defRPr/>
            </a:pPr>
            <a:fld id="{4BF16578-C8D9-4E4C-9FAC-5A9E1A74D2AA}" type="slidenum">
              <a:rPr lang="en-US" smtClean="0"/>
              <a:pPr eaLnBrk="1" hangingPunct="1">
                <a:defRPr/>
              </a:pPr>
              <a:t>3</a:t>
            </a:fld>
            <a:endParaRPr lang="en-US" smtClean="0"/>
          </a:p>
        </p:txBody>
      </p:sp>
      <p:sp>
        <p:nvSpPr>
          <p:cNvPr id="89091" name="Rectangle 7"/>
          <p:cNvSpPr txBox="1">
            <a:spLocks noGrp="1" noChangeArrowheads="1"/>
          </p:cNvSpPr>
          <p:nvPr/>
        </p:nvSpPr>
        <p:spPr bwMode="auto">
          <a:xfrm>
            <a:off x="3970673" y="8829299"/>
            <a:ext cx="3038155" cy="46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9" rIns="93175" bIns="46589"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68F20AF-04F7-4BA6-84B8-D0924EE5BEB1}" type="slidenum">
              <a:rPr lang="en-US" sz="1200"/>
              <a:pPr algn="r" eaLnBrk="1" hangingPunct="1"/>
              <a:t>3</a:t>
            </a:fld>
            <a:endParaRPr lang="en-US" sz="120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9" rIns="93175" bIns="46589"/>
          <a:lstStyle/>
          <a:p>
            <a:pPr eaLnBrk="1" hangingPunct="1"/>
            <a:r>
              <a:rPr lang="en-US" smtClean="0">
                <a:latin typeface="Arial" pitchFamily="34" charset="0"/>
              </a:rPr>
              <a:t>As we begin our discussion, it’s important to keep in mind that health insurance coverage, as a potential means of health care access, is only one factor in one’s overall wellness. </a:t>
            </a:r>
          </a:p>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third way the law helps Americans is by providing new benefits for the nearly 50 million older Americans and Americans with disabilities who rely on Medicare each year.</a:t>
            </a:r>
          </a:p>
          <a:p>
            <a:pPr eaLnBrk="1" hangingPunct="1"/>
            <a:r>
              <a:rPr lang="en-US" smtClean="0"/>
              <a:t> </a:t>
            </a:r>
          </a:p>
          <a:p>
            <a:pPr eaLnBrk="1" hangingPunct="1"/>
            <a:r>
              <a:rPr lang="en-US" smtClean="0"/>
              <a:t>It makes many key preventive services available with no co-pay or deductible to help ensure that no senior has to skip a potentially life-saving cancer screening because they can’t afford it. Already, 32 million people with Medicare have received a free preventive benefit.</a:t>
            </a:r>
          </a:p>
          <a:p>
            <a:pPr eaLnBrk="1" hangingPunct="1"/>
            <a:r>
              <a:rPr lang="en-US" smtClean="0"/>
              <a:t> </a:t>
            </a:r>
          </a:p>
          <a:p>
            <a:pPr eaLnBrk="1" hangingPunct="1"/>
            <a:r>
              <a:rPr lang="en-US" smtClean="0"/>
              <a:t>The law provides relief to people in the Medicare Part D prescription drug coverage gap – known as the “donut hole.” Now, those in the donut hole can get a 50% discount on their covered brand-name medications –discounts that have saved seniors an average of more than $650 each thanks to the law.  And the donut hole will be closed in 2020. </a:t>
            </a:r>
          </a:p>
          <a:p>
            <a:pPr eaLnBrk="1" hangingPunct="1"/>
            <a:endParaRPr lang="en-US" smtClean="0"/>
          </a:p>
          <a:p>
            <a:pPr eaLnBrk="1" hangingPunct="1"/>
            <a:r>
              <a:rPr lang="en-US" smtClean="0"/>
              <a:t>The law also provides a historic boost to efforts that crack down on Medicare fraud. These efforts helped return a record $5.7 billion to the Medicare trust fund in 2010 and 2011.</a:t>
            </a:r>
          </a:p>
          <a:p>
            <a:pPr eaLnBrk="1" hangingPunct="1"/>
            <a:r>
              <a:rPr lang="en-US" smtClean="0"/>
              <a:t> </a:t>
            </a:r>
          </a:p>
          <a:p>
            <a:pPr eaLnBrk="1" hangingPunct="1"/>
            <a:r>
              <a:rPr lang="en-US" smtClean="0"/>
              <a:t>And Medicare’s trustees say that the savings from improvements like reducing fraud will extend the life of the Medicare Trust Fund by eight years.</a:t>
            </a:r>
          </a:p>
          <a:p>
            <a:pPr eaLnBrk="1" hangingPunct="1"/>
            <a:r>
              <a:rPr lang="en-US" smtClean="0"/>
              <a:t> </a:t>
            </a:r>
          </a:p>
          <a:p>
            <a:pPr eaLnBrk="1" hangingPunct="1"/>
            <a:endParaRPr lang="en-US" smtClean="0"/>
          </a:p>
          <a:p>
            <a:pPr eaLnBrk="1" hangingPunct="1"/>
            <a:r>
              <a:rPr lang="en-US" i="1" smtClean="0"/>
              <a:t>[SPEAKER’S REFERENCE:</a:t>
            </a:r>
          </a:p>
          <a:p>
            <a:pPr eaLnBrk="1" hangingPunct="1"/>
            <a:r>
              <a:rPr lang="en-US" i="1" smtClean="0"/>
              <a:t>Before the law, under Medicare Part D, seniors in the donut hole had to cover all out of pocket prescription drug costs between about $2700 and $6100.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4A961-45F8-4BEB-A7C3-BB77E789EC76}" type="slidenum">
              <a:rPr lang="en-US">
                <a:cs typeface="Arial" charset="0"/>
              </a:rPr>
              <a:pPr fontAlgn="base">
                <a:spcBef>
                  <a:spcPct val="0"/>
                </a:spcBef>
                <a:spcAft>
                  <a:spcPct val="0"/>
                </a:spcAft>
                <a:defRPr/>
              </a:pPr>
              <a:t>51</a:t>
            </a:fld>
            <a:endParaRPr lang="en-US" dirty="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96">
              <a:defRPr/>
            </a:pPr>
            <a:r>
              <a:rPr lang="en-US" dirty="0">
                <a:solidFill>
                  <a:srgbClr val="000000"/>
                </a:solidFill>
                <a:latin typeface="Tahoma" pitchFamily="34" charset="0"/>
                <a:cs typeface="Times New Roman" pitchFamily="18" charset="0"/>
                <a:sym typeface="Tahoma" pitchFamily="34" charset="0"/>
              </a:rPr>
              <a:t>NOTES: Numbers do not sum to 100 percent due to rounding. </a:t>
            </a:r>
            <a:r>
              <a:rPr lang="en-US" baseline="30000" dirty="0">
                <a:solidFill>
                  <a:srgbClr val="000000"/>
                </a:solidFill>
                <a:latin typeface="Tahoma" pitchFamily="34" charset="0"/>
                <a:cs typeface="Times New Roman" pitchFamily="18" charset="0"/>
                <a:sym typeface="Tahoma" pitchFamily="34" charset="0"/>
              </a:rPr>
              <a:t>1</a:t>
            </a:r>
            <a:r>
              <a:rPr lang="en-US" dirty="0">
                <a:solidFill>
                  <a:srgbClr val="000000"/>
                </a:solidFill>
                <a:latin typeface="Tahoma" pitchFamily="34" charset="0"/>
                <a:cs typeface="Times New Roman" pitchFamily="18" charset="0"/>
                <a:sym typeface="Tahoma" pitchFamily="34" charset="0"/>
              </a:rPr>
              <a:t>Includes Veterans Affairs, retiree coverage without RDS, Indian Health Service, state pharmacy </a:t>
            </a:r>
            <a:br>
              <a:rPr lang="en-US" dirty="0">
                <a:solidFill>
                  <a:srgbClr val="000000"/>
                </a:solidFill>
                <a:latin typeface="Tahoma" pitchFamily="34" charset="0"/>
                <a:cs typeface="Times New Roman" pitchFamily="18" charset="0"/>
                <a:sym typeface="Tahoma" pitchFamily="34" charset="0"/>
              </a:rPr>
            </a:br>
            <a:r>
              <a:rPr lang="en-US" dirty="0">
                <a:solidFill>
                  <a:srgbClr val="000000"/>
                </a:solidFill>
                <a:latin typeface="Tahoma" pitchFamily="34" charset="0"/>
                <a:cs typeface="Times New Roman" pitchFamily="18" charset="0"/>
                <a:sym typeface="Tahoma" pitchFamily="34" charset="0"/>
              </a:rPr>
              <a:t>assistance programs, employer plans for active workers, </a:t>
            </a:r>
            <a:r>
              <a:rPr lang="en-US" dirty="0" err="1">
                <a:solidFill>
                  <a:srgbClr val="000000"/>
                </a:solidFill>
                <a:latin typeface="Tahoma" pitchFamily="34" charset="0"/>
                <a:cs typeface="Times New Roman" pitchFamily="18" charset="0"/>
                <a:sym typeface="Tahoma" pitchFamily="34" charset="0"/>
              </a:rPr>
              <a:t>Medigap</a:t>
            </a:r>
            <a:r>
              <a:rPr lang="en-US" dirty="0">
                <a:solidFill>
                  <a:srgbClr val="000000"/>
                </a:solidFill>
                <a:latin typeface="Tahoma" pitchFamily="34" charset="0"/>
                <a:cs typeface="Times New Roman" pitchFamily="18" charset="0"/>
                <a:sym typeface="Tahoma" pitchFamily="34" charset="0"/>
              </a:rPr>
              <a:t>, multiple sources, and other sources.  </a:t>
            </a:r>
            <a:r>
              <a:rPr lang="en-US" baseline="30000" dirty="0">
                <a:solidFill>
                  <a:srgbClr val="000000"/>
                </a:solidFill>
                <a:latin typeface="Tahoma" pitchFamily="34" charset="0"/>
                <a:cs typeface="Times New Roman" pitchFamily="18" charset="0"/>
                <a:sym typeface="Tahoma" pitchFamily="34" charset="0"/>
              </a:rPr>
              <a:t>2</a:t>
            </a:r>
            <a:r>
              <a:rPr lang="en-US" dirty="0">
                <a:solidFill>
                  <a:srgbClr val="000000"/>
                </a:solidFill>
                <a:latin typeface="Tahoma" pitchFamily="34" charset="0"/>
                <a:cs typeface="Times New Roman" pitchFamily="18" charset="0"/>
                <a:sym typeface="Tahoma" pitchFamily="34" charset="0"/>
              </a:rPr>
              <a:t>Includes Retiree Drug Subsidy (RDS) and FEHBP and </a:t>
            </a:r>
            <a:br>
              <a:rPr lang="en-US" dirty="0">
                <a:solidFill>
                  <a:srgbClr val="000000"/>
                </a:solidFill>
                <a:latin typeface="Tahoma" pitchFamily="34" charset="0"/>
                <a:cs typeface="Times New Roman" pitchFamily="18" charset="0"/>
                <a:sym typeface="Tahoma" pitchFamily="34" charset="0"/>
              </a:rPr>
            </a:br>
            <a:r>
              <a:rPr lang="en-US" dirty="0">
                <a:solidFill>
                  <a:srgbClr val="000000"/>
                </a:solidFill>
                <a:latin typeface="Tahoma" pitchFamily="34" charset="0"/>
                <a:cs typeface="Times New Roman" pitchFamily="18" charset="0"/>
                <a:sym typeface="Tahoma" pitchFamily="34" charset="0"/>
              </a:rPr>
              <a:t>TRICARE retiree coverage.  </a:t>
            </a:r>
            <a:br>
              <a:rPr lang="en-US" dirty="0">
                <a:solidFill>
                  <a:srgbClr val="000000"/>
                </a:solidFill>
                <a:latin typeface="Tahoma" pitchFamily="34" charset="0"/>
                <a:cs typeface="Times New Roman" pitchFamily="18" charset="0"/>
                <a:sym typeface="Tahoma" pitchFamily="34" charset="0"/>
              </a:rPr>
            </a:br>
            <a:r>
              <a:rPr lang="en-US" dirty="0">
                <a:solidFill>
                  <a:srgbClr val="000000"/>
                </a:solidFill>
                <a:latin typeface="Tahoma" pitchFamily="34" charset="0"/>
                <a:cs typeface="Times New Roman" pitchFamily="18" charset="0"/>
                <a:sym typeface="Tahoma" pitchFamily="34" charset="0"/>
              </a:rPr>
              <a:t>SOURCE:  Centers for Medicare &amp; Medicaid Services, 2010 Enrollment Information (as of February 16, 2010).</a:t>
            </a:r>
          </a:p>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52</a:t>
            </a:fld>
            <a:endParaRPr lang="en-US"/>
          </a:p>
        </p:txBody>
      </p:sp>
    </p:spTree>
    <p:extLst>
      <p:ext uri="{BB962C8B-B14F-4D97-AF65-F5344CB8AC3E}">
        <p14:creationId xmlns:p14="http://schemas.microsoft.com/office/powerpoint/2010/main" val="144731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solidFill>
                  <a:prstClr val="black"/>
                </a:solidFill>
              </a:rPr>
              <a:t>May 2013</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rriporte@ksu.edu</a:t>
            </a:r>
            <a:endParaRPr lang="en-US">
              <a:solidFill>
                <a:prstClr val="black"/>
              </a:solidFill>
            </a:endParaRPr>
          </a:p>
        </p:txBody>
      </p:sp>
      <p:sp>
        <p:nvSpPr>
          <p:cNvPr id="6" name="Slide Number Placeholder 5"/>
          <p:cNvSpPr>
            <a:spLocks noGrp="1"/>
          </p:cNvSpPr>
          <p:nvPr>
            <p:ph type="sldNum" sz="quarter" idx="12"/>
          </p:nvPr>
        </p:nvSpPr>
        <p:spPr/>
        <p:txBody>
          <a:bodyPr/>
          <a:lstStyle/>
          <a:p>
            <a:fld id="{486EB53B-6104-4BAE-B427-7724B66EA4E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33647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7"/>
          <p:cNvSpPr txBox="1">
            <a:spLocks noGrp="1" noChangeArrowheads="1"/>
          </p:cNvSpPr>
          <p:nvPr/>
        </p:nvSpPr>
        <p:spPr bwMode="auto">
          <a:xfrm>
            <a:off x="3970673" y="8829299"/>
            <a:ext cx="3038155" cy="46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9" rIns="93175" bIns="46589"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FF7D446-1D49-4C5C-AB7E-CDAF4FAC0D7C}" type="slidenum">
              <a:rPr lang="en-US" sz="1200">
                <a:solidFill>
                  <a:prstClr val="black"/>
                </a:solidFill>
              </a:rPr>
              <a:pPr algn="r" eaLnBrk="1" hangingPunct="1"/>
              <a:t>54</a:t>
            </a:fld>
            <a:endParaRPr lang="en-US" sz="1200">
              <a:solidFill>
                <a:prstClr val="black"/>
              </a:solidFill>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9" rIns="93175" bIns="46589"/>
          <a:lstStyle/>
          <a:p>
            <a:r>
              <a:rPr lang="en-US" smtClean="0">
                <a:latin typeface="Arial" pitchFamily="34" charset="0"/>
              </a:rPr>
              <a:t>Other changes that will be beneficial for seniors are that Medicare Advantage plans can no longer impose higher cost-sharing requirements, and starting in 2014 it will be easier to qualify for catastrophic coverage. </a:t>
            </a:r>
          </a:p>
          <a:p>
            <a:endParaRPr lang="en-US" smtClean="0">
              <a:latin typeface="Arial" pitchFamily="34" charset="0"/>
            </a:endParaRPr>
          </a:p>
          <a:p>
            <a:r>
              <a:rPr lang="en-US" smtClean="0">
                <a:latin typeface="Arial" pitchFamily="34" charset="0"/>
              </a:rPr>
              <a:t>Note: Beginning in 2012, Medicare Advantage reimbursement rates to physicians and hospitals will begin to be lowered to traditional Medicare fee-for-service reimbursement rates, as payments to Medicare Advantage plans are currently higher than traditional plans.</a:t>
            </a:r>
          </a:p>
        </p:txBody>
      </p:sp>
      <p:sp>
        <p:nvSpPr>
          <p:cNvPr id="5" name="Date Placeholder 4"/>
          <p:cNvSpPr>
            <a:spLocks noGrp="1"/>
          </p:cNvSpPr>
          <p:nvPr>
            <p:ph type="dt" idx="10"/>
          </p:nvPr>
        </p:nvSpPr>
        <p:spPr/>
        <p:txBody>
          <a:bodyPr/>
          <a:lstStyle/>
          <a:p>
            <a:r>
              <a:rPr lang="en-US" smtClean="0">
                <a:solidFill>
                  <a:prstClr val="black"/>
                </a:solidFill>
              </a:rPr>
              <a:t>May 2013</a:t>
            </a:r>
            <a:endParaRPr lang="en-US">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solidFill>
              </a:rPr>
              <a:t>rriporte@ksu.edu</a:t>
            </a:r>
            <a:endParaRPr lang="en-US">
              <a:solidFill>
                <a:prstClr val="black"/>
              </a:solidFill>
            </a:endParaRPr>
          </a:p>
        </p:txBody>
      </p:sp>
      <p:sp>
        <p:nvSpPr>
          <p:cNvPr id="7" name="Slide Number Placeholder 6"/>
          <p:cNvSpPr>
            <a:spLocks noGrp="1"/>
          </p:cNvSpPr>
          <p:nvPr>
            <p:ph type="sldNum" sz="quarter" idx="12"/>
          </p:nvPr>
        </p:nvSpPr>
        <p:spPr/>
        <p:txBody>
          <a:bodyPr/>
          <a:lstStyle/>
          <a:p>
            <a:fld id="{486EB53B-6104-4BAE-B427-7724B66EA4EB}"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third way the law helps Americans is by providing new benefits for the nearly 50 million older Americans and Americans with disabilities who rely on Medicare each year.</a:t>
            </a:r>
          </a:p>
          <a:p>
            <a:pPr eaLnBrk="1" hangingPunct="1"/>
            <a:r>
              <a:rPr lang="en-US" smtClean="0"/>
              <a:t> </a:t>
            </a:r>
          </a:p>
          <a:p>
            <a:pPr eaLnBrk="1" hangingPunct="1"/>
            <a:r>
              <a:rPr lang="en-US" smtClean="0"/>
              <a:t>It makes many key preventive services available with no co-pay or deductible to help ensure that no senior has to skip a potentially life-saving cancer screening because they can’t afford it. Already, 32 million people with Medicare have received a free preventive benefit.</a:t>
            </a:r>
          </a:p>
          <a:p>
            <a:pPr eaLnBrk="1" hangingPunct="1"/>
            <a:r>
              <a:rPr lang="en-US" smtClean="0"/>
              <a:t> </a:t>
            </a:r>
          </a:p>
          <a:p>
            <a:pPr eaLnBrk="1" hangingPunct="1"/>
            <a:r>
              <a:rPr lang="en-US" smtClean="0"/>
              <a:t>The law provides relief to people in the Medicare Part D prescription drug coverage gap – known as the “donut hole.” Now, those in the donut hole can get a 50% discount on their covered brand-name medications –discounts that have saved seniors an average of more than $650 each thanks to the law.  And the donut hole will be closed in 2020. </a:t>
            </a:r>
          </a:p>
          <a:p>
            <a:pPr eaLnBrk="1" hangingPunct="1"/>
            <a:endParaRPr lang="en-US" smtClean="0"/>
          </a:p>
          <a:p>
            <a:pPr eaLnBrk="1" hangingPunct="1"/>
            <a:r>
              <a:rPr lang="en-US" smtClean="0"/>
              <a:t>The law also provides a historic boost to efforts that crack down on Medicare fraud. These efforts helped return a record $5.7 billion to the Medicare trust fund in 2010 and 2011.</a:t>
            </a:r>
          </a:p>
          <a:p>
            <a:pPr eaLnBrk="1" hangingPunct="1"/>
            <a:r>
              <a:rPr lang="en-US" smtClean="0"/>
              <a:t> </a:t>
            </a:r>
          </a:p>
          <a:p>
            <a:pPr eaLnBrk="1" hangingPunct="1"/>
            <a:r>
              <a:rPr lang="en-US" smtClean="0"/>
              <a:t>And Medicare’s trustees say that the savings from improvements like reducing fraud will extend the life of the Medicare Trust Fund by eight years.</a:t>
            </a:r>
          </a:p>
          <a:p>
            <a:pPr eaLnBrk="1" hangingPunct="1"/>
            <a:r>
              <a:rPr lang="en-US" smtClean="0"/>
              <a:t> </a:t>
            </a:r>
          </a:p>
          <a:p>
            <a:pPr eaLnBrk="1" hangingPunct="1"/>
            <a:endParaRPr lang="en-US" smtClean="0"/>
          </a:p>
          <a:p>
            <a:pPr eaLnBrk="1" hangingPunct="1"/>
            <a:r>
              <a:rPr lang="en-US" i="1" smtClean="0"/>
              <a:t>[SPEAKER’S REFERENCE:</a:t>
            </a:r>
          </a:p>
          <a:p>
            <a:pPr eaLnBrk="1" hangingPunct="1"/>
            <a:r>
              <a:rPr lang="en-US" i="1" smtClean="0"/>
              <a:t>Before the law, under Medicare Part D, seniors in the donut hole had to cover all out of pocket prescription drug costs between about $2700 and $6100.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4A961-45F8-4BEB-A7C3-BB77E789EC76}" type="slidenum">
              <a:rPr lang="en-US">
                <a:cs typeface="Arial" charset="0"/>
              </a:rPr>
              <a:pPr fontAlgn="base">
                <a:spcBef>
                  <a:spcPct val="0"/>
                </a:spcBef>
                <a:spcAft>
                  <a:spcPct val="0"/>
                </a:spcAft>
                <a:defRPr/>
              </a:pPr>
              <a:t>55</a:t>
            </a:fld>
            <a:endParaRPr lang="en-US" dirty="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third way the law helps Americans is by providing new benefits for the nearly 50 million older Americans and Americans with disabilities who rely on Medicare each year.</a:t>
            </a:r>
          </a:p>
          <a:p>
            <a:pPr eaLnBrk="1" hangingPunct="1"/>
            <a:r>
              <a:rPr lang="en-US" smtClean="0"/>
              <a:t> </a:t>
            </a:r>
          </a:p>
          <a:p>
            <a:pPr eaLnBrk="1" hangingPunct="1"/>
            <a:r>
              <a:rPr lang="en-US" smtClean="0"/>
              <a:t>It makes many key preventive services available with no co-pay or deductible to help ensure that no senior has to skip a potentially life-saving cancer screening because they can’t afford it. Already, 32 million people with Medicare have received a free preventive benefit.</a:t>
            </a:r>
          </a:p>
          <a:p>
            <a:pPr eaLnBrk="1" hangingPunct="1"/>
            <a:r>
              <a:rPr lang="en-US" smtClean="0"/>
              <a:t> </a:t>
            </a:r>
          </a:p>
          <a:p>
            <a:pPr eaLnBrk="1" hangingPunct="1"/>
            <a:r>
              <a:rPr lang="en-US" smtClean="0"/>
              <a:t>The law provides relief to people in the Medicare Part D prescription drug coverage gap – known as the “donut hole.” Now, those in the donut hole can get a 50% discount on their covered brand-name medications –discounts that have saved seniors an average of more than $650 each thanks to the law.  And the donut hole will be closed in 2020. </a:t>
            </a:r>
          </a:p>
          <a:p>
            <a:pPr eaLnBrk="1" hangingPunct="1"/>
            <a:endParaRPr lang="en-US" smtClean="0"/>
          </a:p>
          <a:p>
            <a:pPr eaLnBrk="1" hangingPunct="1"/>
            <a:r>
              <a:rPr lang="en-US" smtClean="0"/>
              <a:t>The law also provides a historic boost to efforts that crack down on Medicare fraud. These efforts helped return a record $5.7 billion to the Medicare trust fund in 2010 and 2011.</a:t>
            </a:r>
          </a:p>
          <a:p>
            <a:pPr eaLnBrk="1" hangingPunct="1"/>
            <a:r>
              <a:rPr lang="en-US" smtClean="0"/>
              <a:t> </a:t>
            </a:r>
          </a:p>
          <a:p>
            <a:pPr eaLnBrk="1" hangingPunct="1"/>
            <a:r>
              <a:rPr lang="en-US" smtClean="0"/>
              <a:t>And Medicare’s trustees say that the savings from improvements like reducing fraud will extend the life of the Medicare Trust Fund by eight years.</a:t>
            </a:r>
          </a:p>
          <a:p>
            <a:pPr eaLnBrk="1" hangingPunct="1"/>
            <a:r>
              <a:rPr lang="en-US" smtClean="0"/>
              <a:t> </a:t>
            </a:r>
          </a:p>
          <a:p>
            <a:pPr eaLnBrk="1" hangingPunct="1"/>
            <a:endParaRPr lang="en-US" smtClean="0"/>
          </a:p>
          <a:p>
            <a:pPr eaLnBrk="1" hangingPunct="1"/>
            <a:r>
              <a:rPr lang="en-US" i="1" smtClean="0"/>
              <a:t>[SPEAKER’S REFERENCE:</a:t>
            </a:r>
          </a:p>
          <a:p>
            <a:pPr eaLnBrk="1" hangingPunct="1"/>
            <a:r>
              <a:rPr lang="en-US" i="1" smtClean="0"/>
              <a:t>Before the law, under Medicare Part D, seniors in the donut hole had to cover all out of pocket prescription drug costs between about $2700 and $6100.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4A961-45F8-4BEB-A7C3-BB77E789EC76}" type="slidenum">
              <a:rPr lang="en-US">
                <a:cs typeface="Arial" charset="0"/>
              </a:rPr>
              <a:pPr fontAlgn="base">
                <a:spcBef>
                  <a:spcPct val="0"/>
                </a:spcBef>
                <a:spcAft>
                  <a:spcPct val="0"/>
                </a:spcAft>
                <a:defRPr/>
              </a:pPr>
              <a:t>56</a:t>
            </a:fld>
            <a:endParaRPr lang="en-US" dirty="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third way the law helps Americans is by providing new benefits for the nearly 50 million older Americans and Americans with disabilities who rely on Medicare each year.</a:t>
            </a:r>
          </a:p>
          <a:p>
            <a:pPr eaLnBrk="1" hangingPunct="1"/>
            <a:r>
              <a:rPr lang="en-US" smtClean="0"/>
              <a:t> </a:t>
            </a:r>
          </a:p>
          <a:p>
            <a:pPr eaLnBrk="1" hangingPunct="1"/>
            <a:r>
              <a:rPr lang="en-US" smtClean="0"/>
              <a:t>It makes many key preventive services available with no co-pay or deductible to help ensure that no senior has to skip a potentially life-saving cancer screening because they can’t afford it. Already, 32 million people with Medicare have received a free preventive benefit.</a:t>
            </a:r>
          </a:p>
          <a:p>
            <a:pPr eaLnBrk="1" hangingPunct="1"/>
            <a:r>
              <a:rPr lang="en-US" smtClean="0"/>
              <a:t> </a:t>
            </a:r>
          </a:p>
          <a:p>
            <a:pPr eaLnBrk="1" hangingPunct="1"/>
            <a:r>
              <a:rPr lang="en-US" smtClean="0"/>
              <a:t>The law provides relief to people in the Medicare Part D prescription drug coverage gap – known as the “donut hole.” Now, those in the donut hole can get a 50% discount on their covered brand-name medications –discounts that have saved seniors an average of more than $650 each thanks to the law.  And the donut hole will be closed in 2020. </a:t>
            </a:r>
          </a:p>
          <a:p>
            <a:pPr eaLnBrk="1" hangingPunct="1"/>
            <a:endParaRPr lang="en-US" smtClean="0"/>
          </a:p>
          <a:p>
            <a:pPr eaLnBrk="1" hangingPunct="1"/>
            <a:r>
              <a:rPr lang="en-US" smtClean="0"/>
              <a:t>The law also provides a historic boost to efforts that crack down on Medicare fraud. These efforts helped return a record $5.7 billion to the Medicare trust fund in 2010 and 2011.</a:t>
            </a:r>
          </a:p>
          <a:p>
            <a:pPr eaLnBrk="1" hangingPunct="1"/>
            <a:r>
              <a:rPr lang="en-US" smtClean="0"/>
              <a:t> </a:t>
            </a:r>
          </a:p>
          <a:p>
            <a:pPr eaLnBrk="1" hangingPunct="1"/>
            <a:r>
              <a:rPr lang="en-US" smtClean="0"/>
              <a:t>And Medicare’s trustees say that the savings from improvements like reducing fraud will extend the life of the Medicare Trust Fund by eight years.</a:t>
            </a:r>
          </a:p>
          <a:p>
            <a:pPr eaLnBrk="1" hangingPunct="1"/>
            <a:r>
              <a:rPr lang="en-US" smtClean="0"/>
              <a:t> </a:t>
            </a:r>
          </a:p>
          <a:p>
            <a:pPr eaLnBrk="1" hangingPunct="1"/>
            <a:endParaRPr lang="en-US" smtClean="0"/>
          </a:p>
          <a:p>
            <a:pPr eaLnBrk="1" hangingPunct="1"/>
            <a:r>
              <a:rPr lang="en-US" i="1" smtClean="0"/>
              <a:t>[SPEAKER’S REFERENCE:</a:t>
            </a:r>
          </a:p>
          <a:p>
            <a:pPr eaLnBrk="1" hangingPunct="1"/>
            <a:r>
              <a:rPr lang="en-US" i="1" smtClean="0"/>
              <a:t>Before the law, under Medicare Part D, seniors in the donut hole had to cover all out of pocket prescription drug costs between about $2700 and $6100.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4A961-45F8-4BEB-A7C3-BB77E789EC76}" type="slidenum">
              <a:rPr lang="en-US">
                <a:cs typeface="Arial" charset="0"/>
              </a:rPr>
              <a:pPr fontAlgn="base">
                <a:spcBef>
                  <a:spcPct val="0"/>
                </a:spcBef>
                <a:spcAft>
                  <a:spcPct val="0"/>
                </a:spcAft>
                <a:defRPr/>
              </a:pPr>
              <a:t>57</a:t>
            </a:fld>
            <a:endParaRPr lang="en-US" dirty="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baseline="0" dirty="0" smtClean="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58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We all know that health insurance doesn’t guarantee you’ll get the care you need.  In the past, you’d call up your doctor and too often you’d hear that the next appointment was in four months.  Or you’d only see your doctor for ten minutes because they had to rush on to their next patient.</a:t>
            </a:r>
          </a:p>
          <a:p>
            <a:pPr eaLnBrk="1" hangingPunct="1"/>
            <a:r>
              <a:rPr lang="en-US" smtClean="0"/>
              <a:t> </a:t>
            </a:r>
          </a:p>
          <a:p>
            <a:pPr eaLnBrk="1" hangingPunct="1"/>
            <a:r>
              <a:rPr lang="en-US" smtClean="0"/>
              <a:t>That’s why the health care law also invests in training and placing thousands of new doctors and nurses in communities that need them most.  And it creates and expands community</a:t>
            </a:r>
            <a:r>
              <a:rPr lang="en-US" b="1" smtClean="0"/>
              <a:t> </a:t>
            </a:r>
            <a:r>
              <a:rPr lang="en-US" smtClean="0"/>
              <a:t>health centers across the country.  </a:t>
            </a:r>
          </a:p>
          <a:p>
            <a:pPr eaLnBrk="1" hangingPunct="1"/>
            <a:endParaRPr lang="en-US" smtClean="0"/>
          </a:p>
          <a:p>
            <a:pPr eaLnBrk="1" hangingPunct="1"/>
            <a:r>
              <a:rPr lang="en-US" smtClean="0"/>
              <a:t>These investments will make it easier for you to see your doctor and  spend more time with them.</a:t>
            </a:r>
          </a:p>
          <a:p>
            <a:pPr eaLnBrk="1" hangingPunct="1"/>
            <a:endParaRPr lang="en-US" smtClean="0"/>
          </a:p>
          <a:p>
            <a:pPr eaLnBrk="1" hangingPunct="1"/>
            <a:r>
              <a:rPr lang="en-US" i="1" smtClean="0"/>
              <a:t>[FOR THE SPEAKER’S REFERENCE: </a:t>
            </a:r>
          </a:p>
          <a:p>
            <a:pPr eaLnBrk="1" hangingPunct="1"/>
            <a:r>
              <a:rPr lang="en-US" i="1" smtClean="0"/>
              <a:t>-Community health centers are an economic engine of local employment and growth in many underserved and low-income communities.</a:t>
            </a:r>
          </a:p>
          <a:p>
            <a:pPr eaLnBrk="1" hangingPunct="1"/>
            <a:r>
              <a:rPr lang="en-US" i="1" smtClean="0"/>
              <a:t>-Since the beginning of 2009, health centers have added more than 18,600 new full time positions in many of the nation’s most economically distressed communities, and because of the health care law, they are expected to create thousands more.]</a:t>
            </a:r>
          </a:p>
          <a:p>
            <a:pPr eaLnBrk="1" hangingPunct="1">
              <a:buFontTx/>
              <a:buChar char="•"/>
            </a:pPr>
            <a:endParaRPr lang="en-US" b="1" smtClean="0"/>
          </a:p>
          <a:p>
            <a:pPr eaLnBrk="1" hangingPunct="1">
              <a:buFontTx/>
              <a:buChar char="•"/>
            </a:pPr>
            <a:endParaRPr lang="en-US" i="1"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C10F9D-9D1B-426B-916C-BB9E0DDD52F1}" type="slidenum">
              <a:rPr lang="en-US">
                <a:cs typeface="Arial" charset="0"/>
              </a:rPr>
              <a:pPr fontAlgn="base">
                <a:spcBef>
                  <a:spcPct val="0"/>
                </a:spcBef>
                <a:spcAft>
                  <a:spcPct val="0"/>
                </a:spcAft>
                <a:defRPr/>
              </a:pPr>
              <a:t>59</a:t>
            </a:fld>
            <a:endParaRPr lang="en-US" dirty="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smtClean="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61</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Transformative</a:t>
            </a:r>
          </a:p>
          <a:p>
            <a:r>
              <a:rPr lang="en-US" dirty="0" smtClean="0"/>
              <a:t>Ambitious</a:t>
            </a:r>
          </a:p>
          <a:p>
            <a:r>
              <a:rPr lang="en-US" dirty="0" smtClean="0"/>
              <a:t>Crazy</a:t>
            </a:r>
          </a:p>
          <a:p>
            <a:r>
              <a:rPr lang="en-US" dirty="0" smtClean="0"/>
              <a:t>Hated</a:t>
            </a:r>
          </a:p>
          <a:p>
            <a:r>
              <a:rPr lang="en-US" dirty="0" smtClean="0"/>
              <a:t>Loved</a:t>
            </a:r>
          </a:p>
          <a:p>
            <a:r>
              <a:rPr lang="en-US" dirty="0" smtClean="0"/>
              <a:t>Dictatorial</a:t>
            </a:r>
          </a:p>
          <a:p>
            <a:endParaRPr lang="en-US" dirty="0"/>
          </a:p>
        </p:txBody>
      </p:sp>
      <p:sp>
        <p:nvSpPr>
          <p:cNvPr id="4" name="Slide Number Placeholder 3"/>
          <p:cNvSpPr>
            <a:spLocks noGrp="1"/>
          </p:cNvSpPr>
          <p:nvPr>
            <p:ph type="sldNum" sz="quarter" idx="10"/>
          </p:nvPr>
        </p:nvSpPr>
        <p:spPr/>
        <p:txBody>
          <a:bodyPr/>
          <a:lstStyle/>
          <a:p>
            <a:fld id="{486EB53B-6104-4BAE-B427-7724B66EA4EB}" type="slidenum">
              <a:rPr lang="en-US" smtClean="0"/>
              <a:t>4</a:t>
            </a:fld>
            <a:endParaRPr lang="en-US"/>
          </a:p>
        </p:txBody>
      </p:sp>
    </p:spTree>
    <p:extLst>
      <p:ext uri="{BB962C8B-B14F-4D97-AF65-F5344CB8AC3E}">
        <p14:creationId xmlns:p14="http://schemas.microsoft.com/office/powerpoint/2010/main" val="3696553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62</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63</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64</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r>
              <a:rPr lang="en-US" dirty="0" smtClean="0">
                <a:latin typeface="Calibri" pitchFamily="34" charset="0"/>
                <a:cs typeface="Calibri" pitchFamily="34" charset="0"/>
              </a:rPr>
              <a:t>Most </a:t>
            </a:r>
            <a:r>
              <a:rPr lang="en-US" dirty="0">
                <a:latin typeface="Calibri" pitchFamily="34" charset="0"/>
                <a:cs typeface="Calibri" pitchFamily="34" charset="0"/>
              </a:rPr>
              <a:t>individuals will be required to have insurance, </a:t>
            </a:r>
            <a:r>
              <a:rPr lang="en-US" b="1" u="sng" dirty="0">
                <a:latin typeface="Calibri" pitchFamily="34" charset="0"/>
                <a:cs typeface="Calibri" pitchFamily="34" charset="0"/>
              </a:rPr>
              <a:t>WHO WOULDN’T BE REQUIRED</a:t>
            </a:r>
            <a:r>
              <a:rPr lang="en-US" b="1" u="sng" dirty="0" smtClean="0">
                <a:latin typeface="Calibri" pitchFamily="34" charset="0"/>
                <a:cs typeface="Calibri" pitchFamily="34" charset="0"/>
              </a:rPr>
              <a:t>?</a:t>
            </a:r>
          </a:p>
          <a:p>
            <a:endParaRPr lang="en-US" b="1" u="sng" dirty="0" smtClean="0">
              <a:latin typeface="Calibri" pitchFamily="34" charset="0"/>
              <a:cs typeface="Calibri" pitchFamily="34" charset="0"/>
            </a:endParaRPr>
          </a:p>
          <a:p>
            <a:pPr lvl="1"/>
            <a:r>
              <a:rPr lang="en-US" dirty="0" smtClean="0">
                <a:effectLst/>
              </a:rPr>
              <a:t>Exempt include: pregnant women, persons with disabilities, American Indians, those aging out of foster care</a:t>
            </a:r>
          </a:p>
          <a:p>
            <a:pPr lvl="2" fontAlgn="base"/>
            <a:r>
              <a:rPr lang="en-US" dirty="0"/>
              <a:t></a:t>
            </a:r>
            <a:r>
              <a:rPr lang="en-US" sz="800" dirty="0"/>
              <a:t> </a:t>
            </a:r>
            <a:r>
              <a:rPr lang="en-US" dirty="0"/>
              <a:t>those for whom premium would exceed 8% of annual adjusted gross income</a:t>
            </a:r>
            <a:endParaRPr lang="en-US" dirty="0" smtClean="0">
              <a:effectLst/>
            </a:endParaRPr>
          </a:p>
          <a:p>
            <a:pPr lvl="2" fontAlgn="base"/>
            <a:r>
              <a:rPr lang="en-US" dirty="0"/>
              <a:t></a:t>
            </a:r>
            <a:r>
              <a:rPr lang="en-US" sz="800" dirty="0"/>
              <a:t> </a:t>
            </a:r>
            <a:r>
              <a:rPr lang="en-US" dirty="0"/>
              <a:t>American Indian tribes</a:t>
            </a:r>
            <a:endParaRPr lang="en-US" dirty="0" smtClean="0">
              <a:effectLst/>
            </a:endParaRPr>
          </a:p>
          <a:p>
            <a:pPr lvl="2" fontAlgn="base"/>
            <a:r>
              <a:rPr lang="en-US" dirty="0"/>
              <a:t></a:t>
            </a:r>
            <a:r>
              <a:rPr lang="en-US" sz="800" dirty="0"/>
              <a:t> </a:t>
            </a:r>
            <a:r>
              <a:rPr lang="en-US" dirty="0"/>
              <a:t>Financial hardship </a:t>
            </a:r>
            <a:r>
              <a:rPr lang="en-US" dirty="0" err="1"/>
              <a:t>waiverees</a:t>
            </a:r>
            <a:endParaRPr lang="en-US" dirty="0" smtClean="0">
              <a:effectLst/>
            </a:endParaRPr>
          </a:p>
          <a:p>
            <a:pPr lvl="2" fontAlgn="base"/>
            <a:r>
              <a:rPr lang="en-US" dirty="0"/>
              <a:t></a:t>
            </a:r>
            <a:r>
              <a:rPr lang="en-US" sz="800" dirty="0"/>
              <a:t> </a:t>
            </a:r>
            <a:r>
              <a:rPr lang="en-US" dirty="0"/>
              <a:t>Those who lacked insurance for less than 3 months</a:t>
            </a:r>
          </a:p>
          <a:p>
            <a:pPr lvl="2" fontAlgn="base"/>
            <a:endParaRPr lang="en-US" dirty="0"/>
          </a:p>
          <a:p>
            <a:r>
              <a:rPr lang="en-US" sz="2500" dirty="0"/>
              <a:t>Between $500 M and $1 B in federal premium tax credits will be available to Wisconsin residents annually</a:t>
            </a:r>
          </a:p>
          <a:p>
            <a:r>
              <a:rPr lang="en-US" sz="2500" dirty="0"/>
              <a:t>Family of 4 earning $75,000 annually</a:t>
            </a:r>
          </a:p>
          <a:p>
            <a:pPr lvl="1"/>
            <a:r>
              <a:rPr lang="en-US" sz="2100" dirty="0"/>
              <a:t>$11,104 annual premium</a:t>
            </a:r>
          </a:p>
          <a:p>
            <a:pPr lvl="1"/>
            <a:r>
              <a:rPr lang="en-US" sz="2100" dirty="0"/>
              <a:t>$3979 in savings</a:t>
            </a:r>
          </a:p>
          <a:p>
            <a:pPr lvl="1"/>
            <a:r>
              <a:rPr lang="en-US" sz="2100" dirty="0"/>
              <a:t>$7125 is amount family pays (~$600/</a:t>
            </a:r>
            <a:r>
              <a:rPr lang="en-US" sz="2100" dirty="0" err="1"/>
              <a:t>mo</a:t>
            </a:r>
            <a:r>
              <a:rPr lang="en-US" sz="2100" dirty="0"/>
              <a:t>)</a:t>
            </a:r>
          </a:p>
          <a:p>
            <a:r>
              <a:rPr lang="en-US" sz="2500" dirty="0"/>
              <a:t>Single woman earning $30,000 annually</a:t>
            </a:r>
          </a:p>
          <a:p>
            <a:pPr lvl="1"/>
            <a:r>
              <a:rPr lang="en-US" sz="2100" dirty="0"/>
              <a:t>$4500 annual premium</a:t>
            </a:r>
          </a:p>
          <a:p>
            <a:pPr lvl="1"/>
            <a:r>
              <a:rPr lang="en-US" sz="2100" dirty="0"/>
              <a:t>$1991 in savings</a:t>
            </a:r>
          </a:p>
          <a:p>
            <a:pPr lvl="1"/>
            <a:r>
              <a:rPr lang="en-US" sz="2100" dirty="0"/>
              <a:t>$2509 is amount individual pays (~$200/</a:t>
            </a:r>
            <a:r>
              <a:rPr lang="en-US" sz="2100" dirty="0" err="1"/>
              <a:t>mo</a:t>
            </a:r>
            <a:r>
              <a:rPr lang="en-US" sz="2100" dirty="0"/>
              <a:t>)</a:t>
            </a:r>
          </a:p>
          <a:p>
            <a:pPr lvl="2" fontAlgn="base"/>
            <a:endParaRPr lang="en-US" dirty="0"/>
          </a:p>
          <a:p>
            <a:pPr lvl="2" fontAlgn="base"/>
            <a:endParaRPr lang="en-US" dirty="0"/>
          </a:p>
          <a:p>
            <a:pPr lvl="2" fontAlgn="base"/>
            <a:endParaRPr lang="en-US" dirty="0" smtClean="0">
              <a:effectLst/>
            </a:endParaRPr>
          </a:p>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65</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66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186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69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lvl="2" fontAlgn="base"/>
            <a:endParaRPr lang="en-US"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85000" lnSpcReduction="20000"/>
          </a:bodyPr>
          <a:lstStyle/>
          <a:p>
            <a:pPr defTabSz="914291" fontAlgn="base">
              <a:defRPr/>
            </a:pPr>
            <a:r>
              <a:rPr lang="en-US" dirty="0">
                <a:solidFill>
                  <a:prstClr val="black"/>
                </a:solidFill>
                <a:latin typeface="Calibri" pitchFamily="34" charset="0"/>
                <a:cs typeface="Calibri" pitchFamily="34" charset="0"/>
              </a:rPr>
              <a:t>TELL: </a:t>
            </a:r>
          </a:p>
          <a:p>
            <a:pPr marL="171430" indent="-171430" defTabSz="914291" fontAlgn="base">
              <a:buFont typeface="Arial" panose="020B0604020202020204" pitchFamily="34" charset="0"/>
              <a:buChar char="•"/>
              <a:defRPr/>
            </a:pPr>
            <a:r>
              <a:rPr lang="en-US" i="1" dirty="0">
                <a:solidFill>
                  <a:prstClr val="black"/>
                </a:solidFill>
                <a:latin typeface="Calibri" pitchFamily="34" charset="0"/>
                <a:cs typeface="Calibri" pitchFamily="34" charset="0"/>
              </a:rPr>
              <a:t>Most</a:t>
            </a:r>
            <a:r>
              <a:rPr lang="en-US" dirty="0">
                <a:solidFill>
                  <a:prstClr val="black"/>
                </a:solidFill>
                <a:latin typeface="Calibri" pitchFamily="34" charset="0"/>
                <a:cs typeface="Calibri" pitchFamily="34" charset="0"/>
              </a:rPr>
              <a:t> individuals will be required to have insurance or pay a tax penalty.</a:t>
            </a:r>
          </a:p>
          <a:p>
            <a:endParaRPr lang="en-US" dirty="0"/>
          </a:p>
          <a:p>
            <a:r>
              <a:rPr lang="en-US" dirty="0"/>
              <a:t>The penalty for people who forego insurance is the greatest of two amounts: a specified percentage of income or a specified dollar amount. The percentages of income are phased in over time at 1% in 2014, 2% in 2015, and 2.5% starting in 2016. The dollar amounts are also phased in at $95 in 2014, $325 in 2015, and $695 beginning in 2016 (with annual increases after that). The Congressional Budget Office projects that 3.9 million people will pay the penalty in 2016. The total penalty for the taxable year will not exceed the national average of the annual premiums of a bronze level health insurance plan offered through the health insurance Exchanges.</a:t>
            </a:r>
          </a:p>
          <a:p>
            <a:r>
              <a:rPr lang="en-US" dirty="0"/>
              <a:t>Health insurance plans will provide documents to people they insure that will be used to prove that they have the minimum coverage required by law.</a:t>
            </a:r>
          </a:p>
          <a:p>
            <a:pPr lvl="2" fontAlgn="base"/>
            <a:endParaRPr lang="en-US" dirty="0">
              <a:solidFill>
                <a:prstClr val="black"/>
              </a:solidFill>
              <a:latin typeface="Calibri" pitchFamily="34" charset="0"/>
            </a:endParaRPr>
          </a:p>
          <a:p>
            <a:pPr marL="457146" indent="-457146">
              <a:buFont typeface="Wingdings" pitchFamily="2" charset="2"/>
              <a:buChar char="v"/>
            </a:pPr>
            <a:r>
              <a:rPr lang="en-US" sz="2800" dirty="0">
                <a:solidFill>
                  <a:prstClr val="black"/>
                </a:solidFill>
                <a:latin typeface="Calibri" pitchFamily="34" charset="0"/>
                <a:cs typeface="Calibri" pitchFamily="34" charset="0"/>
              </a:rPr>
              <a:t>Some individuals may be </a:t>
            </a:r>
            <a:r>
              <a:rPr lang="en-US" sz="2800" b="1" dirty="0">
                <a:solidFill>
                  <a:prstClr val="black"/>
                </a:solidFill>
                <a:latin typeface="Calibri" pitchFamily="34" charset="0"/>
                <a:cs typeface="Calibri" pitchFamily="34" charset="0"/>
              </a:rPr>
              <a:t>exempt</a:t>
            </a:r>
            <a:r>
              <a:rPr lang="en-US" sz="2800" dirty="0">
                <a:solidFill>
                  <a:prstClr val="black"/>
                </a:solidFill>
                <a:latin typeface="Calibri" pitchFamily="34" charset="0"/>
                <a:cs typeface="Calibri" pitchFamily="34" charset="0"/>
              </a:rPr>
              <a:t>, including:</a:t>
            </a:r>
          </a:p>
          <a:p>
            <a:pPr marL="800004" lvl="1" indent="-342859">
              <a:buFont typeface="Arial" pitchFamily="34" charset="0"/>
              <a:buChar char="•"/>
            </a:pPr>
            <a:r>
              <a:rPr lang="en-US" sz="2800" dirty="0">
                <a:solidFill>
                  <a:prstClr val="black"/>
                </a:solidFill>
                <a:latin typeface="Calibri" pitchFamily="34" charset="0"/>
                <a:cs typeface="Calibri" pitchFamily="34" charset="0"/>
              </a:rPr>
              <a:t>Pregnant women</a:t>
            </a:r>
          </a:p>
          <a:p>
            <a:pPr marL="800004" lvl="1" indent="-342859">
              <a:buFont typeface="Arial" pitchFamily="34" charset="0"/>
              <a:buChar char="•"/>
            </a:pPr>
            <a:r>
              <a:rPr lang="en-US" sz="2800" dirty="0">
                <a:solidFill>
                  <a:prstClr val="black"/>
                </a:solidFill>
                <a:latin typeface="Calibri" pitchFamily="34" charset="0"/>
                <a:cs typeface="Calibri" pitchFamily="34" charset="0"/>
              </a:rPr>
              <a:t>Individuals with disabilities</a:t>
            </a:r>
          </a:p>
          <a:p>
            <a:pPr marL="800004" lvl="1" indent="-342859">
              <a:buFont typeface="Arial" pitchFamily="34" charset="0"/>
              <a:buChar char="•"/>
            </a:pPr>
            <a:r>
              <a:rPr lang="en-US" sz="2800" dirty="0">
                <a:solidFill>
                  <a:prstClr val="black"/>
                </a:solidFill>
                <a:latin typeface="Calibri" pitchFamily="34" charset="0"/>
                <a:cs typeface="Calibri" pitchFamily="34" charset="0"/>
              </a:rPr>
              <a:t>American Indians</a:t>
            </a:r>
          </a:p>
          <a:p>
            <a:pPr marL="800004" lvl="1" indent="-342859">
              <a:buFont typeface="Arial" pitchFamily="34" charset="0"/>
              <a:buChar char="•"/>
            </a:pPr>
            <a:r>
              <a:rPr lang="en-US" sz="2800" dirty="0">
                <a:solidFill>
                  <a:prstClr val="black"/>
                </a:solidFill>
                <a:latin typeface="Calibri" pitchFamily="34" charset="0"/>
                <a:cs typeface="Calibri" pitchFamily="34" charset="0"/>
              </a:rPr>
              <a:t>Youth aging out of foster care</a:t>
            </a:r>
          </a:p>
          <a:p>
            <a:pPr marL="800004" lvl="1" indent="-342859">
              <a:buFont typeface="Arial" pitchFamily="34" charset="0"/>
              <a:buChar char="•"/>
            </a:pPr>
            <a:r>
              <a:rPr lang="en-US" sz="2800" dirty="0">
                <a:solidFill>
                  <a:prstClr val="black"/>
                </a:solidFill>
                <a:latin typeface="Calibri" pitchFamily="34" charset="0"/>
                <a:cs typeface="Calibri" pitchFamily="34" charset="0"/>
              </a:rPr>
              <a:t>Individuals with low incomes that cause insurance to be unaffordable </a:t>
            </a:r>
          </a:p>
          <a:p>
            <a:pPr marL="1257150" lvl="2" indent="-342859">
              <a:buFont typeface="Arial" pitchFamily="34" charset="0"/>
              <a:buChar char="•"/>
            </a:pPr>
            <a:r>
              <a:rPr lang="en-US" sz="2800" dirty="0">
                <a:solidFill>
                  <a:prstClr val="black"/>
                </a:solidFill>
                <a:latin typeface="Calibri" pitchFamily="34" charset="0"/>
                <a:cs typeface="Calibri" pitchFamily="34" charset="0"/>
              </a:rPr>
              <a:t>If insurance would cost more than 8% of their income</a:t>
            </a:r>
          </a:p>
          <a:p>
            <a:pPr marL="1257150" lvl="2" indent="-342859">
              <a:buFont typeface="Arial" pitchFamily="34" charset="0"/>
              <a:buChar char="•"/>
            </a:pPr>
            <a:r>
              <a:rPr lang="en-US" sz="2800" dirty="0">
                <a:solidFill>
                  <a:prstClr val="black"/>
                </a:solidFill>
                <a:latin typeface="Calibri" pitchFamily="34" charset="0"/>
                <a:cs typeface="Calibri" pitchFamily="34" charset="0"/>
              </a:rPr>
              <a:t>If they are under the income threshold to file taxes</a:t>
            </a:r>
          </a:p>
          <a:p>
            <a:pPr marL="171430" indent="-171430" fontAlgn="base">
              <a:buFont typeface="Arial" panose="020B0604020202020204" pitchFamily="34" charset="0"/>
              <a:buChar char="•"/>
            </a:pPr>
            <a:endParaRPr lang="en-US" dirty="0"/>
          </a:p>
          <a:p>
            <a:pPr lvl="2" fontAlgn="base"/>
            <a:endParaRPr lang="en-US" dirty="0"/>
          </a:p>
          <a:p>
            <a:pPr lvl="2" fontAlgn="base"/>
            <a:endParaRPr lang="en-US" dirty="0"/>
          </a:p>
          <a:p>
            <a:pPr lvl="2" fontAlgn="base"/>
            <a:endParaRPr lang="en-US" dirty="0" smtClean="0">
              <a:effectLst/>
            </a:endParaRPr>
          </a:p>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72</a:t>
            </a:fld>
            <a:endParaRPr lang="en-US"/>
          </a:p>
        </p:txBody>
      </p:sp>
    </p:spTree>
    <p:extLst>
      <p:ext uri="{BB962C8B-B14F-4D97-AF65-F5344CB8AC3E}">
        <p14:creationId xmlns:p14="http://schemas.microsoft.com/office/powerpoint/2010/main" val="59378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92500" lnSpcReduction="10000"/>
          </a:bodyPr>
          <a:lstStyle/>
          <a:p>
            <a:pPr marL="171430" indent="-171430">
              <a:buFont typeface="Arial" panose="020B0604020202020204" pitchFamily="34" charset="0"/>
              <a:buChar char="•"/>
            </a:pPr>
            <a:endParaRPr lang="en-US" dirty="0" smtClean="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6</a:t>
            </a:fld>
            <a:endParaRPr lang="en-US"/>
          </a:p>
        </p:txBody>
      </p:sp>
    </p:spTree>
    <p:extLst>
      <p:ext uri="{BB962C8B-B14F-4D97-AF65-F5344CB8AC3E}">
        <p14:creationId xmlns:p14="http://schemas.microsoft.com/office/powerpoint/2010/main" val="2003134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73</a:t>
            </a:fld>
            <a:endParaRPr lang="en-US"/>
          </a:p>
        </p:txBody>
      </p:sp>
    </p:spTree>
    <p:extLst>
      <p:ext uri="{BB962C8B-B14F-4D97-AF65-F5344CB8AC3E}">
        <p14:creationId xmlns:p14="http://schemas.microsoft.com/office/powerpoint/2010/main" val="2919078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r>
              <a:rPr lang="en-US" b="0" i="0" u="none" dirty="0" smtClean="0"/>
              <a:t>TELL:</a:t>
            </a:r>
          </a:p>
          <a:p>
            <a:endParaRPr lang="en-US" b="0" i="0" u="none" dirty="0" smtClean="0"/>
          </a:p>
          <a:p>
            <a:r>
              <a:rPr lang="en-US" b="0" i="0" u="none" dirty="0" smtClean="0"/>
              <a:t>Many</a:t>
            </a:r>
            <a:r>
              <a:rPr lang="en-US" b="0" i="0" u="none" baseline="0" dirty="0" smtClean="0"/>
              <a:t> constituents question whether they have to use the health insurance marketplace if they are already comfortable with their existing insurance.  The answer is that people can most certainly keep the insurance coverage they have whether public, private or through their employer.  However, the marketplace is accessible to all and they can use them to look at other options if they are interested.  </a:t>
            </a:r>
            <a:endParaRPr lang="en-US" b="0" i="0" u="none"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74</a:t>
            </a:fld>
            <a:endParaRPr lang="en-US"/>
          </a:p>
        </p:txBody>
      </p:sp>
    </p:spTree>
    <p:extLst>
      <p:ext uri="{BB962C8B-B14F-4D97-AF65-F5344CB8AC3E}">
        <p14:creationId xmlns:p14="http://schemas.microsoft.com/office/powerpoint/2010/main" val="1364193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49370637-1F16-411D-9AB4-A24EBDB44571}" type="slidenum">
              <a:rPr lang="en-US" smtClean="0"/>
              <a:pPr/>
              <a:t>76</a:t>
            </a:fld>
            <a:endParaRPr lang="en-US" smtClean="0"/>
          </a:p>
        </p:txBody>
      </p:sp>
      <p:sp>
        <p:nvSpPr>
          <p:cNvPr id="76803" name="Rectangle 7"/>
          <p:cNvSpPr txBox="1">
            <a:spLocks noGrp="1" noChangeArrowheads="1"/>
          </p:cNvSpPr>
          <p:nvPr/>
        </p:nvSpPr>
        <p:spPr bwMode="auto">
          <a:xfrm>
            <a:off x="3970673" y="8829300"/>
            <a:ext cx="3038155" cy="465527"/>
          </a:xfrm>
          <a:prstGeom prst="rect">
            <a:avLst/>
          </a:prstGeom>
          <a:noFill/>
          <a:ln w="9525">
            <a:noFill/>
            <a:miter lim="800000"/>
            <a:headEnd/>
            <a:tailEnd/>
          </a:ln>
        </p:spPr>
        <p:txBody>
          <a:bodyPr lIns="93158" tIns="46580" rIns="93158" bIns="46580" anchor="b"/>
          <a:lstStyle/>
          <a:p>
            <a:pPr algn="r" eaLnBrk="1" hangingPunct="1"/>
            <a:fld id="{C153DEA0-8C99-4F68-85A5-05F26EE542D8}" type="slidenum">
              <a:rPr lang="en-US" sz="1200"/>
              <a:pPr algn="r" eaLnBrk="1" hangingPunct="1"/>
              <a:t>76</a:t>
            </a:fld>
            <a:endParaRPr lang="en-US" sz="120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p:spPr>
        <p:txBody>
          <a:bodyPr lIns="93158" tIns="46580" rIns="93158" bIns="46580"/>
          <a:lstStyle/>
          <a:p>
            <a:pPr eaLnBrk="1" hangingPunct="1"/>
            <a:r>
              <a:rPr lang="en-US" dirty="0" smtClean="0"/>
              <a:t>Source: </a:t>
            </a:r>
          </a:p>
          <a:p>
            <a:pPr eaLnBrk="1" hangingPunct="1"/>
            <a:r>
              <a:rPr lang="en-US" dirty="0" smtClean="0"/>
              <a:t>U.S. Census Bureau’s </a:t>
            </a:r>
            <a:r>
              <a:rPr lang="en-US" dirty="0" err="1" smtClean="0"/>
              <a:t>webiste</a:t>
            </a:r>
            <a:r>
              <a:rPr lang="en-US" dirty="0" smtClean="0"/>
              <a:t>: http://www.census.gov/hhes/www/hlthins/hlthins.html</a:t>
            </a:r>
          </a:p>
          <a:p>
            <a:pPr eaLnBrk="1" hangingPunct="1"/>
            <a:r>
              <a:rPr lang="en-US" dirty="0" smtClean="0"/>
              <a:t>2010</a:t>
            </a:r>
            <a:r>
              <a:rPr lang="en-US" baseline="0" dirty="0" smtClean="0"/>
              <a:t> </a:t>
            </a:r>
          </a:p>
          <a:p>
            <a:pPr eaLnBrk="1" hangingPunct="1"/>
            <a:endParaRPr lang="en-US" baseline="0" dirty="0" smtClean="0"/>
          </a:p>
          <a:p>
            <a:pPr eaLnBrk="1" hangingPunct="1"/>
            <a:r>
              <a:rPr lang="en-US" baseline="0" dirty="0" smtClean="0"/>
              <a:t>87% of private is employer based</a:t>
            </a:r>
          </a:p>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defTabSz="905896">
              <a:defRPr/>
            </a:pPr>
            <a:r>
              <a:rPr lang="en-US" dirty="0">
                <a:solidFill>
                  <a:prstClr val="black"/>
                </a:solidFill>
                <a:latin typeface="Calibri" pitchFamily="34" charset="0"/>
                <a:cs typeface="Calibri" pitchFamily="34" charset="0"/>
              </a:rPr>
              <a:t>Congressional Budget Office (CBO) estimates four different scenarios that all show a decline in Employer-based coverage; all are due to an increase in enrollment through the online marketplaces and Medicaid, rather than a net loss of insured individuals.</a:t>
            </a:r>
          </a:p>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77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a:p>
            <a:r>
              <a:rPr lang="en-US" dirty="0"/>
              <a:t> Currently, smaller businesses are less likely to offer health insurance coverage to their employees than larger companies: 57% of small businesses with 50 or fewer workers offered health benefits to employees, compared to 92% of businesses with 51 to 100 workers, and 97% of businesses with 101 or more workers in 2011.i </a:t>
            </a:r>
          </a:p>
          <a:p>
            <a:endParaRPr lang="en-US" b="0" u="none" dirty="0" smtClean="0"/>
          </a:p>
          <a:p>
            <a:r>
              <a:rPr lang="en-US" b="0" u="none" dirty="0" smtClean="0"/>
              <a:t>KFF</a:t>
            </a:r>
            <a:endParaRPr lang="en-US" b="0" u="none"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1125251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r>
              <a:rPr lang="en-US" sz="1600" dirty="0">
                <a:solidFill>
                  <a:prstClr val="black"/>
                </a:solidFill>
                <a:latin typeface="Calibri" pitchFamily="34" charset="0"/>
                <a:cs typeface="Calibri" pitchFamily="34" charset="0"/>
              </a:rPr>
              <a:t>TELL: </a:t>
            </a:r>
          </a:p>
          <a:p>
            <a:endParaRPr lang="en-US" sz="1600" dirty="0">
              <a:solidFill>
                <a:prstClr val="black"/>
              </a:solidFill>
              <a:latin typeface="Calibri" pitchFamily="34" charset="0"/>
              <a:cs typeface="Calibri" pitchFamily="34" charset="0"/>
            </a:endParaRPr>
          </a:p>
          <a:p>
            <a:pPr marL="285716" indent="-285716" defTabSz="914291">
              <a:buFont typeface="Arial" pitchFamily="34" charset="0"/>
              <a:buChar char="•"/>
              <a:defRPr/>
            </a:pPr>
            <a:r>
              <a:rPr lang="en-US" sz="1600" dirty="0">
                <a:solidFill>
                  <a:prstClr val="black"/>
                </a:solidFill>
                <a:latin typeface="Calibri" pitchFamily="34" charset="0"/>
                <a:cs typeface="Calibri" pitchFamily="34" charset="0"/>
              </a:rPr>
              <a:t>Small businesses with fewer than 50 employees are not mandated to provide insurance coverage, but tax credits are available to offset the costs.</a:t>
            </a:r>
          </a:p>
          <a:p>
            <a:pPr marL="285716" indent="-285716" defTabSz="914291">
              <a:buFont typeface="Arial" pitchFamily="34" charset="0"/>
              <a:buChar char="•"/>
              <a:defRPr/>
            </a:pPr>
            <a:r>
              <a:rPr lang="en-US" sz="1400" dirty="0">
                <a:solidFill>
                  <a:prstClr val="black"/>
                </a:solidFill>
                <a:latin typeface="Calibri" pitchFamily="34" charset="0"/>
                <a:cs typeface="Calibri" pitchFamily="34" charset="0"/>
              </a:rPr>
              <a:t>Employees of small businesses may be eligible for tax credits to purchase insurance on their own if their employer chooses not to provide it.</a:t>
            </a:r>
          </a:p>
          <a:p>
            <a:pPr marL="285716" indent="-285716" defTabSz="914291">
              <a:buFont typeface="Arial" pitchFamily="34" charset="0"/>
              <a:buChar char="•"/>
              <a:defRPr/>
            </a:pPr>
            <a:r>
              <a:rPr lang="en-US" sz="1400" dirty="0">
                <a:solidFill>
                  <a:prstClr val="black"/>
                </a:solidFill>
                <a:latin typeface="Calibri" pitchFamily="34" charset="0"/>
                <a:cs typeface="Calibri" pitchFamily="34" charset="0"/>
              </a:rPr>
              <a:t>Small businesses with fewer than 25 employees are eligible for tax credits if they do decide to offer health insurance to their employees</a:t>
            </a:r>
          </a:p>
          <a:p>
            <a:pPr marL="742862" lvl="1" indent="-285716" defTabSz="914291">
              <a:buFont typeface="Arial" pitchFamily="34" charset="0"/>
              <a:buChar char="•"/>
              <a:defRPr/>
            </a:pPr>
            <a:r>
              <a:rPr lang="en-US" sz="1600" dirty="0">
                <a:solidFill>
                  <a:prstClr val="black"/>
                </a:solidFill>
                <a:latin typeface="Calibri" pitchFamily="34" charset="0"/>
                <a:cs typeface="Calibri" pitchFamily="34" charset="0"/>
              </a:rPr>
              <a:t>2010-2013: </a:t>
            </a:r>
            <a:r>
              <a:rPr lang="en-US" dirty="0" smtClean="0"/>
              <a:t>Eligible employers receive a tax credit of up to 35% of the employer’s contribution toward insurance premiums.  Non-profits may receive 25% of the employer’s contribution.</a:t>
            </a:r>
            <a:endParaRPr lang="en-US" dirty="0" smtClean="0">
              <a:solidFill>
                <a:prstClr val="black"/>
              </a:solidFill>
              <a:latin typeface="Calibri" pitchFamily="34" charset="0"/>
            </a:endParaRPr>
          </a:p>
          <a:p>
            <a:pPr marL="742862" lvl="1" indent="-285716" defTabSz="914291">
              <a:buFont typeface="Arial" pitchFamily="34" charset="0"/>
              <a:buChar char="•"/>
              <a:defRPr/>
            </a:pPr>
            <a:r>
              <a:rPr lang="en-US" sz="1600" dirty="0">
                <a:solidFill>
                  <a:prstClr val="black"/>
                </a:solidFill>
                <a:latin typeface="Calibri" pitchFamily="34" charset="0"/>
                <a:cs typeface="Calibri" pitchFamily="34" charset="0"/>
              </a:rPr>
              <a:t>2014 and after: </a:t>
            </a:r>
            <a:r>
              <a:rPr lang="en-US" dirty="0" smtClean="0">
                <a:solidFill>
                  <a:prstClr val="black"/>
                </a:solidFill>
                <a:latin typeface="Calibri" pitchFamily="34" charset="0"/>
                <a:cs typeface="Calibri" pitchFamily="34" charset="0"/>
              </a:rPr>
              <a:t>Credits increase to 50% and 35% respectively</a:t>
            </a:r>
          </a:p>
          <a:p>
            <a:endParaRPr lang="en-US" b="0" u="none"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80</a:t>
            </a:fld>
            <a:endParaRPr lang="en-US" dirty="0">
              <a:solidFill>
                <a:prstClr val="black"/>
              </a:solidFill>
            </a:endParaRPr>
          </a:p>
        </p:txBody>
      </p:sp>
    </p:spTree>
    <p:extLst>
      <p:ext uri="{BB962C8B-B14F-4D97-AF65-F5344CB8AC3E}">
        <p14:creationId xmlns:p14="http://schemas.microsoft.com/office/powerpoint/2010/main" val="2171372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0" u="none"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81</a:t>
            </a:fld>
            <a:endParaRPr lang="en-US" dirty="0">
              <a:solidFill>
                <a:prstClr val="black"/>
              </a:solidFill>
            </a:endParaRPr>
          </a:p>
        </p:txBody>
      </p:sp>
    </p:spTree>
    <p:extLst>
      <p:ext uri="{BB962C8B-B14F-4D97-AF65-F5344CB8AC3E}">
        <p14:creationId xmlns:p14="http://schemas.microsoft.com/office/powerpoint/2010/main" val="2171372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r>
              <a:rPr lang="en-US" b="0" u="none" dirty="0" smtClean="0"/>
              <a:t>If they have only 10 working 40 </a:t>
            </a:r>
            <a:r>
              <a:rPr lang="en-US" b="0" u="none" dirty="0" err="1" smtClean="0"/>
              <a:t>hrs</a:t>
            </a:r>
            <a:r>
              <a:rPr lang="en-US" b="0" u="none" dirty="0" smtClean="0"/>
              <a:t> week</a:t>
            </a:r>
            <a:r>
              <a:rPr lang="en-US" b="0" u="none" baseline="0" dirty="0" smtClean="0"/>
              <a:t> but an additional 40 working 30 </a:t>
            </a:r>
            <a:r>
              <a:rPr lang="en-US" b="0" u="none" baseline="0" dirty="0" err="1" smtClean="0"/>
              <a:t>hrs</a:t>
            </a:r>
            <a:r>
              <a:rPr lang="en-US" b="0" u="none" baseline="0" dirty="0" smtClean="0"/>
              <a:t> a week, they reach the 50 and are finable.</a:t>
            </a:r>
            <a:endParaRPr lang="en-US" b="0" u="none"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82</a:t>
            </a:fld>
            <a:endParaRPr lang="en-US" dirty="0">
              <a:solidFill>
                <a:prstClr val="black"/>
              </a:solidFill>
            </a:endParaRPr>
          </a:p>
        </p:txBody>
      </p:sp>
    </p:spTree>
    <p:extLst>
      <p:ext uri="{BB962C8B-B14F-4D97-AF65-F5344CB8AC3E}">
        <p14:creationId xmlns:p14="http://schemas.microsoft.com/office/powerpoint/2010/main" val="2171372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83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5609" indent="-286773">
              <a:defRPr>
                <a:solidFill>
                  <a:schemeClr val="tx1"/>
                </a:solidFill>
                <a:latin typeface="Arial" charset="0"/>
              </a:defRPr>
            </a:lvl2pPr>
            <a:lvl3pPr marL="1147091" indent="-229418">
              <a:defRPr>
                <a:solidFill>
                  <a:schemeClr val="tx1"/>
                </a:solidFill>
                <a:latin typeface="Arial" charset="0"/>
              </a:defRPr>
            </a:lvl3pPr>
            <a:lvl4pPr marL="1605928" indent="-229418">
              <a:defRPr>
                <a:solidFill>
                  <a:schemeClr val="tx1"/>
                </a:solidFill>
                <a:latin typeface="Arial" charset="0"/>
              </a:defRPr>
            </a:lvl4pPr>
            <a:lvl5pPr marL="2064763" indent="-229418">
              <a:defRPr>
                <a:solidFill>
                  <a:schemeClr val="tx1"/>
                </a:solidFill>
                <a:latin typeface="Arial" charset="0"/>
              </a:defRPr>
            </a:lvl5pPr>
            <a:lvl6pPr marL="2523600" indent="-229418" eaLnBrk="0" fontAlgn="base" hangingPunct="0">
              <a:spcBef>
                <a:spcPct val="0"/>
              </a:spcBef>
              <a:spcAft>
                <a:spcPct val="0"/>
              </a:spcAft>
              <a:defRPr>
                <a:solidFill>
                  <a:schemeClr val="tx1"/>
                </a:solidFill>
                <a:latin typeface="Arial" charset="0"/>
              </a:defRPr>
            </a:lvl6pPr>
            <a:lvl7pPr marL="2982436" indent="-229418" eaLnBrk="0" fontAlgn="base" hangingPunct="0">
              <a:spcBef>
                <a:spcPct val="0"/>
              </a:spcBef>
              <a:spcAft>
                <a:spcPct val="0"/>
              </a:spcAft>
              <a:defRPr>
                <a:solidFill>
                  <a:schemeClr val="tx1"/>
                </a:solidFill>
                <a:latin typeface="Arial" charset="0"/>
              </a:defRPr>
            </a:lvl7pPr>
            <a:lvl8pPr marL="3441273" indent="-229418" eaLnBrk="0" fontAlgn="base" hangingPunct="0">
              <a:spcBef>
                <a:spcPct val="0"/>
              </a:spcBef>
              <a:spcAft>
                <a:spcPct val="0"/>
              </a:spcAft>
              <a:defRPr>
                <a:solidFill>
                  <a:schemeClr val="tx1"/>
                </a:solidFill>
                <a:latin typeface="Arial" charset="0"/>
              </a:defRPr>
            </a:lvl8pPr>
            <a:lvl9pPr marL="3900109" indent="-229418" eaLnBrk="0" fontAlgn="base" hangingPunct="0">
              <a:spcBef>
                <a:spcPct val="0"/>
              </a:spcBef>
              <a:spcAft>
                <a:spcPct val="0"/>
              </a:spcAft>
              <a:defRPr>
                <a:solidFill>
                  <a:schemeClr val="tx1"/>
                </a:solidFill>
                <a:latin typeface="Arial" charset="0"/>
              </a:defRPr>
            </a:lvl9pPr>
          </a:lstStyle>
          <a:p>
            <a:fld id="{1BDA87F2-1B31-4A07-95A4-ADBF20F245FA}" type="slidenum">
              <a:rPr lang="en-US" smtClean="0">
                <a:solidFill>
                  <a:prstClr val="black"/>
                </a:solidFill>
              </a:rPr>
              <a:pPr/>
              <a:t>7</a:t>
            </a:fld>
            <a:endParaRPr lang="en-US" smtClean="0">
              <a:solidFill>
                <a:prstClr val="black"/>
              </a:solidFill>
            </a:endParaRPr>
          </a:p>
        </p:txBody>
      </p:sp>
      <p:sp>
        <p:nvSpPr>
          <p:cNvPr id="31747" name="Rectangle 2"/>
          <p:cNvSpPr>
            <a:spLocks noGrp="1" noRot="1" noChangeAspect="1" noChangeArrowheads="1" noTextEdit="1"/>
          </p:cNvSpPr>
          <p:nvPr>
            <p:ph type="sldImg"/>
          </p:nvPr>
        </p:nvSpPr>
        <p:spPr>
          <a:xfrm>
            <a:off x="1182688" y="696913"/>
            <a:ext cx="4648200" cy="3486150"/>
          </a:xfrm>
          <a:ln/>
        </p:spPr>
      </p:sp>
      <p:sp>
        <p:nvSpPr>
          <p:cNvPr id="31748" name="Rectangle 3"/>
          <p:cNvSpPr>
            <a:spLocks noGrp="1" noChangeArrowheads="1"/>
          </p:cNvSpPr>
          <p:nvPr>
            <p:ph type="body" idx="1"/>
          </p:nvPr>
        </p:nvSpPr>
        <p:spPr>
          <a:xfrm>
            <a:off x="936625" y="4416511"/>
            <a:ext cx="5137150" cy="41832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84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Actuarial value: The percentage of total average costs for covered benefits that a plan will cover. For example, if a plan has an actuarial value of 70%, on average, you would be responsible for 30% of the costs of all covered benefits. However, you could be responsible for a higher or lower percentage of the total costs of covered services for the year, depending on your actual health care needs and the terms of your insurance policy.</a:t>
            </a:r>
          </a:p>
          <a:p>
            <a:endParaRPr lang="en-US" dirty="0" smtClean="0"/>
          </a:p>
          <a:p>
            <a:r>
              <a:rPr lang="en-US" dirty="0" smtClean="0"/>
              <a:t>Actuarial value is defined as “the percentage paid by a health plan of the total allowed costs of benefits” for a standardized population and is a measure both of the value of services covered by the plan and of the cost-sharing that a plan member must cover.</a:t>
            </a:r>
          </a:p>
          <a:p>
            <a:r>
              <a:rPr lang="en-US" dirty="0" smtClean="0"/>
              <a:t>HHS also published on November 20 its </a:t>
            </a:r>
            <a:r>
              <a:rPr lang="en-US" dirty="0" smtClean="0">
                <a:hlinkClick r:id="rId3"/>
              </a:rPr>
              <a:t>AV calculator</a:t>
            </a:r>
            <a:r>
              <a:rPr lang="en-US" dirty="0" smtClean="0"/>
              <a:t> and an </a:t>
            </a:r>
            <a:r>
              <a:rPr lang="en-US" dirty="0" smtClean="0">
                <a:hlinkClick r:id="rId4"/>
              </a:rPr>
              <a:t>explanation of its AV calculator methodology</a:t>
            </a:r>
            <a:r>
              <a:rPr lang="en-US" dirty="0" smtClean="0"/>
              <a:t>.  The AV calculator only considers in-network utilization, based on a judgment that out-of-network care is only a small part of total utilization.</a:t>
            </a:r>
          </a:p>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86</a:t>
            </a:fld>
            <a:endParaRPr lang="en-US"/>
          </a:p>
        </p:txBody>
      </p:sp>
    </p:spTree>
    <p:extLst>
      <p:ext uri="{BB962C8B-B14F-4D97-AF65-F5344CB8AC3E}">
        <p14:creationId xmlns:p14="http://schemas.microsoft.com/office/powerpoint/2010/main" val="1551423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85000" lnSpcReduction="20000"/>
          </a:bodyPr>
          <a:lstStyle/>
          <a:p>
            <a:r>
              <a:rPr lang="en-US" dirty="0" smtClean="0"/>
              <a:t>The Patient Protection and Affordable Care Act introduced restrictions on several aspects of underwriting and rating:</a:t>
            </a:r>
          </a:p>
          <a:p>
            <a:pPr>
              <a:buFont typeface="Arial"/>
              <a:buChar char="•"/>
            </a:pPr>
            <a:r>
              <a:rPr lang="en-US" dirty="0" smtClean="0"/>
              <a:t>Medical underwriting for the purpose of setting rates (i.e., no more medical questionnaires)</a:t>
            </a:r>
          </a:p>
          <a:p>
            <a:pPr>
              <a:buFont typeface="Arial"/>
              <a:buChar char="•"/>
            </a:pPr>
            <a:r>
              <a:rPr lang="en-US" dirty="0" smtClean="0"/>
              <a:t>Use of ancillary information to set rates (i.e., prior pharmacy use)</a:t>
            </a:r>
          </a:p>
          <a:p>
            <a:pPr>
              <a:buFont typeface="Arial"/>
              <a:buChar char="•"/>
            </a:pPr>
            <a:r>
              <a:rPr lang="en-US" dirty="0" smtClean="0"/>
              <a:t>Rejecting coverage for prior medical reasons</a:t>
            </a:r>
          </a:p>
          <a:p>
            <a:pPr>
              <a:buFont typeface="Arial"/>
              <a:buChar char="•"/>
            </a:pPr>
            <a:r>
              <a:rPr lang="en-US" dirty="0" smtClean="0"/>
              <a:t>Gender-specific premium rates or premium rating factors, even though females generally have greater costs than males.</a:t>
            </a:r>
          </a:p>
          <a:p>
            <a:pPr>
              <a:buFont typeface="Arial"/>
              <a:buChar char="•"/>
            </a:pPr>
            <a:r>
              <a:rPr lang="en-US" dirty="0" smtClean="0"/>
              <a:t>Breadth of rate differences (i.e., ratio between high and low)</a:t>
            </a:r>
          </a:p>
          <a:p>
            <a:r>
              <a:rPr lang="en-US" dirty="0" smtClean="0"/>
              <a:t>For at least the near term, the Patient Protection and Affordable Care Act permits other rating practices that are in place:</a:t>
            </a:r>
          </a:p>
          <a:p>
            <a:pPr>
              <a:buFont typeface="Arial"/>
              <a:buChar char="•"/>
            </a:pPr>
            <a:r>
              <a:rPr lang="en-US" dirty="0" smtClean="0"/>
              <a:t>Age rating (i.e., use of age based rate differences)</a:t>
            </a:r>
          </a:p>
          <a:p>
            <a:pPr>
              <a:buFont typeface="Arial"/>
              <a:buChar char="•"/>
            </a:pPr>
            <a:r>
              <a:rPr lang="en-US" dirty="0" smtClean="0"/>
              <a:t>Group experience rating (i.e., use of prior creditable experience to set rates as long as they aren’t based upon specific experience of individuals)</a:t>
            </a:r>
          </a:p>
          <a:p>
            <a:pPr>
              <a:buFont typeface="Arial"/>
              <a:buChar char="•"/>
            </a:pPr>
            <a:r>
              <a:rPr lang="en-US" dirty="0" smtClean="0"/>
              <a:t>Standardized rate tables for use in exchanges</a:t>
            </a:r>
          </a:p>
          <a:p>
            <a:pPr>
              <a:buFont typeface="Arial"/>
              <a:buChar char="•"/>
            </a:pPr>
            <a:r>
              <a:rPr lang="en-US" dirty="0" smtClean="0"/>
              <a:t>Use of 2-tier rating structure (i.e., single </a:t>
            </a:r>
            <a:r>
              <a:rPr lang="en-US" dirty="0" err="1" smtClean="0"/>
              <a:t>vs</a:t>
            </a:r>
            <a:r>
              <a:rPr lang="en-US" dirty="0" smtClean="0"/>
              <a:t> Family coverage). The regulation appears to outlaw the very typical 3-tier rates (i.e., single, 2Party, Family).</a:t>
            </a:r>
          </a:p>
          <a:p>
            <a:pPr algn="l"/>
            <a:r>
              <a:rPr lang="en-US" u="none" strike="noStrike" dirty="0" smtClean="0">
                <a:solidFill>
                  <a:srgbClr val="000000"/>
                </a:solidFill>
                <a:effectLst/>
              </a:rPr>
              <a:t/>
            </a:r>
            <a:br>
              <a:rPr lang="en-US" u="none" strike="noStrike" dirty="0" smtClean="0">
                <a:solidFill>
                  <a:srgbClr val="000000"/>
                </a:solidFill>
                <a:effectLst/>
              </a:rPr>
            </a:br>
            <a:r>
              <a:rPr lang="en-US" u="none" strike="noStrike" dirty="0" smtClean="0">
                <a:solidFill>
                  <a:srgbClr val="000000"/>
                </a:solidFill>
                <a:effectLst/>
              </a:rPr>
              <a:t>Read more: </a:t>
            </a:r>
            <a:r>
              <a:rPr lang="en-US" u="none" strike="noStrike" dirty="0" smtClean="0">
                <a:solidFill>
                  <a:srgbClr val="003399"/>
                </a:solidFill>
                <a:effectLst/>
                <a:hlinkClick r:id="rId3"/>
              </a:rPr>
              <a:t>Article: Healthcare Underwriting And Rating Under The Patient Protection and Affordable Care Act | Insurance Thought Leadership</a:t>
            </a:r>
            <a:r>
              <a:rPr lang="en-US" u="none" strike="noStrike" dirty="0" smtClean="0">
                <a:solidFill>
                  <a:srgbClr val="000000"/>
                </a:solidFill>
                <a:effectLst/>
              </a:rPr>
              <a:t> </a:t>
            </a:r>
            <a:br>
              <a:rPr lang="en-US" u="none" strike="noStrike" dirty="0" smtClean="0">
                <a:solidFill>
                  <a:srgbClr val="000000"/>
                </a:solidFill>
                <a:effectLst/>
              </a:rPr>
            </a:br>
            <a:endParaRPr lang="en-US" u="none" strike="noStrike" dirty="0" smtClean="0">
              <a:solidFill>
                <a:srgbClr val="000000"/>
              </a:solidFill>
              <a:effectLst/>
            </a:endParaRPr>
          </a:p>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87</a:t>
            </a:fld>
            <a:endParaRPr lang="en-US"/>
          </a:p>
        </p:txBody>
      </p:sp>
    </p:spTree>
    <p:extLst>
      <p:ext uri="{BB962C8B-B14F-4D97-AF65-F5344CB8AC3E}">
        <p14:creationId xmlns:p14="http://schemas.microsoft.com/office/powerpoint/2010/main" val="593784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92</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lvl="2" fontAlgn="base"/>
            <a:endParaRPr lang="en-US" dirty="0"/>
          </a:p>
          <a:p>
            <a:pPr lvl="2" fontAlgn="base"/>
            <a:endParaRPr lang="en-US" dirty="0" smtClean="0">
              <a:effectLst/>
            </a:endParaRPr>
          </a:p>
          <a:p>
            <a:endParaRPr lang="en-US" b="1" u="sng" dirty="0"/>
          </a:p>
        </p:txBody>
      </p:sp>
      <p:sp>
        <p:nvSpPr>
          <p:cNvPr id="8" name="Date Placeholder 7"/>
          <p:cNvSpPr>
            <a:spLocks noGrp="1"/>
          </p:cNvSpPr>
          <p:nvPr>
            <p:ph type="dt" idx="10"/>
          </p:nvPr>
        </p:nvSpPr>
        <p:spPr/>
        <p:txBody>
          <a:bodyPr/>
          <a:lstStyle/>
          <a:p>
            <a:r>
              <a:rPr lang="en-US" dirty="0" smtClean="0"/>
              <a:t>May 2013</a:t>
            </a:r>
            <a:endParaRPr lang="en-US" dirty="0"/>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95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96</a:t>
            </a:fld>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smtClean="0"/>
              <a:t>May 2013</a:t>
            </a:r>
            <a:endParaRPr lang="en-US" dirty="0"/>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98</a:t>
            </a:fld>
            <a:endParaRPr lang="en-US"/>
          </a:p>
        </p:txBody>
      </p:sp>
    </p:spTree>
    <p:extLst>
      <p:ext uri="{BB962C8B-B14F-4D97-AF65-F5344CB8AC3E}">
        <p14:creationId xmlns:p14="http://schemas.microsoft.com/office/powerpoint/2010/main" val="110958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430929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Kaiser site, </a:t>
            </a:r>
            <a:r>
              <a:rPr lang="en-US" dirty="0" err="1" smtClean="0"/>
              <a:t>google</a:t>
            </a:r>
            <a:r>
              <a:rPr lang="en-US" dirty="0" smtClean="0"/>
              <a:t> this</a:t>
            </a:r>
            <a:endParaRPr lang="en-US" dirty="0"/>
          </a:p>
        </p:txBody>
      </p:sp>
      <p:sp>
        <p:nvSpPr>
          <p:cNvPr id="8" name="Date Placeholder 7"/>
          <p:cNvSpPr>
            <a:spLocks noGrp="1"/>
          </p:cNvSpPr>
          <p:nvPr>
            <p:ph type="dt" idx="10"/>
          </p:nvPr>
        </p:nvSpPr>
        <p:spPr/>
        <p:txBody>
          <a:bodyPr/>
          <a:lstStyle/>
          <a:p>
            <a:r>
              <a:rPr lang="en-US" dirty="0" smtClean="0"/>
              <a:t>May 2013</a:t>
            </a:r>
            <a:endParaRPr lang="en-US" dirty="0"/>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101</a:t>
            </a:fld>
            <a:endParaRPr lang="en-US"/>
          </a:p>
        </p:txBody>
      </p:sp>
    </p:spTree>
    <p:extLst>
      <p:ext uri="{BB962C8B-B14F-4D97-AF65-F5344CB8AC3E}">
        <p14:creationId xmlns:p14="http://schemas.microsoft.com/office/powerpoint/2010/main" val="37372818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dirty="0" smtClean="0"/>
              <a:t>May 2013</a:t>
            </a:r>
            <a:endParaRPr lang="en-US" dirty="0"/>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104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5609" indent="-286773">
              <a:defRPr>
                <a:solidFill>
                  <a:schemeClr val="tx1"/>
                </a:solidFill>
                <a:latin typeface="Arial" charset="0"/>
              </a:defRPr>
            </a:lvl2pPr>
            <a:lvl3pPr marL="1147091" indent="-229418">
              <a:defRPr>
                <a:solidFill>
                  <a:schemeClr val="tx1"/>
                </a:solidFill>
                <a:latin typeface="Arial" charset="0"/>
              </a:defRPr>
            </a:lvl3pPr>
            <a:lvl4pPr marL="1605928" indent="-229418">
              <a:defRPr>
                <a:solidFill>
                  <a:schemeClr val="tx1"/>
                </a:solidFill>
                <a:latin typeface="Arial" charset="0"/>
              </a:defRPr>
            </a:lvl4pPr>
            <a:lvl5pPr marL="2064763" indent="-229418">
              <a:defRPr>
                <a:solidFill>
                  <a:schemeClr val="tx1"/>
                </a:solidFill>
                <a:latin typeface="Arial" charset="0"/>
              </a:defRPr>
            </a:lvl5pPr>
            <a:lvl6pPr marL="2523600" indent="-229418" eaLnBrk="0" fontAlgn="base" hangingPunct="0">
              <a:spcBef>
                <a:spcPct val="0"/>
              </a:spcBef>
              <a:spcAft>
                <a:spcPct val="0"/>
              </a:spcAft>
              <a:defRPr>
                <a:solidFill>
                  <a:schemeClr val="tx1"/>
                </a:solidFill>
                <a:latin typeface="Arial" charset="0"/>
              </a:defRPr>
            </a:lvl6pPr>
            <a:lvl7pPr marL="2982436" indent="-229418" eaLnBrk="0" fontAlgn="base" hangingPunct="0">
              <a:spcBef>
                <a:spcPct val="0"/>
              </a:spcBef>
              <a:spcAft>
                <a:spcPct val="0"/>
              </a:spcAft>
              <a:defRPr>
                <a:solidFill>
                  <a:schemeClr val="tx1"/>
                </a:solidFill>
                <a:latin typeface="Arial" charset="0"/>
              </a:defRPr>
            </a:lvl7pPr>
            <a:lvl8pPr marL="3441273" indent="-229418" eaLnBrk="0" fontAlgn="base" hangingPunct="0">
              <a:spcBef>
                <a:spcPct val="0"/>
              </a:spcBef>
              <a:spcAft>
                <a:spcPct val="0"/>
              </a:spcAft>
              <a:defRPr>
                <a:solidFill>
                  <a:schemeClr val="tx1"/>
                </a:solidFill>
                <a:latin typeface="Arial" charset="0"/>
              </a:defRPr>
            </a:lvl8pPr>
            <a:lvl9pPr marL="3900109" indent="-229418" eaLnBrk="0" fontAlgn="base" hangingPunct="0">
              <a:spcBef>
                <a:spcPct val="0"/>
              </a:spcBef>
              <a:spcAft>
                <a:spcPct val="0"/>
              </a:spcAft>
              <a:defRPr>
                <a:solidFill>
                  <a:schemeClr val="tx1"/>
                </a:solidFill>
                <a:latin typeface="Arial" charset="0"/>
              </a:defRPr>
            </a:lvl9pPr>
          </a:lstStyle>
          <a:p>
            <a:fld id="{F682A9EF-5478-487B-B4AD-F20B576F97D9}" type="slidenum">
              <a:rPr lang="en-US" smtClean="0">
                <a:solidFill>
                  <a:srgbClr val="000000"/>
                </a:solidFill>
              </a:rPr>
              <a:pPr/>
              <a:t>8</a:t>
            </a:fld>
            <a:endParaRPr lang="en-US" smtClean="0">
              <a:solidFill>
                <a:srgbClr val="000000"/>
              </a:solidFill>
            </a:endParaRPr>
          </a:p>
        </p:txBody>
      </p:sp>
      <p:sp>
        <p:nvSpPr>
          <p:cNvPr id="28675" name="Rectangle 2"/>
          <p:cNvSpPr>
            <a:spLocks noGrp="1" noRot="1" noChangeAspect="1" noChangeArrowheads="1" noTextEdit="1"/>
          </p:cNvSpPr>
          <p:nvPr>
            <p:ph type="sldImg"/>
          </p:nvPr>
        </p:nvSpPr>
        <p:spPr>
          <a:xfrm>
            <a:off x="1182688" y="696913"/>
            <a:ext cx="4648200" cy="348615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lvl="2" fontAlgn="base"/>
            <a:endParaRPr lang="en-US" dirty="0"/>
          </a:p>
          <a:p>
            <a:pPr lvl="2" fontAlgn="base"/>
            <a:endParaRPr lang="en-US" dirty="0"/>
          </a:p>
          <a:p>
            <a:pPr lvl="2" fontAlgn="base"/>
            <a:endParaRPr lang="en-US" dirty="0" smtClean="0">
              <a:effectLst/>
            </a:endParaRPr>
          </a:p>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105</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106</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Joel </a:t>
            </a:r>
            <a:r>
              <a:rPr lang="en-US" kern="0" dirty="0" err="1">
                <a:solidFill>
                  <a:srgbClr val="000000"/>
                </a:solidFill>
                <a:latin typeface="Trebuchet MS"/>
                <a:ea typeface="ＭＳ Ｐゴシック" pitchFamily="32" charset="-128"/>
                <a:cs typeface="Arial"/>
              </a:rPr>
              <a:t>Diringer</a:t>
            </a:r>
            <a:r>
              <a:rPr lang="en-US" kern="0" dirty="0">
                <a:solidFill>
                  <a:srgbClr val="000000"/>
                </a:solidFill>
                <a:latin typeface="Trebuchet MS"/>
                <a:ea typeface="ＭＳ Ｐゴシック" pitchFamily="32" charset="-128"/>
                <a:cs typeface="Arial"/>
              </a:rPr>
              <a:t>, JD, MPH</a:t>
            </a:r>
          </a:p>
          <a:p>
            <a:pPr marL="339711" indent="-339711" algn="ctr" fontAlgn="base">
              <a:lnSpc>
                <a:spcPct val="90000"/>
              </a:lnSpc>
              <a:spcBef>
                <a:spcPct val="20000"/>
              </a:spcBef>
              <a:spcAft>
                <a:spcPct val="0"/>
              </a:spcAft>
              <a:defRPr/>
            </a:pPr>
            <a:r>
              <a:rPr lang="en-US" kern="0" dirty="0" err="1">
                <a:solidFill>
                  <a:srgbClr val="000000"/>
                </a:solidFill>
                <a:latin typeface="Trebuchet MS"/>
                <a:ea typeface="ＭＳ Ｐゴシック" pitchFamily="32" charset="-128"/>
                <a:cs typeface="Arial"/>
              </a:rPr>
              <a:t>Diringer</a:t>
            </a:r>
            <a:r>
              <a:rPr lang="en-US" kern="0" dirty="0">
                <a:solidFill>
                  <a:srgbClr val="000000"/>
                </a:solidFill>
                <a:latin typeface="Trebuchet MS"/>
                <a:ea typeface="ＭＳ Ｐゴシック" pitchFamily="32" charset="-128"/>
                <a:cs typeface="Arial"/>
              </a:rPr>
              <a:t> and Associates</a:t>
            </a:r>
          </a:p>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2475 Johnson Avenue</a:t>
            </a:r>
          </a:p>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San Luis Obispo, CA 93401</a:t>
            </a:r>
          </a:p>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805-546-0950</a:t>
            </a:r>
          </a:p>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joel@diringerassociates.com</a:t>
            </a:r>
          </a:p>
          <a:p>
            <a:pPr marL="339711" indent="-339711" algn="ctr" fontAlgn="base">
              <a:lnSpc>
                <a:spcPct val="90000"/>
              </a:lnSpc>
              <a:spcBef>
                <a:spcPct val="20000"/>
              </a:spcBef>
              <a:spcAft>
                <a:spcPct val="0"/>
              </a:spcAft>
              <a:defRPr/>
            </a:pPr>
            <a:r>
              <a:rPr lang="en-US" kern="0" dirty="0">
                <a:solidFill>
                  <a:srgbClr val="000000"/>
                </a:solidFill>
                <a:latin typeface="Trebuchet MS"/>
                <a:ea typeface="ＭＳ Ｐゴシック" pitchFamily="32" charset="-128"/>
                <a:cs typeface="Arial"/>
              </a:rPr>
              <a:t>www.diringerassociates.com</a:t>
            </a:r>
          </a:p>
          <a:p>
            <a:pPr marL="339711" indent="-339711" algn="ctr" fontAlgn="base">
              <a:lnSpc>
                <a:spcPct val="90000"/>
              </a:lnSpc>
              <a:spcBef>
                <a:spcPct val="20000"/>
              </a:spcBef>
              <a:spcAft>
                <a:spcPct val="0"/>
              </a:spcAft>
              <a:defRPr/>
            </a:pPr>
            <a:endParaRPr lang="en-US" kern="0" dirty="0">
              <a:solidFill>
                <a:srgbClr val="000000"/>
              </a:solidFill>
              <a:latin typeface="Trebuchet MS"/>
              <a:ea typeface="ＭＳ Ｐゴシック" pitchFamily="32" charset="-128"/>
              <a:cs typeface="Arial"/>
            </a:endParaRPr>
          </a:p>
          <a:p>
            <a:pPr marL="339711" indent="-339711" algn="ctr" fontAlgn="base">
              <a:lnSpc>
                <a:spcPct val="90000"/>
              </a:lnSpc>
              <a:spcBef>
                <a:spcPct val="20000"/>
              </a:spcBef>
              <a:spcAft>
                <a:spcPct val="0"/>
              </a:spcAft>
              <a:defRPr/>
            </a:pPr>
            <a:endParaRPr lang="en-US" kern="0" dirty="0">
              <a:solidFill>
                <a:srgbClr val="000000"/>
              </a:solidFill>
              <a:latin typeface="Trebuchet MS"/>
              <a:ea typeface="ＭＳ Ｐゴシック" pitchFamily="32" charset="-128"/>
              <a:cs typeface="Arial"/>
            </a:endParaRPr>
          </a:p>
          <a:p>
            <a:endParaRPr lang="en-US" dirty="0"/>
          </a:p>
        </p:txBody>
      </p:sp>
      <p:sp>
        <p:nvSpPr>
          <p:cNvPr id="4" name="Slide Number Placeholder 3"/>
          <p:cNvSpPr>
            <a:spLocks noGrp="1"/>
          </p:cNvSpPr>
          <p:nvPr>
            <p:ph type="sldNum" sz="quarter" idx="10"/>
          </p:nvPr>
        </p:nvSpPr>
        <p:spPr/>
        <p:txBody>
          <a:bodyPr/>
          <a:lstStyle/>
          <a:p>
            <a:pPr>
              <a:defRPr/>
            </a:pPr>
            <a:fld id="{BA401E0A-79C5-41A0-B20E-D36E5594CCA6}" type="slidenum">
              <a:rPr lang="en-US" smtClean="0">
                <a:solidFill>
                  <a:prstClr val="black"/>
                </a:solidFill>
              </a:rPr>
              <a:pPr>
                <a:defRPr/>
              </a:pPr>
              <a:t>109</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29D5571-5EFE-4C2C-A8F9-DC0BBC08AD36}" type="slidenum">
              <a:rPr lang="en-US" smtClean="0">
                <a:solidFill>
                  <a:prstClr val="black"/>
                </a:solidFill>
              </a:rPr>
              <a:pPr/>
              <a:t>110</a:t>
            </a:fld>
            <a:endParaRPr lang="en-US" dirty="0" smtClean="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r>
              <a:rPr lang="en-US" smtClean="0">
                <a:solidFill>
                  <a:prstClr val="black"/>
                </a:solidFill>
              </a:rPr>
              <a:t>May 2013</a:t>
            </a:r>
            <a:endParaRPr lang="en-US">
              <a:solidFill>
                <a:prstClr val="black"/>
              </a:solidFill>
            </a:endParaRPr>
          </a:p>
        </p:txBody>
      </p:sp>
      <p:sp>
        <p:nvSpPr>
          <p:cNvPr id="9" name="Footer Placeholder 8"/>
          <p:cNvSpPr>
            <a:spLocks noGrp="1"/>
          </p:cNvSpPr>
          <p:nvPr>
            <p:ph type="ftr" sz="quarter" idx="11"/>
          </p:nvPr>
        </p:nvSpPr>
        <p:spPr/>
        <p:txBody>
          <a:bodyPr/>
          <a:lstStyle/>
          <a:p>
            <a:r>
              <a:rPr lang="en-US" smtClean="0">
                <a:solidFill>
                  <a:prstClr val="black"/>
                </a:solidFill>
              </a:rPr>
              <a:t>rriporte@ksu.edu</a:t>
            </a:r>
            <a:endParaRPr lang="en-US">
              <a:solidFill>
                <a:prstClr val="black"/>
              </a:solidFill>
            </a:endParaRPr>
          </a:p>
        </p:txBody>
      </p:sp>
      <p:sp>
        <p:nvSpPr>
          <p:cNvPr id="10" name="Slide Number Placeholder 9"/>
          <p:cNvSpPr>
            <a:spLocks noGrp="1"/>
          </p:cNvSpPr>
          <p:nvPr>
            <p:ph type="sldNum" sz="quarter" idx="12"/>
          </p:nvPr>
        </p:nvSpPr>
        <p:spPr/>
        <p:txBody>
          <a:bodyPr/>
          <a:lstStyle/>
          <a:p>
            <a:fld id="{486EB53B-6104-4BAE-B427-7724B66EA4EB}"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KHI analysis of 2011 and 2012 US Census</a:t>
            </a:r>
            <a:r>
              <a:rPr lang="en-US" baseline="0" dirty="0" smtClean="0"/>
              <a:t> CPS</a:t>
            </a:r>
          </a:p>
          <a:p>
            <a:endParaRPr lang="en-US" dirty="0"/>
          </a:p>
        </p:txBody>
      </p:sp>
      <p:sp>
        <p:nvSpPr>
          <p:cNvPr id="4" name="Date Placeholder 3"/>
          <p:cNvSpPr>
            <a:spLocks noGrp="1"/>
          </p:cNvSpPr>
          <p:nvPr>
            <p:ph type="dt" idx="10"/>
          </p:nvPr>
        </p:nvSpPr>
        <p:spPr/>
        <p:txBody>
          <a:bodyPr/>
          <a:lstStyle/>
          <a:p>
            <a:r>
              <a:rPr lang="en-US" dirty="0" smtClean="0"/>
              <a:t>May 2013</a:t>
            </a:r>
            <a:endParaRPr lang="en-US" dirty="0"/>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112</a:t>
            </a:fld>
            <a:endParaRPr lang="en-US"/>
          </a:p>
        </p:txBody>
      </p:sp>
    </p:spTree>
    <p:extLst>
      <p:ext uri="{BB962C8B-B14F-4D97-AF65-F5344CB8AC3E}">
        <p14:creationId xmlns:p14="http://schemas.microsoft.com/office/powerpoint/2010/main" val="2287131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113</a:t>
            </a:fld>
            <a:endParaRPr lang="en-US"/>
          </a:p>
        </p:txBody>
      </p:sp>
    </p:spTree>
    <p:extLst>
      <p:ext uri="{BB962C8B-B14F-4D97-AF65-F5344CB8AC3E}">
        <p14:creationId xmlns:p14="http://schemas.microsoft.com/office/powerpoint/2010/main" val="23620005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7"/>
          <p:cNvSpPr txBox="1">
            <a:spLocks noGrp="1" noChangeArrowheads="1"/>
          </p:cNvSpPr>
          <p:nvPr/>
        </p:nvSpPr>
        <p:spPr bwMode="auto">
          <a:xfrm>
            <a:off x="3970673" y="8829300"/>
            <a:ext cx="3038155" cy="46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1" rIns="94038" bIns="47021"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501B2BC-E333-4E3B-A5BD-CE4F7AFCD77D}" type="slidenum">
              <a:rPr lang="en-US" sz="1200">
                <a:solidFill>
                  <a:srgbClr val="000000"/>
                </a:solidFill>
              </a:rPr>
              <a:pPr algn="r" eaLnBrk="1" hangingPunct="1"/>
              <a:t>114</a:t>
            </a:fld>
            <a:endParaRPr lang="en-US" sz="1200">
              <a:solidFill>
                <a:srgbClr val="000000"/>
              </a:solidFill>
            </a:endParaRPr>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1" rIns="94038" bIns="47021"/>
          <a:lstStyle/>
          <a:p>
            <a:r>
              <a:rPr lang="en-US" smtClean="0"/>
              <a:t>To review, here is a chart outlining the new coverage system that will be in place by the end of 2014 when most parts of health care reform take place. As you can see, the most significant changes in coverage involve the insurance Exchanges as well as the new insurance credits.</a:t>
            </a:r>
          </a:p>
        </p:txBody>
      </p:sp>
      <p:sp>
        <p:nvSpPr>
          <p:cNvPr id="5" name="Date Placeholder 4"/>
          <p:cNvSpPr>
            <a:spLocks noGrp="1"/>
          </p:cNvSpPr>
          <p:nvPr>
            <p:ph type="dt" idx="10"/>
          </p:nvPr>
        </p:nvSpPr>
        <p:spPr/>
        <p:txBody>
          <a:bodyPr/>
          <a:lstStyle/>
          <a:p>
            <a:r>
              <a:rPr lang="en-US" smtClean="0"/>
              <a:t>May 2013</a:t>
            </a:r>
            <a:endParaRPr lang="en-US"/>
          </a:p>
        </p:txBody>
      </p:sp>
      <p:sp>
        <p:nvSpPr>
          <p:cNvPr id="6" name="Footer Placeholder 5"/>
          <p:cNvSpPr>
            <a:spLocks noGrp="1"/>
          </p:cNvSpPr>
          <p:nvPr>
            <p:ph type="ftr" sz="quarter" idx="11"/>
          </p:nvPr>
        </p:nvSpPr>
        <p:spPr/>
        <p:txBody>
          <a:bodyPr/>
          <a:lstStyle/>
          <a:p>
            <a:r>
              <a:rPr lang="en-US" smtClean="0"/>
              <a:t>rriporte@ksu.edu</a:t>
            </a:r>
            <a:endParaRPr lang="en-US"/>
          </a:p>
        </p:txBody>
      </p:sp>
      <p:sp>
        <p:nvSpPr>
          <p:cNvPr id="7" name="Slide Number Placeholder 6"/>
          <p:cNvSpPr>
            <a:spLocks noGrp="1"/>
          </p:cNvSpPr>
          <p:nvPr>
            <p:ph type="sldNum" sz="quarter" idx="12"/>
          </p:nvPr>
        </p:nvSpPr>
        <p:spPr/>
        <p:txBody>
          <a:bodyPr/>
          <a:lstStyle/>
          <a:p>
            <a:fld id="{486EB53B-6104-4BAE-B427-7724B66EA4EB}" type="slidenum">
              <a:rPr lang="en-US" smtClean="0"/>
              <a:t>114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470615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121</a:t>
            </a:fld>
            <a:endParaRPr lang="en-US"/>
          </a:p>
        </p:txBody>
      </p:sp>
    </p:spTree>
    <p:extLst>
      <p:ext uri="{BB962C8B-B14F-4D97-AF65-F5344CB8AC3E}">
        <p14:creationId xmlns:p14="http://schemas.microsoft.com/office/powerpoint/2010/main" val="281134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 Physicians for a National Health Insurance Plan)</a:t>
            </a:r>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15</a:t>
            </a:fld>
            <a:endParaRPr lang="en-US"/>
          </a:p>
        </p:txBody>
      </p:sp>
    </p:spTree>
    <p:extLst>
      <p:ext uri="{BB962C8B-B14F-4D97-AF65-F5344CB8AC3E}">
        <p14:creationId xmlns:p14="http://schemas.microsoft.com/office/powerpoint/2010/main" val="395433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en-US" dirty="0" smtClean="0"/>
          </a:p>
          <a:p>
            <a:endParaRPr lang="en-US" dirty="0" smtClean="0"/>
          </a:p>
        </p:txBody>
      </p:sp>
      <p:sp>
        <p:nvSpPr>
          <p:cNvPr id="71684" name="Slide Number Placeholder 3"/>
          <p:cNvSpPr>
            <a:spLocks noGrp="1"/>
          </p:cNvSpPr>
          <p:nvPr>
            <p:ph type="sldNum" sz="quarter" idx="5"/>
          </p:nvPr>
        </p:nvSpPr>
        <p:spPr>
          <a:noFill/>
          <a:ln>
            <a:miter lim="800000"/>
            <a:headEnd/>
            <a:tailEnd/>
          </a:ln>
        </p:spPr>
        <p:txBody>
          <a:bodyPr/>
          <a:lstStyle/>
          <a:p>
            <a:fld id="{E479E998-B2AD-476F-824C-4D7D3E990526}" type="slidenum">
              <a:rPr lang="en-US" smtClean="0"/>
              <a:pPr/>
              <a:t>123</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F9B92F26-4548-484E-9AD4-E287AB30E74B}" type="slidenum">
              <a:rPr lang="en-US" smtClean="0">
                <a:solidFill>
                  <a:prstClr val="black"/>
                </a:solidFill>
              </a:rPr>
              <a:pPr>
                <a:defRPr/>
              </a:pPr>
              <a:t>134</a:t>
            </a:fld>
            <a:endParaRPr lang="en-US" dirty="0" smtClean="0">
              <a:solidFill>
                <a:prstClr val="black"/>
              </a:solidFill>
            </a:endParaRPr>
          </a:p>
        </p:txBody>
      </p:sp>
      <p:sp>
        <p:nvSpPr>
          <p:cNvPr id="77827" name="Rectangle 7"/>
          <p:cNvSpPr txBox="1">
            <a:spLocks noGrp="1" noChangeArrowheads="1"/>
          </p:cNvSpPr>
          <p:nvPr/>
        </p:nvSpPr>
        <p:spPr bwMode="auto">
          <a:xfrm>
            <a:off x="3970939" y="8829967"/>
            <a:ext cx="3037840" cy="464820"/>
          </a:xfrm>
          <a:prstGeom prst="rect">
            <a:avLst/>
          </a:prstGeom>
          <a:noFill/>
          <a:ln w="9525">
            <a:noFill/>
            <a:miter lim="800000"/>
            <a:headEnd/>
            <a:tailEnd/>
          </a:ln>
        </p:spPr>
        <p:txBody>
          <a:bodyPr lIns="92281" tIns="46140" rIns="92281" bIns="46140" anchor="b"/>
          <a:lstStyle/>
          <a:p>
            <a:pPr algn="r"/>
            <a:fld id="{D7BA6388-5A2D-490A-B7E9-4C2F67E2257C}" type="slidenum">
              <a:rPr lang="en-US" sz="1200">
                <a:solidFill>
                  <a:prstClr val="black"/>
                </a:solidFill>
                <a:latin typeface="Arial" charset="0"/>
              </a:rPr>
              <a:pPr algn="r"/>
              <a:t>134</a:t>
            </a:fld>
            <a:endParaRPr lang="en-US" sz="1200" dirty="0">
              <a:solidFill>
                <a:prstClr val="black"/>
              </a:solidFill>
              <a:latin typeface="Arial"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xfrm>
            <a:off x="467362" y="4414178"/>
            <a:ext cx="6231466" cy="4184993"/>
          </a:xfrm>
          <a:noFill/>
          <a:ln/>
        </p:spPr>
        <p:txBody>
          <a:bodyPr/>
          <a:lstStyle/>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F9B92F26-4548-484E-9AD4-E287AB30E74B}" type="slidenum">
              <a:rPr lang="en-US" smtClean="0">
                <a:solidFill>
                  <a:prstClr val="black"/>
                </a:solidFill>
              </a:rPr>
              <a:pPr>
                <a:defRPr/>
              </a:pPr>
              <a:t>135</a:t>
            </a:fld>
            <a:endParaRPr lang="en-US" dirty="0" smtClean="0">
              <a:solidFill>
                <a:prstClr val="black"/>
              </a:solidFill>
            </a:endParaRPr>
          </a:p>
        </p:txBody>
      </p:sp>
      <p:sp>
        <p:nvSpPr>
          <p:cNvPr id="77827" name="Rectangle 7"/>
          <p:cNvSpPr txBox="1">
            <a:spLocks noGrp="1" noChangeArrowheads="1"/>
          </p:cNvSpPr>
          <p:nvPr/>
        </p:nvSpPr>
        <p:spPr bwMode="auto">
          <a:xfrm>
            <a:off x="3970939" y="8829967"/>
            <a:ext cx="3037840" cy="464820"/>
          </a:xfrm>
          <a:prstGeom prst="rect">
            <a:avLst/>
          </a:prstGeom>
          <a:noFill/>
          <a:ln w="9525">
            <a:noFill/>
            <a:miter lim="800000"/>
            <a:headEnd/>
            <a:tailEnd/>
          </a:ln>
        </p:spPr>
        <p:txBody>
          <a:bodyPr lIns="92281" tIns="46140" rIns="92281" bIns="46140" anchor="b"/>
          <a:lstStyle/>
          <a:p>
            <a:pPr algn="r"/>
            <a:fld id="{D7BA6388-5A2D-490A-B7E9-4C2F67E2257C}" type="slidenum">
              <a:rPr lang="en-US" sz="1200">
                <a:solidFill>
                  <a:prstClr val="black"/>
                </a:solidFill>
                <a:latin typeface="Arial" charset="0"/>
              </a:rPr>
              <a:pPr algn="r"/>
              <a:t>135</a:t>
            </a:fld>
            <a:endParaRPr lang="en-US" sz="1200" dirty="0">
              <a:solidFill>
                <a:prstClr val="black"/>
              </a:solidFill>
              <a:latin typeface="Arial"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xfrm>
            <a:off x="467362" y="4414178"/>
            <a:ext cx="6231466" cy="4184993"/>
          </a:xfrm>
          <a:noFill/>
          <a:ln/>
        </p:spPr>
        <p:txBody>
          <a:bodyPr/>
          <a:lstStyle/>
          <a:p>
            <a:pPr eaLnBrk="1" hangingPunct="1"/>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E9D2E010-3A64-4DB4-A199-67CD677608D9}" type="slidenum">
              <a:rPr lang="en-US">
                <a:solidFill>
                  <a:prstClr val="black"/>
                </a:solidFill>
              </a:rPr>
              <a:pPr>
                <a:defRPr/>
              </a:pPr>
              <a:t>142</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marL="465857" lvl="1"/>
            <a:r>
              <a:rPr lang="en-US" b="1" dirty="0"/>
              <a:t>Extension has a history of doing public issues education as a neutral party.</a:t>
            </a:r>
          </a:p>
          <a:p>
            <a:pPr marL="465857" lvl="1" defTabSz="931714">
              <a:defRPr/>
            </a:pPr>
            <a:r>
              <a:rPr lang="en-US" b="1" dirty="0"/>
              <a:t> The ACA makes preventive care a priority of the nation for the first time in our history.  Prevention education is central to Extension education in food and nutrition, safety, pesticide management and other programs. Extension can leverage the emphasis on prevention into programming opportunities to capture attention and interest in existing or new programming. </a:t>
            </a:r>
          </a:p>
          <a:p>
            <a:pPr marL="465857" lvl="1" defTabSz="931714">
              <a:defRPr/>
            </a:pPr>
            <a:endParaRPr lang="en-US" dirty="0"/>
          </a:p>
          <a:p>
            <a:pPr marL="465857" lvl="1"/>
            <a:endParaRPr lang="en-US" sz="2500"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BC5232EE-5177-4971-B5E1-8FF8F64FDCCA}" type="slidenum">
              <a:rPr lang="en-US" smtClean="0">
                <a:solidFill>
                  <a:prstClr val="black"/>
                </a:solidFill>
              </a:rPr>
              <a:pPr>
                <a:defRPr/>
              </a:pPr>
              <a:t>145</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553" y="696837"/>
            <a:ext cx="4645294" cy="3485757"/>
          </a:xfrm>
          <a:prstGeom prst="rect">
            <a:avLst/>
          </a:prstGeom>
        </p:spPr>
      </p:sp>
      <p:sp>
        <p:nvSpPr>
          <p:cNvPr id="3" name="Notes Placeholder 2"/>
          <p:cNvSpPr>
            <a:spLocks noGrp="1"/>
          </p:cNvSpPr>
          <p:nvPr>
            <p:ph type="body" idx="1"/>
          </p:nvPr>
        </p:nvSpPr>
        <p:spPr/>
        <p:txBody>
          <a:bodyPr>
            <a:normAutofit/>
          </a:bodyPr>
          <a:lstStyle/>
          <a:p>
            <a:pPr lvl="2" fontAlgn="base"/>
            <a:r>
              <a:rPr lang="en-US" dirty="0"/>
              <a:t>If after reviewing the CKF site and other resources provided, you are looking for additional information or material, please let CKF staff know and we can work to connect you to it or create it for you.</a:t>
            </a:r>
          </a:p>
          <a:p>
            <a:pPr lvl="2" fontAlgn="base"/>
            <a:endParaRPr lang="en-US" dirty="0"/>
          </a:p>
          <a:p>
            <a:pPr lvl="2" fontAlgn="base"/>
            <a:r>
              <a:rPr lang="en-US" dirty="0"/>
              <a:t>We (do/do not)have time for questions from the audience.  Feel free to contact Danielle Zirkel or the CKF ACA team for additional information.  </a:t>
            </a:r>
          </a:p>
          <a:p>
            <a:pPr lvl="2" fontAlgn="base"/>
            <a:endParaRPr lang="en-US" dirty="0"/>
          </a:p>
          <a:p>
            <a:pPr lvl="2" fontAlgn="base"/>
            <a:r>
              <a:rPr lang="en-US" dirty="0"/>
              <a:t>Thank you. </a:t>
            </a:r>
          </a:p>
          <a:p>
            <a:pPr lvl="2" fontAlgn="base"/>
            <a:endParaRPr lang="en-US" dirty="0" smtClean="0">
              <a:effectLst/>
            </a:endParaRPr>
          </a:p>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146</a:t>
            </a:fld>
            <a:endParaRPr lang="en-US"/>
          </a:p>
        </p:txBody>
      </p:sp>
    </p:spTree>
    <p:extLst>
      <p:ext uri="{BB962C8B-B14F-4D97-AF65-F5344CB8AC3E}">
        <p14:creationId xmlns:p14="http://schemas.microsoft.com/office/powerpoint/2010/main" val="247470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Critical Access Hospitals</a:t>
            </a:r>
          </a:p>
          <a:p>
            <a:r>
              <a:rPr lang="en-US" dirty="0" smtClean="0"/>
              <a:t>The </a:t>
            </a:r>
            <a:r>
              <a:rPr lang="en-US" b="1" dirty="0" smtClean="0"/>
              <a:t>Critical Access Hospital</a:t>
            </a:r>
            <a:r>
              <a:rPr lang="en-US" dirty="0" smtClean="0"/>
              <a:t> program is part of a larger federal program, the Medicare Rural Hospital Flexibility (FLEX) program. The FLEX program is administered by the Kansas Rural Health Options Project (KRHOP). KRHOP is a partnership of the Kansas Department of Health and Environment Office of Local and Rural Health, the Kansas Hospital Association, the Kansas Board of Emergency Medical Services and the Kansas Medical Society.</a:t>
            </a:r>
          </a:p>
          <a:p>
            <a:r>
              <a:rPr lang="en-US" dirty="0" smtClean="0"/>
              <a:t>The FLEX program is a major national initiative to strengthen rural health care by:</a:t>
            </a:r>
          </a:p>
          <a:p>
            <a:r>
              <a:rPr lang="en-US" dirty="0" smtClean="0"/>
              <a:t>Offering cost-based reimbursement for Medicare acute inpatient and outpatient services.</a:t>
            </a:r>
          </a:p>
          <a:p>
            <a:r>
              <a:rPr lang="en-US" dirty="0" smtClean="0"/>
              <a:t>Encouraging the development of rural health networks.</a:t>
            </a:r>
          </a:p>
          <a:p>
            <a:r>
              <a:rPr lang="en-US" dirty="0" smtClean="0"/>
              <a:t>Offering grants to states to help implement a state FLEX program in the context of broader initiatives to strengthen the rural health care infrastructure.</a:t>
            </a:r>
          </a:p>
          <a:p>
            <a:r>
              <a:rPr lang="en-US" dirty="0" smtClean="0"/>
              <a:t>For more information regarding the Critical Access Hospital Program, contact </a:t>
            </a:r>
            <a:r>
              <a:rPr lang="en-US" dirty="0" smtClean="0">
                <a:hlinkClick r:id="rId3"/>
              </a:rPr>
              <a:t>Chad Austin</a:t>
            </a:r>
            <a:r>
              <a:rPr lang="en-US" dirty="0" smtClean="0"/>
              <a:t> at (785) 233-7436. </a:t>
            </a:r>
          </a:p>
          <a:p>
            <a:r>
              <a:rPr lang="en-US" b="1" dirty="0" smtClean="0"/>
              <a:t>Critical Access Hospitals and Rural Health Networks</a:t>
            </a:r>
          </a:p>
          <a:p>
            <a:r>
              <a:rPr lang="en-US" dirty="0" smtClean="0"/>
              <a:t>Critical Access Hospitals are facilities designated by the federal Centers for Medicare and Medicaid Services. CMS provides CAHs with:</a:t>
            </a:r>
          </a:p>
          <a:p>
            <a:r>
              <a:rPr lang="en-US" dirty="0" smtClean="0"/>
              <a:t>Relaxed staffing requirements in comparison to full-service hospitals; and</a:t>
            </a:r>
          </a:p>
          <a:p>
            <a:r>
              <a:rPr lang="en-US" dirty="0" smtClean="0"/>
              <a:t>Federal grant assistance for prospective CAHs and designated network.</a:t>
            </a:r>
          </a:p>
          <a:p>
            <a:r>
              <a:rPr lang="en-US" dirty="0" smtClean="0"/>
              <a:t>Click </a:t>
            </a:r>
            <a:r>
              <a:rPr lang="en-US" dirty="0" smtClean="0">
                <a:hlinkClick r:id="rId4"/>
              </a:rPr>
              <a:t>here</a:t>
            </a:r>
            <a:r>
              <a:rPr lang="en-US" dirty="0" smtClean="0"/>
              <a:t> to view a map of the state designated Rural Health Networks in Kansas. Facilities wishing to obtain additional information about Critical Access Hospital certification or </a:t>
            </a:r>
            <a:r>
              <a:rPr lang="en-US" dirty="0" err="1" smtClean="0"/>
              <a:t>techincal</a:t>
            </a:r>
            <a:r>
              <a:rPr lang="en-US" dirty="0" smtClean="0"/>
              <a:t> assistance should contact KHA at (785) 233-7436.</a:t>
            </a:r>
          </a:p>
          <a:p>
            <a:r>
              <a:rPr lang="en-US" dirty="0" smtClean="0">
                <a:hlinkClick r:id="rId5"/>
              </a:rPr>
              <a:t>CAHs Links</a:t>
            </a:r>
            <a:r>
              <a:rPr lang="en-US" dirty="0" smtClean="0"/>
              <a:t> </a:t>
            </a:r>
          </a:p>
          <a:p>
            <a:r>
              <a:rPr lang="en-US" dirty="0" smtClean="0"/>
              <a:t>A list of links that will take you to sites providing more information about KRHOP, FLEX and Critical Access Hospitals. </a:t>
            </a:r>
          </a:p>
          <a:p>
            <a:endParaRPr lang="en-US" dirty="0"/>
          </a:p>
        </p:txBody>
      </p:sp>
      <p:sp>
        <p:nvSpPr>
          <p:cNvPr id="4" name="Date Placeholder 3"/>
          <p:cNvSpPr>
            <a:spLocks noGrp="1"/>
          </p:cNvSpPr>
          <p:nvPr>
            <p:ph type="dt" idx="10"/>
          </p:nvPr>
        </p:nvSpPr>
        <p:spPr/>
        <p:txBody>
          <a:bodyPr/>
          <a:lstStyle/>
          <a:p>
            <a:r>
              <a:rPr lang="en-US" smtClean="0"/>
              <a:t>May 2013</a:t>
            </a:r>
            <a:endParaRPr lang="en-US"/>
          </a:p>
        </p:txBody>
      </p:sp>
      <p:sp>
        <p:nvSpPr>
          <p:cNvPr id="5" name="Footer Placeholder 4"/>
          <p:cNvSpPr>
            <a:spLocks noGrp="1"/>
          </p:cNvSpPr>
          <p:nvPr>
            <p:ph type="ftr" sz="quarter" idx="11"/>
          </p:nvPr>
        </p:nvSpPr>
        <p:spPr/>
        <p:txBody>
          <a:bodyPr/>
          <a:lstStyle/>
          <a:p>
            <a:r>
              <a:rPr lang="en-US" smtClean="0"/>
              <a:t>rriporte@ksu.edu</a:t>
            </a:r>
            <a:endParaRPr lang="en-US"/>
          </a:p>
        </p:txBody>
      </p:sp>
      <p:sp>
        <p:nvSpPr>
          <p:cNvPr id="6" name="Slide Number Placeholder 5"/>
          <p:cNvSpPr>
            <a:spLocks noGrp="1"/>
          </p:cNvSpPr>
          <p:nvPr>
            <p:ph type="sldNum" sz="quarter" idx="12"/>
          </p:nvPr>
        </p:nvSpPr>
        <p:spPr/>
        <p:txBody>
          <a:bodyPr/>
          <a:lstStyle/>
          <a:p>
            <a:fld id="{486EB53B-6104-4BAE-B427-7724B66EA4EB}" type="slidenum">
              <a:rPr lang="en-US" smtClean="0"/>
              <a:t>21</a:t>
            </a:fld>
            <a:endParaRPr lang="en-US"/>
          </a:p>
        </p:txBody>
      </p:sp>
    </p:spTree>
    <p:extLst>
      <p:ext uri="{BB962C8B-B14F-4D97-AF65-F5344CB8AC3E}">
        <p14:creationId xmlns:p14="http://schemas.microsoft.com/office/powerpoint/2010/main" val="382363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1" u="sng" dirty="0"/>
          </a:p>
        </p:txBody>
      </p:sp>
      <p:sp>
        <p:nvSpPr>
          <p:cNvPr id="8" name="Date Placeholder 7"/>
          <p:cNvSpPr>
            <a:spLocks noGrp="1"/>
          </p:cNvSpPr>
          <p:nvPr>
            <p:ph type="dt" idx="10"/>
          </p:nvPr>
        </p:nvSpPr>
        <p:spPr/>
        <p:txBody>
          <a:bodyPr/>
          <a:lstStyle/>
          <a:p>
            <a:r>
              <a:rPr lang="en-US" smtClean="0"/>
              <a:t>May 2013</a:t>
            </a:r>
            <a:endParaRPr lang="en-US"/>
          </a:p>
        </p:txBody>
      </p:sp>
      <p:sp>
        <p:nvSpPr>
          <p:cNvPr id="9" name="Footer Placeholder 8"/>
          <p:cNvSpPr>
            <a:spLocks noGrp="1"/>
          </p:cNvSpPr>
          <p:nvPr>
            <p:ph type="ftr" sz="quarter" idx="11"/>
          </p:nvPr>
        </p:nvSpPr>
        <p:spPr/>
        <p:txBody>
          <a:bodyPr/>
          <a:lstStyle/>
          <a:p>
            <a:r>
              <a:rPr lang="en-US" smtClean="0"/>
              <a:t>rriporte@ksu.edu</a:t>
            </a:r>
            <a:endParaRPr lang="en-US"/>
          </a:p>
        </p:txBody>
      </p:sp>
      <p:sp>
        <p:nvSpPr>
          <p:cNvPr id="10" name="Slide Number Placeholder 9"/>
          <p:cNvSpPr>
            <a:spLocks noGrp="1"/>
          </p:cNvSpPr>
          <p:nvPr>
            <p:ph type="sldNum" sz="quarter" idx="12"/>
          </p:nvPr>
        </p:nvSpPr>
        <p:spPr/>
        <p:txBody>
          <a:bodyPr/>
          <a:lstStyle/>
          <a:p>
            <a:fld id="{486EB53B-6104-4BAE-B427-7724B66EA4EB}" type="slidenum">
              <a:rPr lang="en-US" smtClean="0"/>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3450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07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106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normAutofit/>
          </a:bodyPr>
          <a:lstStyle/>
          <a:p>
            <a:pPr lvl="0"/>
            <a:endParaRPr lang="en-US" noProof="0"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Tahoma" pitchFamily="34" charset="0"/>
              <a:cs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Tahoma" pitchFamily="34" charset="0"/>
                <a:cs typeface="Arial" charset="0"/>
              </a:rPr>
              <a:t>Health Reform Resource Project</a:t>
            </a:r>
            <a:endParaRPr lang="en-US" dirty="0">
              <a:solidFill>
                <a:prstClr val="black"/>
              </a:solidFill>
              <a:latin typeface="Tahoma" pitchFamily="34" charset="0"/>
              <a:cs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2731E599-55B0-4AB9-B828-71A0132D674B}" type="slidenum">
              <a:rPr lang="en-US">
                <a:solidFill>
                  <a:prstClr val="black"/>
                </a:solidFill>
                <a:latin typeface="Tahoma" pitchFamily="34" charset="0"/>
                <a:cs typeface="Arial" charset="0"/>
              </a:rPr>
              <a:pPr fontAlgn="base">
                <a:spcBef>
                  <a:spcPct val="0"/>
                </a:spcBef>
                <a:spcAft>
                  <a:spcPct val="0"/>
                </a:spcAft>
                <a:defRPr/>
              </a:pPr>
              <a:t>‹#›</a:t>
            </a:fld>
            <a:endParaRPr lang="en-US" dirty="0">
              <a:solidFill>
                <a:prstClr val="black"/>
              </a:solidFill>
              <a:latin typeface="Tahoma" pitchFamily="34" charset="0"/>
              <a:cs typeface="Arial" charset="0"/>
            </a:endParaRPr>
          </a:p>
        </p:txBody>
      </p:sp>
    </p:spTree>
    <p:extLst>
      <p:ext uri="{BB962C8B-B14F-4D97-AF65-F5344CB8AC3E}">
        <p14:creationId xmlns:p14="http://schemas.microsoft.com/office/powerpoint/2010/main" val="1821559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defRPr/>
            </a:pPr>
            <a:endParaRPr lang="en-US" dirty="0">
              <a:solidFill>
                <a:prstClr val="black"/>
              </a:solidFill>
              <a:latin typeface="Tahoma" pitchFamily="34" charset="0"/>
              <a:cs typeface="Arial"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defRPr/>
            </a:pPr>
            <a:r>
              <a:rPr lang="en-US" smtClean="0">
                <a:solidFill>
                  <a:prstClr val="black"/>
                </a:solidFill>
                <a:latin typeface="Tahoma" pitchFamily="34" charset="0"/>
                <a:cs typeface="Arial" charset="0"/>
              </a:rPr>
              <a:t>Health Reform Resource Project</a:t>
            </a:r>
            <a:endParaRPr lang="en-US" dirty="0">
              <a:solidFill>
                <a:prstClr val="black"/>
              </a:solidFill>
              <a:latin typeface="Tahoma" pitchFamily="34" charset="0"/>
              <a:cs typeface="Arial"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6AF3B38D-3C68-41CA-9D74-AAEE4C186095}" type="slidenum">
              <a:rPr lang="en-US">
                <a:solidFill>
                  <a:prstClr val="black"/>
                </a:solidFill>
                <a:latin typeface="Tahoma" pitchFamily="34" charset="0"/>
                <a:cs typeface="Arial" charset="0"/>
              </a:rPr>
              <a:pPr fontAlgn="base">
                <a:spcBef>
                  <a:spcPct val="0"/>
                </a:spcBef>
                <a:spcAft>
                  <a:spcPct val="0"/>
                </a:spcAft>
                <a:defRPr/>
              </a:pPr>
              <a:t>‹#›</a:t>
            </a:fld>
            <a:endParaRPr lang="en-US" dirty="0">
              <a:solidFill>
                <a:prstClr val="black"/>
              </a:solidFill>
              <a:latin typeface="Tahoma" pitchFamily="34" charset="0"/>
              <a:cs typeface="Arial" charset="0"/>
            </a:endParaRPr>
          </a:p>
        </p:txBody>
      </p:sp>
    </p:spTree>
    <p:extLst>
      <p:ext uri="{BB962C8B-B14F-4D97-AF65-F5344CB8AC3E}">
        <p14:creationId xmlns:p14="http://schemas.microsoft.com/office/powerpoint/2010/main" val="43635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26220916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8"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80790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30766246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793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19916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265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7989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078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229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167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6756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29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7840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7623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118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611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422381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81071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sp>
        <p:nvSpPr>
          <p:cNvPr id="4" name="Title 1"/>
          <p:cNvSpPr>
            <a:spLocks noGrp="1"/>
          </p:cNvSpPr>
          <p:nvPr>
            <p:ph type="title"/>
          </p:nvPr>
        </p:nvSpPr>
        <p:spPr>
          <a:xfrm>
            <a:off x="36576" y="320040"/>
            <a:ext cx="9098280" cy="563562"/>
          </a:xfrm>
          <a:prstGeom prst="rect">
            <a:avLst/>
          </a:prstGeom>
        </p:spPr>
        <p:txBody>
          <a:bodyPr>
            <a:normAutofit/>
          </a:bodyPr>
          <a:lstStyle>
            <a:lvl1pPr algn="l">
              <a:defRPr sz="2300" b="1">
                <a:latin typeface="Calibri" pitchFamily="34" charset="0"/>
                <a:cs typeface="Calibri" pitchFamily="34" charset="0"/>
              </a:defRPr>
            </a:lvl1pPr>
          </a:lstStyle>
          <a:p>
            <a:r>
              <a:rPr lang="en-US" smtClean="0"/>
              <a:t>Click to edit Master title style</a:t>
            </a:r>
            <a:endParaRPr lang="en-US" dirty="0"/>
          </a:p>
        </p:txBody>
      </p:sp>
      <p:sp>
        <p:nvSpPr>
          <p:cNvPr id="7" name="Text Placeholder 2"/>
          <p:cNvSpPr>
            <a:spLocks noGrp="1"/>
          </p:cNvSpPr>
          <p:nvPr>
            <p:ph type="body" idx="10"/>
          </p:nvPr>
        </p:nvSpPr>
        <p:spPr>
          <a:xfrm>
            <a:off x="73152" y="1005840"/>
            <a:ext cx="8942388" cy="400110"/>
          </a:xfrm>
          <a:prstGeom prst="rect">
            <a:avLst/>
          </a:prstGeom>
        </p:spPr>
        <p:txBody>
          <a:bodyPr>
            <a:spAutoFit/>
          </a:bodyPr>
          <a:lstStyle>
            <a:lvl1pPr marL="0" indent="0">
              <a:spcBef>
                <a:spcPts val="0"/>
              </a:spcBef>
              <a:buNone/>
              <a:defRPr sz="2000" b="1" baseline="0">
                <a:latin typeface="+mn-lt"/>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366249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38046247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8"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956873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4"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5" name="Content Placeholder 2"/>
          <p:cNvSpPr>
            <a:spLocks noGrp="1"/>
          </p:cNvSpPr>
          <p:nvPr>
            <p:ph idx="12"/>
          </p:nvPr>
        </p:nvSpPr>
        <p:spPr>
          <a:xfrm>
            <a:off x="310896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3"/>
          </p:nvPr>
        </p:nvSpPr>
        <p:spPr>
          <a:xfrm>
            <a:off x="612648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36714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263752623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934128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8"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34244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4"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5" name="Content Placeholder 2"/>
          <p:cNvSpPr>
            <a:spLocks noGrp="1"/>
          </p:cNvSpPr>
          <p:nvPr>
            <p:ph idx="12"/>
          </p:nvPr>
        </p:nvSpPr>
        <p:spPr>
          <a:xfrm>
            <a:off x="310896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3"/>
          </p:nvPr>
        </p:nvSpPr>
        <p:spPr>
          <a:xfrm>
            <a:off x="612648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57912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427214697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37566444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9747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19813419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8"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49805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4"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
        <p:nvSpPr>
          <p:cNvPr id="15" name="Content Placeholder 2"/>
          <p:cNvSpPr>
            <a:spLocks noGrp="1"/>
          </p:cNvSpPr>
          <p:nvPr>
            <p:ph idx="12"/>
          </p:nvPr>
        </p:nvSpPr>
        <p:spPr>
          <a:xfrm>
            <a:off x="310896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3"/>
          </p:nvPr>
        </p:nvSpPr>
        <p:spPr>
          <a:xfrm>
            <a:off x="6126480" y="1097280"/>
            <a:ext cx="292608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738636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75760432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37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50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Health Reform Resource Project</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7CA965E-058F-430D-BF30-93F466DAC451}" type="slidenum">
              <a:rPr lang="en-US" smtClean="0"/>
              <a:t>‹#›</a:t>
            </a:fld>
            <a:endParaRPr lang="en-US"/>
          </a:p>
        </p:txBody>
      </p:sp>
    </p:spTree>
    <p:extLst>
      <p:ext uri="{BB962C8B-B14F-4D97-AF65-F5344CB8AC3E}">
        <p14:creationId xmlns:p14="http://schemas.microsoft.com/office/powerpoint/2010/main" val="85125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68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50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265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66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707" r:id="rId15"/>
    <p:sldLayoutId id="2147483709" r:id="rId16"/>
    <p:sldLayoutId id="214748371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F2F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012391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defRPr>
      </a:lvl2pPr>
      <a:lvl3pPr algn="ctr" rtl="0" eaLnBrk="0" fontAlgn="base" hangingPunct="0">
        <a:spcBef>
          <a:spcPct val="0"/>
        </a:spcBef>
        <a:spcAft>
          <a:spcPct val="0"/>
        </a:spcAft>
        <a:defRPr sz="4400">
          <a:solidFill>
            <a:schemeClr val="tx2"/>
          </a:solidFill>
          <a:latin typeface="Tahoma" pitchFamily="34" charset="0"/>
        </a:defRPr>
      </a:lvl3pPr>
      <a:lvl4pPr algn="ctr" rtl="0" eaLnBrk="0" fontAlgn="base" hangingPunct="0">
        <a:spcBef>
          <a:spcPct val="0"/>
        </a:spcBef>
        <a:spcAft>
          <a:spcPct val="0"/>
        </a:spcAft>
        <a:defRPr sz="4400">
          <a:solidFill>
            <a:schemeClr val="tx2"/>
          </a:solidFill>
          <a:latin typeface="Tahoma" pitchFamily="34" charset="0"/>
        </a:defRPr>
      </a:lvl4pPr>
      <a:lvl5pPr algn="ctr" rtl="0" eaLnBrk="0" fontAlgn="base" hangingPunct="0">
        <a:spcBef>
          <a:spcPct val="0"/>
        </a:spcBef>
        <a:spcAft>
          <a:spcPct val="0"/>
        </a:spcAft>
        <a:defRPr sz="4400">
          <a:solidFill>
            <a:schemeClr val="tx2"/>
          </a:solidFill>
          <a:latin typeface="Tahoma" pitchFamily="34" charset="0"/>
        </a:defRPr>
      </a:lvl5pPr>
      <a:lvl6pPr marL="457200" algn="ctr" rtl="0" eaLnBrk="0" fontAlgn="base" hangingPunct="0">
        <a:spcBef>
          <a:spcPct val="0"/>
        </a:spcBef>
        <a:spcAft>
          <a:spcPct val="0"/>
        </a:spcAft>
        <a:defRPr sz="4400">
          <a:solidFill>
            <a:schemeClr val="tx2"/>
          </a:solidFill>
          <a:latin typeface="Tahoma" pitchFamily="34" charset="0"/>
        </a:defRPr>
      </a:lvl6pPr>
      <a:lvl7pPr marL="914400" algn="ctr" rtl="0" eaLnBrk="0" fontAlgn="base" hangingPunct="0">
        <a:spcBef>
          <a:spcPct val="0"/>
        </a:spcBef>
        <a:spcAft>
          <a:spcPct val="0"/>
        </a:spcAft>
        <a:defRPr sz="4400">
          <a:solidFill>
            <a:schemeClr val="tx2"/>
          </a:solidFill>
          <a:latin typeface="Tahoma" pitchFamily="34" charset="0"/>
        </a:defRPr>
      </a:lvl7pPr>
      <a:lvl8pPr marL="1371600" algn="ctr" rtl="0" eaLnBrk="0" fontAlgn="base" hangingPunct="0">
        <a:spcBef>
          <a:spcPct val="0"/>
        </a:spcBef>
        <a:spcAft>
          <a:spcPct val="0"/>
        </a:spcAft>
        <a:defRPr sz="4400">
          <a:solidFill>
            <a:schemeClr val="tx2"/>
          </a:solidFill>
          <a:latin typeface="Tahoma" pitchFamily="34" charset="0"/>
        </a:defRPr>
      </a:lvl8pPr>
      <a:lvl9pPr marL="1828800" algn="ctr"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smtClean="0"/>
              <a:t>Click to edit Master title style</a:t>
            </a:r>
            <a:endParaRPr lang="en-US" dirty="0" smtClean="0"/>
          </a:p>
        </p:txBody>
      </p:sp>
      <p:pic>
        <p:nvPicPr>
          <p:cNvPr id="5" name="Picture 4"/>
          <p:cNvPicPr>
            <a:picLocks noChangeAspect="1" noChangeArrowheads="1"/>
          </p:cNvPicPr>
          <p:nvPr/>
        </p:nvPicPr>
        <p:blipFill>
          <a:blip r:embed="rId6" cstate="print"/>
          <a:srcRect/>
          <a:stretch>
            <a:fillRect/>
          </a:stretch>
        </p:blipFill>
        <p:spPr bwMode="auto">
          <a:xfrm>
            <a:off x="8503920" y="6217920"/>
            <a:ext cx="548640" cy="551434"/>
          </a:xfrm>
          <a:prstGeom prst="rect">
            <a:avLst/>
          </a:prstGeom>
          <a:noFill/>
        </p:spPr>
      </p:pic>
    </p:spTree>
    <p:extLst>
      <p:ext uri="{BB962C8B-B14F-4D97-AF65-F5344CB8AC3E}">
        <p14:creationId xmlns:p14="http://schemas.microsoft.com/office/powerpoint/2010/main" val="6499592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iming>
    <p:tnLst>
      <p:par>
        <p:cTn id="1" dur="indefinite" restart="never" nodeType="tmRoot"/>
      </p:par>
    </p:tnLst>
  </p:timing>
  <p:txStyles>
    <p:titleStyle>
      <a:lvl1pPr algn="l" rtl="0" eaLnBrk="1" fontAlgn="base" hangingPunct="1">
        <a:spcBef>
          <a:spcPct val="0"/>
        </a:spcBef>
        <a:spcAft>
          <a:spcPct val="0"/>
        </a:spcAft>
        <a:defRPr lang="en-US" sz="2600" b="1" i="0" dirty="0" smtClean="0">
          <a:solidFill>
            <a:srgbClr val="000000"/>
          </a:solidFill>
          <a:latin typeface="Meta Offc Pro"/>
          <a:ea typeface="+mj-ea"/>
          <a:cs typeface="Meta Offc Pro"/>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smtClean="0"/>
              <a:t>Click to edit Master title style</a:t>
            </a:r>
            <a:endParaRPr lang="en-US" dirty="0" smtClean="0"/>
          </a:p>
        </p:txBody>
      </p:sp>
      <p:pic>
        <p:nvPicPr>
          <p:cNvPr id="5" name="Picture 4"/>
          <p:cNvPicPr>
            <a:picLocks noChangeAspect="1" noChangeArrowheads="1"/>
          </p:cNvPicPr>
          <p:nvPr/>
        </p:nvPicPr>
        <p:blipFill>
          <a:blip r:embed="rId7" cstate="print"/>
          <a:srcRect/>
          <a:stretch>
            <a:fillRect/>
          </a:stretch>
        </p:blipFill>
        <p:spPr bwMode="auto">
          <a:xfrm>
            <a:off x="8503920" y="6217920"/>
            <a:ext cx="548640" cy="551434"/>
          </a:xfrm>
          <a:prstGeom prst="rect">
            <a:avLst/>
          </a:prstGeom>
          <a:noFill/>
        </p:spPr>
      </p:pic>
    </p:spTree>
    <p:extLst>
      <p:ext uri="{BB962C8B-B14F-4D97-AF65-F5344CB8AC3E}">
        <p14:creationId xmlns:p14="http://schemas.microsoft.com/office/powerpoint/2010/main" val="19461586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iming>
    <p:tnLst>
      <p:par>
        <p:cTn id="1" dur="indefinite" restart="never" nodeType="tmRoot"/>
      </p:par>
    </p:tnLst>
  </p:timing>
  <p:txStyles>
    <p:titleStyle>
      <a:lvl1pPr algn="l" rtl="0" eaLnBrk="1" fontAlgn="base" hangingPunct="1">
        <a:spcBef>
          <a:spcPct val="0"/>
        </a:spcBef>
        <a:spcAft>
          <a:spcPct val="0"/>
        </a:spcAft>
        <a:defRPr lang="en-US" sz="2600" b="1" i="0" dirty="0" smtClean="0">
          <a:solidFill>
            <a:srgbClr val="000000"/>
          </a:solidFill>
          <a:latin typeface="Meta Offc Pro"/>
          <a:ea typeface="+mj-ea"/>
          <a:cs typeface="Meta Offc Pro"/>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smtClean="0"/>
              <a:t>Click to edit Master title style</a:t>
            </a:r>
            <a:endParaRPr lang="en-US" dirty="0" smtClean="0"/>
          </a:p>
        </p:txBody>
      </p:sp>
      <p:pic>
        <p:nvPicPr>
          <p:cNvPr id="5" name="Picture 4"/>
          <p:cNvPicPr>
            <a:picLocks noChangeAspect="1" noChangeArrowheads="1"/>
          </p:cNvPicPr>
          <p:nvPr/>
        </p:nvPicPr>
        <p:blipFill>
          <a:blip r:embed="rId7" cstate="print"/>
          <a:srcRect/>
          <a:stretch>
            <a:fillRect/>
          </a:stretch>
        </p:blipFill>
        <p:spPr bwMode="auto">
          <a:xfrm>
            <a:off x="8503920" y="6217920"/>
            <a:ext cx="548640" cy="551434"/>
          </a:xfrm>
          <a:prstGeom prst="rect">
            <a:avLst/>
          </a:prstGeom>
          <a:noFill/>
        </p:spPr>
      </p:pic>
    </p:spTree>
    <p:extLst>
      <p:ext uri="{BB962C8B-B14F-4D97-AF65-F5344CB8AC3E}">
        <p14:creationId xmlns:p14="http://schemas.microsoft.com/office/powerpoint/2010/main" val="33274166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6" r:id="rId5"/>
  </p:sldLayoutIdLst>
  <p:timing>
    <p:tnLst>
      <p:par>
        <p:cTn id="1" dur="indefinite" restart="never" nodeType="tmRoot"/>
      </p:par>
    </p:tnLst>
  </p:timing>
  <p:txStyles>
    <p:titleStyle>
      <a:lvl1pPr algn="l" rtl="0" eaLnBrk="1" fontAlgn="base" hangingPunct="1">
        <a:spcBef>
          <a:spcPct val="0"/>
        </a:spcBef>
        <a:spcAft>
          <a:spcPct val="0"/>
        </a:spcAft>
        <a:defRPr lang="en-US" sz="2600" b="1" i="0" dirty="0" smtClean="0">
          <a:solidFill>
            <a:srgbClr val="000000"/>
          </a:solidFill>
          <a:latin typeface="Meta Offc Pro"/>
          <a:ea typeface="+mj-ea"/>
          <a:cs typeface="Meta Offc Pro"/>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23.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9.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hyperlink" Target="http://www.marketplace.cms.gov/"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png"/><Relationship Id="rId2" Type="http://schemas.openxmlformats.org/officeDocument/2006/relationships/image" Target="../media/image70.wmf"/><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hyperlink" Target="http://www.google.com/url?sa=i&amp;rct=j&amp;q=&amp;esrc=s&amp;frm=1&amp;source=images&amp;cd=&amp;cad=rja&amp;docid=j0-1iDsxHL4cSM&amp;tbnid=Y5Kbu4SESRw0sM:&amp;ved=0CAUQjRw&amp;url=http://www.behance.net/gallery/Family-Icon/5408155&amp;ei=cHIdUaqkMMaE2QWe3YC4Dw&amp;bvm=bv.42452523,d.b2I&amp;psig=AFQjCNHu8DcOglT_eKxuZHT7030CMSJl6Q&amp;ust=1360970716289889"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xcel_97-2003_Worksheet6.xls"/><Relationship Id="rId2" Type="http://schemas.openxmlformats.org/officeDocument/2006/relationships/slideLayout" Target="../slideLayouts/slideLayout30.xml"/><Relationship Id="rId1" Type="http://schemas.openxmlformats.org/officeDocument/2006/relationships/vmlDrawing" Target="../drawings/vmlDrawing6.vml"/><Relationship Id="rId5" Type="http://schemas.openxmlformats.org/officeDocument/2006/relationships/image" Target="../media/image9.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s://blogs.ksre.ksu.edu/issuesinhealthreform/"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www.ckfwi.org/affordablecareacthome.html"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kff.org/healthreform/8060.cfm" TargetMode="External"/><Relationship Id="rId2" Type="http://schemas.openxmlformats.org/officeDocument/2006/relationships/hyperlink" Target="http://www.youtube.com/watch?v=3-Ilc5xK2_E&amp;feature=player_embedded"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healthreform.kff.org/the-animation.aspx"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www.healthreformgps.org/" TargetMode="External"/><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hs.gov/" TargetMode="External"/><Relationship Id="rId2" Type="http://schemas.openxmlformats.org/officeDocument/2006/relationships/hyperlink" Target="http://www1.va.gov/health/index.as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khi.org/news/2013/apr/17/annual-insurance-update-2012/?research" TargetMode="External"/><Relationship Id="rId2" Type="http://schemas.openxmlformats.org/officeDocument/2006/relationships/hyperlink" Target="http://www.khi.org/news/reports&amp;brief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healthcare.gov/law/full/index.html"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healthcare.gov/law/timeline/index.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healthcare.gov/preven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9.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Microsoft_Excel_97-2003_Worksheet1.xls"/><Relationship Id="rId4" Type="http://schemas.openxmlformats.org/officeDocument/2006/relationships/hyperlink" Target="http://www.cms.hhs.gov/NationalHealthExpendData/"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47.emf"/><Relationship Id="rId4" Type="http://schemas.openxmlformats.org/officeDocument/2006/relationships/oleObject" Target="../embeddings/Microsoft_Excel_97-2003_Worksheet7.xls"/></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4.xml"/><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hyperlink" Target="http://www.cms.hhs.gov/NationalHealthExpendData/" TargetMode="External"/><Relationship Id="rId5" Type="http://schemas.openxmlformats.org/officeDocument/2006/relationships/image" Target="../media/image10.png"/><Relationship Id="rId4" Type="http://schemas.openxmlformats.org/officeDocument/2006/relationships/oleObject" Target="../embeddings/Microsoft_Excel_97-2003_Worksheet2.xls"/></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vitalsigns.imedexchange.com/market.jpg"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hyperlink" Target="https://www.cms.gov/NationalHealthExpendData/" TargetMode="External"/><Relationship Id="rId5" Type="http://schemas.openxmlformats.org/officeDocument/2006/relationships/image" Target="../media/image11.png"/><Relationship Id="rId4" Type="http://schemas.openxmlformats.org/officeDocument/2006/relationships/oleObject" Target="../embeddings/Microsoft_Excel_97-2003_Worksheet3.xls"/></Relationships>
</file>

<file path=ppt/slides/_rels/slide90.xml.rels><?xml version="1.0" encoding="UTF-8" standalone="yes"?>
<Relationships xmlns="http://schemas.openxmlformats.org/package/2006/relationships"><Relationship Id="rId2" Type="http://schemas.openxmlformats.org/officeDocument/2006/relationships/hyperlink" Target="https://www.healthcare.gov/glossary/essential-health-benefit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wmf"/><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61.wmf"/><Relationship Id="rId5" Type="http://schemas.microsoft.com/office/2007/relationships/hdphoto" Target="../media/hdphoto1.wdp"/><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67" y="304800"/>
            <a:ext cx="2600633" cy="2817921"/>
          </a:xfrm>
          <a:solidFill>
            <a:srgbClr val="336600">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800" b="1" i="1" dirty="0" smtClean="0">
                <a:solidFill>
                  <a:schemeClr val="bg1"/>
                </a:solidFill>
                <a:latin typeface="Corbel" pitchFamily="34" charset="0"/>
                <a:cs typeface="Arial" pitchFamily="34" charset="0"/>
              </a:rPr>
              <a:t/>
            </a:r>
            <a:br>
              <a:rPr lang="en-US" sz="2800" b="1" i="1" dirty="0" smtClean="0">
                <a:solidFill>
                  <a:schemeClr val="bg1"/>
                </a:solidFill>
                <a:latin typeface="Corbel" pitchFamily="34" charset="0"/>
                <a:cs typeface="Arial" pitchFamily="34" charset="0"/>
              </a:rPr>
            </a:br>
            <a:r>
              <a:rPr lang="en-US" sz="2800" b="1" i="1" dirty="0" smtClean="0">
                <a:solidFill>
                  <a:schemeClr val="bg1"/>
                </a:solidFill>
                <a:latin typeface="Corbel" pitchFamily="34" charset="0"/>
                <a:cs typeface="Arial" pitchFamily="34" charset="0"/>
              </a:rPr>
              <a:t/>
            </a:r>
            <a:br>
              <a:rPr lang="en-US" sz="2800" b="1" i="1" dirty="0" smtClean="0">
                <a:solidFill>
                  <a:schemeClr val="bg1"/>
                </a:solidFill>
                <a:latin typeface="Corbel" pitchFamily="34" charset="0"/>
                <a:cs typeface="Arial" pitchFamily="34" charset="0"/>
              </a:rPr>
            </a:br>
            <a:r>
              <a:rPr lang="en-US" sz="2800" b="1" i="1" dirty="0" smtClean="0">
                <a:solidFill>
                  <a:schemeClr val="bg1"/>
                </a:solidFill>
                <a:latin typeface="Corbel" pitchFamily="34" charset="0"/>
                <a:cs typeface="Arial" pitchFamily="34" charset="0"/>
              </a:rPr>
              <a:t/>
            </a:r>
            <a:br>
              <a:rPr lang="en-US" sz="2800" b="1" i="1" dirty="0" smtClean="0">
                <a:solidFill>
                  <a:schemeClr val="bg1"/>
                </a:solidFill>
                <a:latin typeface="Corbel" pitchFamily="34" charset="0"/>
                <a:cs typeface="Arial" pitchFamily="34" charset="0"/>
              </a:rPr>
            </a:br>
            <a:r>
              <a:rPr lang="en-US" sz="2800" b="1" i="1" dirty="0" smtClean="0">
                <a:solidFill>
                  <a:schemeClr val="bg1"/>
                </a:solidFill>
                <a:latin typeface="Corbel" pitchFamily="34" charset="0"/>
                <a:cs typeface="Arial" pitchFamily="34" charset="0"/>
              </a:rPr>
              <a:t/>
            </a:r>
            <a:br>
              <a:rPr lang="en-US" sz="2800" b="1" i="1" dirty="0" smtClean="0">
                <a:solidFill>
                  <a:schemeClr val="bg1"/>
                </a:solidFill>
                <a:latin typeface="Corbel" pitchFamily="34" charset="0"/>
                <a:cs typeface="Arial" pitchFamily="34" charset="0"/>
              </a:rPr>
            </a:br>
            <a:r>
              <a:rPr lang="en-US" sz="2800" b="1" i="1" dirty="0" smtClean="0">
                <a:solidFill>
                  <a:schemeClr val="bg1"/>
                </a:solidFill>
                <a:latin typeface="Corbel" pitchFamily="34" charset="0"/>
                <a:cs typeface="Arial" pitchFamily="34" charset="0"/>
              </a:rPr>
              <a:t>Health Reform</a:t>
            </a:r>
            <a:endParaRPr lang="en-US" sz="2800" b="1" i="1" dirty="0">
              <a:solidFill>
                <a:schemeClr val="bg1"/>
              </a:solidFill>
              <a:latin typeface="Corbel" pitchFamily="34" charset="0"/>
              <a:cs typeface="Arial" pitchFamily="34" charset="0"/>
            </a:endParaRPr>
          </a:p>
        </p:txBody>
      </p:sp>
      <p:pic>
        <p:nvPicPr>
          <p:cNvPr id="1027" name="Picture 3" descr="C:\Users\DZirkel\AppData\Local\Microsoft\Windows\Temporary Internet Files\Content.IE5\PBAE796C\MP9004088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604347"/>
            <a:ext cx="1676400" cy="16002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886200" y="1443557"/>
            <a:ext cx="4406811" cy="990105"/>
            <a:chOff x="3670389" y="2134095"/>
            <a:chExt cx="4406811" cy="990105"/>
          </a:xfrm>
        </p:grpSpPr>
        <p:sp>
          <p:nvSpPr>
            <p:cNvPr id="18" name="Rectangle 17"/>
            <p:cNvSpPr/>
            <p:nvPr/>
          </p:nvSpPr>
          <p:spPr>
            <a:xfrm>
              <a:off x="3670389" y="2134095"/>
              <a:ext cx="4406811" cy="99010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751947" y="2139315"/>
              <a:ext cx="4243694" cy="984885"/>
            </a:xfrm>
            <a:prstGeom prst="rect">
              <a:avLst/>
            </a:prstGeom>
          </p:spPr>
          <p:txBody>
            <a:bodyPr wrap="square">
              <a:spAutoFit/>
            </a:bodyPr>
            <a:lstStyle/>
            <a:p>
              <a:pPr algn="ctr">
                <a:buSzPct val="75000"/>
              </a:pPr>
              <a:r>
                <a:rPr lang="en-US" sz="2900" b="1" dirty="0" smtClean="0">
                  <a:solidFill>
                    <a:schemeClr val="bg1"/>
                  </a:solidFill>
                  <a:latin typeface="+mj-lt"/>
                  <a:cs typeface="Calibri" pitchFamily="34" charset="0"/>
                </a:rPr>
                <a:t>Patient Protection </a:t>
              </a:r>
            </a:p>
            <a:p>
              <a:pPr algn="ctr">
                <a:buSzPct val="75000"/>
              </a:pPr>
              <a:r>
                <a:rPr lang="en-US" sz="2900" b="1" dirty="0" smtClean="0">
                  <a:solidFill>
                    <a:schemeClr val="bg1"/>
                  </a:solidFill>
                  <a:latin typeface="+mj-lt"/>
                  <a:cs typeface="Calibri" pitchFamily="34" charset="0"/>
                </a:rPr>
                <a:t>and Affordable Care Act</a:t>
              </a:r>
              <a:endParaRPr lang="en-US" sz="2900" b="1" dirty="0">
                <a:solidFill>
                  <a:schemeClr val="bg1"/>
                </a:solidFill>
                <a:latin typeface="+mj-lt"/>
                <a:cs typeface="Calibri" pitchFamily="34" charset="0"/>
              </a:endParaRPr>
            </a:p>
          </p:txBody>
        </p:sp>
      </p:grpSp>
      <p:sp>
        <p:nvSpPr>
          <p:cNvPr id="5" name="TextBox 4"/>
          <p:cNvSpPr txBox="1"/>
          <p:nvPr/>
        </p:nvSpPr>
        <p:spPr>
          <a:xfrm>
            <a:off x="1082653" y="4724400"/>
            <a:ext cx="184731" cy="369332"/>
          </a:xfrm>
          <a:prstGeom prst="rect">
            <a:avLst/>
          </a:prstGeom>
          <a:noFill/>
        </p:spPr>
        <p:txBody>
          <a:bodyPr wrap="none" rtlCol="0">
            <a:spAutoFit/>
          </a:bodyPr>
          <a:lstStyle/>
          <a:p>
            <a:endParaRPr lang="en-US" dirty="0"/>
          </a:p>
        </p:txBody>
      </p:sp>
      <p:sp>
        <p:nvSpPr>
          <p:cNvPr id="10" name="TextBox 9"/>
          <p:cNvSpPr txBox="1"/>
          <p:nvPr/>
        </p:nvSpPr>
        <p:spPr>
          <a:xfrm>
            <a:off x="1756699" y="4572000"/>
            <a:ext cx="5619487" cy="1477328"/>
          </a:xfrm>
          <a:prstGeom prst="rect">
            <a:avLst/>
          </a:prstGeom>
          <a:noFill/>
        </p:spPr>
        <p:txBody>
          <a:bodyPr wrap="none" rtlCol="0">
            <a:spAutoFit/>
          </a:bodyPr>
          <a:lstStyle/>
          <a:p>
            <a:r>
              <a:rPr lang="en-US" dirty="0" smtClean="0"/>
              <a:t>Roberta Riportella, Ph.D.</a:t>
            </a:r>
          </a:p>
          <a:p>
            <a:r>
              <a:rPr lang="en-US" dirty="0" smtClean="0"/>
              <a:t>Kansas Health Foundation Professor of Community Health</a:t>
            </a:r>
          </a:p>
          <a:p>
            <a:r>
              <a:rPr lang="en-US" dirty="0" smtClean="0"/>
              <a:t>Kansas State University</a:t>
            </a:r>
          </a:p>
          <a:p>
            <a:r>
              <a:rPr lang="en-US" dirty="0" smtClean="0"/>
              <a:t>Kansas State Research and Extension</a:t>
            </a:r>
          </a:p>
          <a:p>
            <a:r>
              <a:rPr lang="en-US" dirty="0" smtClean="0"/>
              <a:t>rriporte@ksu.edu</a:t>
            </a:r>
            <a:endParaRPr lang="en-US" dirty="0"/>
          </a:p>
        </p:txBody>
      </p:sp>
      <p:sp>
        <p:nvSpPr>
          <p:cNvPr id="6" name="TextBox 5"/>
          <p:cNvSpPr txBox="1"/>
          <p:nvPr/>
        </p:nvSpPr>
        <p:spPr>
          <a:xfrm>
            <a:off x="1023142" y="3721387"/>
            <a:ext cx="7086600" cy="584775"/>
          </a:xfrm>
          <a:prstGeom prst="rect">
            <a:avLst/>
          </a:prstGeom>
          <a:noFill/>
        </p:spPr>
        <p:txBody>
          <a:bodyPr wrap="square" rtlCol="0">
            <a:spAutoFit/>
          </a:bodyPr>
          <a:lstStyle/>
          <a:p>
            <a:r>
              <a:rPr lang="en-US" sz="3200" dirty="0" smtClean="0"/>
              <a:t>The Affordable Care Act:  An Overview</a:t>
            </a:r>
            <a:endParaRPr lang="en-US" sz="3200" dirty="0"/>
          </a:p>
        </p:txBody>
      </p:sp>
    </p:spTree>
    <p:extLst>
      <p:ext uri="{BB962C8B-B14F-4D97-AF65-F5344CB8AC3E}">
        <p14:creationId xmlns:p14="http://schemas.microsoft.com/office/powerpoint/2010/main" val="2281133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457200"/>
            <a:ext cx="7924800" cy="411163"/>
          </a:xfrm>
        </p:spPr>
        <p:txBody>
          <a:bodyPr/>
          <a:lstStyle/>
          <a:p>
            <a:r>
              <a:rPr lang="en-US" sz="2000" b="1" smtClean="0"/>
              <a:t> </a:t>
            </a:r>
            <a:br>
              <a:rPr lang="en-US" sz="2000" b="1" smtClean="0"/>
            </a:br>
            <a:r>
              <a:rPr lang="en-US" sz="2000" b="1" smtClean="0"/>
              <a:t> Cumulative Increases in Health Insurance Premiums, Workers’ Contributions to Premiums, Inflation, and Workers’ Earnings, </a:t>
            </a:r>
            <a:r>
              <a:rPr lang="en-US" sz="2000" b="1" smtClean="0">
                <a:solidFill>
                  <a:schemeClr val="tx1"/>
                </a:solidFill>
              </a:rPr>
              <a:t>2000-2010</a:t>
            </a:r>
          </a:p>
        </p:txBody>
      </p:sp>
      <p:graphicFrame>
        <p:nvGraphicFramePr>
          <p:cNvPr id="21507" name="Object 3"/>
          <p:cNvGraphicFramePr>
            <a:graphicFrameLocks noGrp="1" noChangeAspect="1"/>
          </p:cNvGraphicFramePr>
          <p:nvPr>
            <p:ph type="chart" idx="4294967295"/>
          </p:nvPr>
        </p:nvGraphicFramePr>
        <p:xfrm>
          <a:off x="192088" y="1320800"/>
          <a:ext cx="8712200" cy="5588000"/>
        </p:xfrm>
        <a:graphic>
          <a:graphicData uri="http://schemas.openxmlformats.org/presentationml/2006/ole">
            <mc:AlternateContent xmlns:mc="http://schemas.openxmlformats.org/markup-compatibility/2006">
              <mc:Choice xmlns:v="urn:schemas-microsoft-com:vml" Requires="v">
                <p:oleObj spid="_x0000_s31772" r:id="rId3" imgW="8711939" imgH="5584420" progId="Excel.Chart.8">
                  <p:embed/>
                </p:oleObj>
              </mc:Choice>
              <mc:Fallback>
                <p:oleObj r:id="rId3" imgW="8711939" imgH="558442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1320800"/>
                        <a:ext cx="87122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 Box 4"/>
          <p:cNvSpPr txBox="1">
            <a:spLocks noChangeArrowheads="1"/>
          </p:cNvSpPr>
          <p:nvPr/>
        </p:nvSpPr>
        <p:spPr bwMode="auto">
          <a:xfrm>
            <a:off x="228600" y="5535613"/>
            <a:ext cx="4953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ahoma" pitchFamily="34" charset="0"/>
                <a:cs typeface="Arial" charset="0"/>
              </a:rPr>
              <a:t>Notes: Health insurance premiums and worker contributions are for family premiums based on a family of four.</a:t>
            </a:r>
          </a:p>
          <a:p>
            <a:pPr fontAlgn="base">
              <a:spcBef>
                <a:spcPct val="0"/>
              </a:spcBef>
              <a:spcAft>
                <a:spcPct val="0"/>
              </a:spcAft>
            </a:pPr>
            <a:endParaRPr lang="en-US" sz="1000">
              <a:solidFill>
                <a:srgbClr val="000000"/>
              </a:solidFill>
              <a:latin typeface="Tahoma" pitchFamily="34" charset="0"/>
              <a:cs typeface="Arial" charset="0"/>
            </a:endParaRPr>
          </a:p>
          <a:p>
            <a:pPr fontAlgn="base">
              <a:spcBef>
                <a:spcPct val="0"/>
              </a:spcBef>
              <a:spcAft>
                <a:spcPct val="0"/>
              </a:spcAft>
            </a:pPr>
            <a:r>
              <a:rPr lang="en-US" sz="1000">
                <a:solidFill>
                  <a:srgbClr val="000000"/>
                </a:solidFill>
                <a:latin typeface="Tahoma" pitchFamily="34" charset="0"/>
                <a:cs typeface="Arial" charset="0"/>
              </a:rPr>
              <a:t>Source:  Kaiser/HRET Survey of Employer-Sponsored Health Benefits, 1999-2011.  Bureau of Labor Statistics, Consumer Price Index, U.S. City Average of Annual Inflation (April to April), 1999-2011. Bureau of Labor Statistics, Seasonally Adjusted Data from the Current Employment Statistics Survey, 1999-2011 (April to April). </a:t>
            </a:r>
          </a:p>
        </p:txBody>
      </p:sp>
      <p:pic>
        <p:nvPicPr>
          <p:cNvPr id="21509" name="Picture 13" descr="kfflogo-col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3209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p:txBody>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763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1421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76200"/>
            <a:ext cx="30480000" cy="11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7241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400"/>
            <a:ext cx="30480000" cy="11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4746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pitchFamily="2" charset="2"/>
              <a:buChar char="v"/>
            </a:pPr>
            <a:r>
              <a:rPr lang="en-US" b="1" dirty="0" smtClean="0"/>
              <a:t>Proponents</a:t>
            </a:r>
            <a:r>
              <a:rPr lang="en-US" dirty="0" smtClean="0"/>
              <a:t>:</a:t>
            </a:r>
          </a:p>
          <a:p>
            <a:pPr lvl="1"/>
            <a:r>
              <a:rPr lang="en-US" dirty="0" smtClean="0"/>
              <a:t>More people with insurance, better health</a:t>
            </a:r>
          </a:p>
          <a:p>
            <a:pPr lvl="1"/>
            <a:r>
              <a:rPr lang="en-US" dirty="0" smtClean="0"/>
              <a:t>Offset DSH and Medicare payment cuts to providers</a:t>
            </a:r>
          </a:p>
          <a:p>
            <a:pPr lvl="1"/>
            <a:r>
              <a:rPr lang="en-US" dirty="0" smtClean="0"/>
              <a:t>Economic benefits to state and communities</a:t>
            </a:r>
          </a:p>
          <a:p>
            <a:pPr lvl="1"/>
            <a:r>
              <a:rPr lang="en-US" dirty="0" smtClean="0"/>
              <a:t>“Too good a deal to pass up”</a:t>
            </a:r>
          </a:p>
          <a:p>
            <a:pPr lvl="1"/>
            <a:endParaRPr lang="en-US" dirty="0" smtClean="0"/>
          </a:p>
          <a:p>
            <a:pPr>
              <a:buFont typeface="Wingdings" pitchFamily="2" charset="2"/>
              <a:buChar char="v"/>
            </a:pPr>
            <a:r>
              <a:rPr lang="en-US" b="1" dirty="0" smtClean="0"/>
              <a:t>Opponents</a:t>
            </a:r>
          </a:p>
          <a:p>
            <a:pPr lvl="1"/>
            <a:r>
              <a:rPr lang="en-US" dirty="0" smtClean="0"/>
              <a:t>Unaffordable</a:t>
            </a:r>
          </a:p>
          <a:p>
            <a:pPr lvl="1"/>
            <a:r>
              <a:rPr lang="en-US" dirty="0" smtClean="0"/>
              <a:t>Medicaid is a “broken” program</a:t>
            </a:r>
          </a:p>
          <a:p>
            <a:pPr lvl="1"/>
            <a:r>
              <a:rPr lang="en-US" dirty="0" smtClean="0"/>
              <a:t>Federal government won’t meet funding obligations</a:t>
            </a:r>
          </a:p>
          <a:p>
            <a:pPr lvl="1"/>
            <a:r>
              <a:rPr lang="en-US" dirty="0" smtClean="0"/>
              <a:t>Anti-</a:t>
            </a:r>
            <a:r>
              <a:rPr lang="en-US" dirty="0" err="1" smtClean="0"/>
              <a:t>ObamaCare</a:t>
            </a:r>
            <a:endParaRPr lang="en-US" dirty="0"/>
          </a:p>
        </p:txBody>
      </p:sp>
      <p:sp>
        <p:nvSpPr>
          <p:cNvPr id="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err="1" smtClean="0">
                <a:solidFill>
                  <a:schemeClr val="bg1"/>
                </a:solidFill>
                <a:latin typeface="Corbel" pitchFamily="34" charset="0"/>
                <a:cs typeface="Calibri" pitchFamily="34" charset="0"/>
              </a:rPr>
              <a:t>KanCare</a:t>
            </a:r>
            <a:r>
              <a:rPr lang="en-US" sz="3600" b="1" dirty="0" smtClean="0">
                <a:solidFill>
                  <a:schemeClr val="bg1"/>
                </a:solidFill>
                <a:latin typeface="Corbel" pitchFamily="34" charset="0"/>
                <a:cs typeface="Calibri" pitchFamily="34" charset="0"/>
              </a:rPr>
              <a:t> (Medicaid) Expansion</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23682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SCOTUS impact on Medicaid and ACA</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4" name="Rectangle 3"/>
          <p:cNvSpPr/>
          <p:nvPr/>
        </p:nvSpPr>
        <p:spPr>
          <a:xfrm>
            <a:off x="137749" y="1547070"/>
            <a:ext cx="8153402" cy="4462760"/>
          </a:xfrm>
          <a:prstGeom prst="rect">
            <a:avLst/>
          </a:prstGeom>
        </p:spPr>
        <p:txBody>
          <a:bodyPr wrap="square">
            <a:spAutoFit/>
          </a:bodyPr>
          <a:lstStyle/>
          <a:p>
            <a:pPr marL="457200" indent="-457200">
              <a:buFont typeface="Wingdings" pitchFamily="2" charset="2"/>
              <a:buChar char="v"/>
            </a:pPr>
            <a:r>
              <a:rPr lang="en-US" sz="2400" b="1" dirty="0">
                <a:latin typeface="Calibri" pitchFamily="34" charset="0"/>
              </a:rPr>
              <a:t>ACA </a:t>
            </a:r>
            <a:r>
              <a:rPr lang="en-US" sz="2400" b="1" dirty="0" smtClean="0">
                <a:latin typeface="Calibri" pitchFamily="34" charset="0"/>
              </a:rPr>
              <a:t>does not </a:t>
            </a:r>
            <a:r>
              <a:rPr lang="en-US" sz="2400" b="1" dirty="0">
                <a:latin typeface="Calibri" pitchFamily="34" charset="0"/>
              </a:rPr>
              <a:t>provide an affordable alternative to Medicaid coverage </a:t>
            </a:r>
            <a:endParaRPr lang="en-US" sz="2400" b="1" dirty="0" smtClean="0">
              <a:latin typeface="Calibri" pitchFamily="34" charset="0"/>
            </a:endParaRPr>
          </a:p>
          <a:p>
            <a:pPr marL="914400" lvl="1" indent="-457200">
              <a:buFont typeface="Wingdings" pitchFamily="2" charset="2"/>
              <a:buChar char="v"/>
            </a:pPr>
            <a:r>
              <a:rPr lang="en-US" sz="2400" dirty="0" smtClean="0">
                <a:latin typeface="Calibri" pitchFamily="34" charset="0"/>
              </a:rPr>
              <a:t>The subsidies are not available for </a:t>
            </a:r>
            <a:r>
              <a:rPr lang="en-US" sz="2400" dirty="0">
                <a:latin typeface="Calibri" pitchFamily="34" charset="0"/>
              </a:rPr>
              <a:t>this </a:t>
            </a:r>
            <a:r>
              <a:rPr lang="en-US" sz="2400" dirty="0" smtClean="0">
                <a:latin typeface="Calibri" pitchFamily="34" charset="0"/>
              </a:rPr>
              <a:t>population to help purchase health insurance in the online marketplaces  (less than 100% FPL)</a:t>
            </a:r>
          </a:p>
          <a:p>
            <a:pPr marL="914400" lvl="1" indent="-457200">
              <a:buFont typeface="Wingdings" pitchFamily="2" charset="2"/>
              <a:buChar char="v"/>
            </a:pPr>
            <a:r>
              <a:rPr lang="en-US" sz="2400" dirty="0" smtClean="0">
                <a:latin typeface="Calibri" pitchFamily="34" charset="0"/>
              </a:rPr>
              <a:t>Special subsidies to documented immigrants who would otherwise be ineligible for Medicaid but pay 2% of income toward policies</a:t>
            </a:r>
          </a:p>
          <a:p>
            <a:pPr marL="914400" lvl="1" indent="-457200">
              <a:buFont typeface="Wingdings" pitchFamily="2" charset="2"/>
              <a:buChar char="v"/>
            </a:pPr>
            <a:r>
              <a:rPr lang="en-US" sz="2400" dirty="0" smtClean="0">
                <a:latin typeface="Calibri" pitchFamily="34" charset="0"/>
              </a:rPr>
              <a:t>Strange conundrum</a:t>
            </a:r>
            <a:endParaRPr lang="en-US" sz="2400" dirty="0">
              <a:latin typeface="Calibri" pitchFamily="34" charset="0"/>
            </a:endParaRPr>
          </a:p>
          <a:p>
            <a:pPr marL="457200" indent="-457200">
              <a:buFont typeface="Wingdings" pitchFamily="2" charset="2"/>
              <a:buChar char="v"/>
            </a:pPr>
            <a:r>
              <a:rPr lang="en-US" sz="2400" b="1" dirty="0" smtClean="0">
                <a:latin typeface="Calibri" pitchFamily="34" charset="0"/>
              </a:rPr>
              <a:t>This leaving </a:t>
            </a:r>
            <a:r>
              <a:rPr lang="en-US" sz="2400" b="1" dirty="0">
                <a:latin typeface="Calibri" pitchFamily="34" charset="0"/>
              </a:rPr>
              <a:t>many </a:t>
            </a:r>
            <a:r>
              <a:rPr lang="en-US" sz="2400" b="1" dirty="0" smtClean="0">
                <a:latin typeface="Calibri" pitchFamily="34" charset="0"/>
              </a:rPr>
              <a:t>likely to </a:t>
            </a:r>
            <a:r>
              <a:rPr lang="en-US" sz="2400" b="1" dirty="0">
                <a:latin typeface="Calibri" pitchFamily="34" charset="0"/>
              </a:rPr>
              <a:t>still </a:t>
            </a:r>
            <a:r>
              <a:rPr lang="en-US" sz="2400" b="1" dirty="0" smtClean="0">
                <a:latin typeface="Calibri" pitchFamily="34" charset="0"/>
              </a:rPr>
              <a:t>be uninsured</a:t>
            </a:r>
            <a:r>
              <a:rPr lang="en-US" sz="2400" dirty="0" smtClean="0">
                <a:latin typeface="Calibri" pitchFamily="34" charset="0"/>
              </a:rPr>
              <a:t> </a:t>
            </a:r>
            <a:r>
              <a:rPr lang="en-US" sz="2400" dirty="0">
                <a:latin typeface="Calibri" pitchFamily="34" charset="0"/>
              </a:rPr>
              <a:t>(6 </a:t>
            </a:r>
            <a:r>
              <a:rPr lang="en-US" sz="2400" dirty="0" smtClean="0">
                <a:latin typeface="Calibri" pitchFamily="34" charset="0"/>
              </a:rPr>
              <a:t>million)</a:t>
            </a:r>
          </a:p>
          <a:p>
            <a:pPr marL="914400" lvl="1" indent="-457200">
              <a:buFont typeface="Wingdings" pitchFamily="2" charset="2"/>
              <a:buChar char="v"/>
            </a:pPr>
            <a:r>
              <a:rPr lang="en-US" sz="2400" dirty="0">
                <a:latin typeface="Calibri" pitchFamily="34" charset="0"/>
              </a:rPr>
              <a:t>T</a:t>
            </a:r>
            <a:r>
              <a:rPr lang="en-US" sz="2400" dirty="0" smtClean="0">
                <a:latin typeface="Calibri" pitchFamily="34" charset="0"/>
              </a:rPr>
              <a:t>he </a:t>
            </a:r>
            <a:r>
              <a:rPr lang="en-US" sz="2400" dirty="0">
                <a:latin typeface="Calibri" pitchFamily="34" charset="0"/>
              </a:rPr>
              <a:t>new “</a:t>
            </a:r>
            <a:r>
              <a:rPr lang="en-US" sz="2400" b="1" dirty="0">
                <a:latin typeface="Calibri" pitchFamily="34" charset="0"/>
              </a:rPr>
              <a:t>donut hole</a:t>
            </a:r>
            <a:r>
              <a:rPr lang="en-US" sz="2400" dirty="0">
                <a:latin typeface="Calibri" pitchFamily="34" charset="0"/>
              </a:rPr>
              <a:t>” of health reform </a:t>
            </a:r>
          </a:p>
          <a:p>
            <a:endParaRPr lang="en-US" sz="1600" dirty="0">
              <a:latin typeface="Calibri" pitchFamily="34" charset="0"/>
            </a:endParaRPr>
          </a:p>
        </p:txBody>
      </p:sp>
      <p:sp>
        <p:nvSpPr>
          <p:cNvPr id="18" name="Rectangle 17"/>
          <p:cNvSpPr/>
          <p:nvPr/>
        </p:nvSpPr>
        <p:spPr>
          <a:xfrm>
            <a:off x="2667000" y="6248400"/>
            <a:ext cx="4917284" cy="381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smtClean="0">
                <a:solidFill>
                  <a:schemeClr val="tx1"/>
                </a:solidFill>
                <a:latin typeface="Calibri" pitchFamily="34" charset="0"/>
              </a:rPr>
              <a:t> </a:t>
            </a:r>
          </a:p>
          <a:p>
            <a:r>
              <a:rPr lang="en-US" sz="1600" i="1" dirty="0" smtClean="0">
                <a:solidFill>
                  <a:schemeClr val="tx1"/>
                </a:solidFill>
                <a:latin typeface="Calibri" pitchFamily="34" charset="0"/>
              </a:rPr>
              <a:t>Source: </a:t>
            </a:r>
            <a:r>
              <a:rPr lang="en-US" sz="1600" b="1" i="1" dirty="0">
                <a:solidFill>
                  <a:schemeClr val="tx1"/>
                </a:solidFill>
                <a:latin typeface="Calibri" pitchFamily="34" charset="0"/>
              </a:rPr>
              <a:t>Merrill </a:t>
            </a:r>
            <a:r>
              <a:rPr lang="en-US" sz="1600" b="1" i="1" dirty="0" err="1">
                <a:solidFill>
                  <a:schemeClr val="tx1"/>
                </a:solidFill>
                <a:latin typeface="Calibri" pitchFamily="34" charset="0"/>
              </a:rPr>
              <a:t>Goozner</a:t>
            </a:r>
            <a:r>
              <a:rPr lang="en-US" sz="1600" b="1" i="1" dirty="0">
                <a:solidFill>
                  <a:schemeClr val="tx1"/>
                </a:solidFill>
                <a:latin typeface="Calibri" pitchFamily="34" charset="0"/>
              </a:rPr>
              <a:t>, The Fiscal </a:t>
            </a:r>
            <a:r>
              <a:rPr lang="en-US" sz="1600" b="1" i="1" dirty="0" smtClean="0">
                <a:solidFill>
                  <a:schemeClr val="tx1"/>
                </a:solidFill>
                <a:latin typeface="Calibri" pitchFamily="34" charset="0"/>
              </a:rPr>
              <a:t>Times;  </a:t>
            </a:r>
            <a:r>
              <a:rPr lang="en-US" sz="1600" b="1" i="1" dirty="0">
                <a:solidFill>
                  <a:schemeClr val="tx1"/>
                </a:solidFill>
                <a:latin typeface="Calibri" pitchFamily="34" charset="0"/>
              </a:rPr>
              <a:t>July 24, 2012</a:t>
            </a:r>
          </a:p>
          <a:p>
            <a:endParaRPr lang="en-US" sz="1600" i="1" dirty="0">
              <a:solidFill>
                <a:schemeClr val="tx1"/>
              </a:solidFill>
              <a:latin typeface="Calibri" pitchFamily="34" charset="0"/>
            </a:endParaRPr>
          </a:p>
        </p:txBody>
      </p:sp>
    </p:spTree>
    <p:extLst>
      <p:ext uri="{BB962C8B-B14F-4D97-AF65-F5344CB8AC3E}">
        <p14:creationId xmlns:p14="http://schemas.microsoft.com/office/powerpoint/2010/main" val="13524004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How else does ACA  affect Medicaid?</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3" name="Rectangle 2"/>
          <p:cNvSpPr/>
          <p:nvPr/>
        </p:nvSpPr>
        <p:spPr>
          <a:xfrm>
            <a:off x="228600" y="1517621"/>
            <a:ext cx="7924800" cy="3816429"/>
          </a:xfrm>
          <a:prstGeom prst="rect">
            <a:avLst/>
          </a:prstGeom>
        </p:spPr>
        <p:txBody>
          <a:bodyPr wrap="square">
            <a:spAutoFit/>
          </a:bodyPr>
          <a:lstStyle/>
          <a:p>
            <a:pPr marL="457200" indent="-457200">
              <a:buFont typeface="Wingdings" pitchFamily="2" charset="2"/>
              <a:buChar char="v"/>
            </a:pPr>
            <a:r>
              <a:rPr lang="en-US" sz="2800" b="1" dirty="0" smtClean="0">
                <a:latin typeface="Calibri" pitchFamily="34" charset="0"/>
              </a:rPr>
              <a:t>Increases</a:t>
            </a:r>
            <a:r>
              <a:rPr lang="en-US" sz="2800" dirty="0" smtClean="0">
                <a:latin typeface="Calibri" pitchFamily="34" charset="0"/>
              </a:rPr>
              <a:t> </a:t>
            </a:r>
            <a:r>
              <a:rPr lang="en-US" sz="2600" dirty="0" smtClean="0">
                <a:latin typeface="Calibri" pitchFamily="34" charset="0"/>
              </a:rPr>
              <a:t>primary </a:t>
            </a:r>
            <a:r>
              <a:rPr lang="en-US" sz="2600" dirty="0">
                <a:latin typeface="Calibri" pitchFamily="34" charset="0"/>
              </a:rPr>
              <a:t>care provider payments</a:t>
            </a:r>
          </a:p>
          <a:p>
            <a:pPr marL="457200" indent="-457200">
              <a:buFont typeface="Wingdings" pitchFamily="2" charset="2"/>
              <a:buChar char="v"/>
            </a:pPr>
            <a:r>
              <a:rPr lang="en-US" sz="2800" b="1" dirty="0" smtClean="0">
                <a:latin typeface="Calibri" pitchFamily="34" charset="0"/>
              </a:rPr>
              <a:t>Gradually reduces</a:t>
            </a:r>
            <a:r>
              <a:rPr lang="en-US" sz="2800" dirty="0" smtClean="0">
                <a:latin typeface="Calibri" pitchFamily="34" charset="0"/>
              </a:rPr>
              <a:t> </a:t>
            </a:r>
            <a:r>
              <a:rPr lang="en-US" sz="2600" dirty="0" smtClean="0">
                <a:latin typeface="Calibri" pitchFamily="34" charset="0"/>
              </a:rPr>
              <a:t>disproportionate </a:t>
            </a:r>
            <a:r>
              <a:rPr lang="en-US" sz="2600" dirty="0">
                <a:latin typeface="Calibri" pitchFamily="34" charset="0"/>
              </a:rPr>
              <a:t>share hospital payments</a:t>
            </a:r>
          </a:p>
          <a:p>
            <a:pPr marL="457200" indent="-457200">
              <a:buFont typeface="Wingdings" pitchFamily="2" charset="2"/>
              <a:buChar char="v"/>
            </a:pPr>
            <a:r>
              <a:rPr lang="en-US" sz="2800" b="1" dirty="0" smtClean="0">
                <a:latin typeface="Calibri" pitchFamily="34" charset="0"/>
              </a:rPr>
              <a:t>Requires a maintenance of eligibility (MOE) compliance </a:t>
            </a:r>
            <a:r>
              <a:rPr lang="en-US" sz="2600" dirty="0" smtClean="0">
                <a:latin typeface="Calibri" pitchFamily="34" charset="0"/>
              </a:rPr>
              <a:t>that </a:t>
            </a:r>
            <a:r>
              <a:rPr lang="en-US" sz="2600" dirty="0">
                <a:latin typeface="Calibri" pitchFamily="34" charset="0"/>
              </a:rPr>
              <a:t>states maintain </a:t>
            </a:r>
            <a:r>
              <a:rPr lang="en-US" sz="2600" dirty="0" smtClean="0">
                <a:latin typeface="Calibri" pitchFamily="34" charset="0"/>
              </a:rPr>
              <a:t>their eligibility </a:t>
            </a:r>
            <a:r>
              <a:rPr lang="en-US" sz="2600" dirty="0">
                <a:latin typeface="Calibri" pitchFamily="34" charset="0"/>
              </a:rPr>
              <a:t>standards in place as of March 23, 2010 </a:t>
            </a:r>
            <a:r>
              <a:rPr lang="en-US" sz="2600" dirty="0" smtClean="0">
                <a:latin typeface="Calibri" pitchFamily="34" charset="0"/>
              </a:rPr>
              <a:t>until the Secretary of the Department of Health and Human Services (HHS) certifies state’s online marketplace readiness</a:t>
            </a:r>
            <a:endParaRPr lang="en-US" sz="2600" dirty="0">
              <a:latin typeface="Calibri" pitchFamily="34" charset="0"/>
            </a:endParaRPr>
          </a:p>
        </p:txBody>
      </p:sp>
    </p:spTree>
    <p:extLst>
      <p:ext uri="{BB962C8B-B14F-4D97-AF65-F5344CB8AC3E}">
        <p14:creationId xmlns:p14="http://schemas.microsoft.com/office/powerpoint/2010/main" val="14360908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What are states doing for Medicaid?</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3" name="Rectangle 2"/>
          <p:cNvSpPr/>
          <p:nvPr/>
        </p:nvSpPr>
        <p:spPr>
          <a:xfrm>
            <a:off x="228600" y="1961589"/>
            <a:ext cx="7924800" cy="4093428"/>
          </a:xfrm>
          <a:prstGeom prst="rect">
            <a:avLst/>
          </a:prstGeom>
        </p:spPr>
        <p:txBody>
          <a:bodyPr wrap="square">
            <a:spAutoFit/>
          </a:bodyPr>
          <a:lstStyle/>
          <a:p>
            <a:pPr marL="457200" indent="-457200">
              <a:buFont typeface="Wingdings" pitchFamily="2" charset="2"/>
              <a:buChar char="v"/>
            </a:pPr>
            <a:r>
              <a:rPr lang="en-US" sz="2600" dirty="0" smtClean="0">
                <a:latin typeface="Calibri" pitchFamily="34" charset="0"/>
              </a:rPr>
              <a:t>All </a:t>
            </a:r>
            <a:r>
              <a:rPr lang="en-US" sz="2600" b="1" dirty="0" smtClean="0">
                <a:latin typeface="Calibri" pitchFamily="34" charset="0"/>
              </a:rPr>
              <a:t>modernizing</a:t>
            </a:r>
            <a:r>
              <a:rPr lang="en-US" sz="2600" dirty="0" smtClean="0">
                <a:latin typeface="Calibri" pitchFamily="34" charset="0"/>
              </a:rPr>
              <a:t> and </a:t>
            </a:r>
            <a:r>
              <a:rPr lang="en-US" sz="2600" b="1" dirty="0" smtClean="0">
                <a:latin typeface="Calibri" pitchFamily="34" charset="0"/>
              </a:rPr>
              <a:t>streamlining</a:t>
            </a:r>
            <a:r>
              <a:rPr lang="en-US" sz="2600" dirty="0" smtClean="0">
                <a:latin typeface="Calibri" pitchFamily="34" charset="0"/>
              </a:rPr>
              <a:t> enrollment systems</a:t>
            </a:r>
          </a:p>
          <a:p>
            <a:pPr marL="457200" indent="-457200">
              <a:buFont typeface="Wingdings" pitchFamily="2" charset="2"/>
              <a:buChar char="v"/>
            </a:pPr>
            <a:r>
              <a:rPr lang="en-US" sz="2600" dirty="0" smtClean="0">
                <a:latin typeface="Calibri" pitchFamily="34" charset="0"/>
              </a:rPr>
              <a:t>Almost all participating in “</a:t>
            </a:r>
            <a:r>
              <a:rPr lang="en-US" sz="2600" b="1" dirty="0" smtClean="0">
                <a:latin typeface="Calibri" pitchFamily="34" charset="0"/>
              </a:rPr>
              <a:t>Money follows the person</a:t>
            </a:r>
            <a:r>
              <a:rPr lang="en-US" sz="2600" dirty="0" smtClean="0">
                <a:latin typeface="Calibri" pitchFamily="34" charset="0"/>
              </a:rPr>
              <a:t>” restructuring of long term care</a:t>
            </a:r>
          </a:p>
          <a:p>
            <a:pPr marL="914400" lvl="1" indent="-457200">
              <a:buFont typeface="Wingdings" pitchFamily="2" charset="2"/>
              <a:buChar char="v"/>
            </a:pPr>
            <a:r>
              <a:rPr lang="en-US" sz="2600" dirty="0" smtClean="0">
                <a:latin typeface="Calibri" pitchFamily="34" charset="0"/>
              </a:rPr>
              <a:t>Moving from institutional to community-based care</a:t>
            </a:r>
          </a:p>
          <a:p>
            <a:pPr marL="457200" indent="-457200">
              <a:buFont typeface="Wingdings" pitchFamily="2" charset="2"/>
              <a:buChar char="v"/>
            </a:pPr>
            <a:r>
              <a:rPr lang="en-US" sz="2600" dirty="0" smtClean="0">
                <a:latin typeface="Calibri" pitchFamily="34" charset="0"/>
              </a:rPr>
              <a:t>10 states creating “</a:t>
            </a:r>
            <a:r>
              <a:rPr lang="en-US" sz="2600" b="1" dirty="0" smtClean="0">
                <a:latin typeface="Calibri" pitchFamily="34" charset="0"/>
              </a:rPr>
              <a:t>Health Homes</a:t>
            </a:r>
            <a:r>
              <a:rPr lang="en-US" sz="2600" dirty="0" smtClean="0">
                <a:latin typeface="Calibri" pitchFamily="34" charset="0"/>
              </a:rPr>
              <a:t>” for those with chronic disease or serious mental illnesses</a:t>
            </a:r>
          </a:p>
          <a:p>
            <a:pPr marL="914400" lvl="1" indent="-457200">
              <a:buFont typeface="Wingdings" pitchFamily="2" charset="2"/>
              <a:buChar char="v"/>
            </a:pPr>
            <a:r>
              <a:rPr lang="en-US" sz="2600" dirty="0" smtClean="0">
                <a:latin typeface="Calibri" pitchFamily="34" charset="0"/>
              </a:rPr>
              <a:t>Comprehensive care management</a:t>
            </a:r>
          </a:p>
          <a:p>
            <a:pPr marL="914400" lvl="1" indent="-457200">
              <a:buFont typeface="Wingdings" pitchFamily="2" charset="2"/>
              <a:buChar char="v"/>
            </a:pPr>
            <a:r>
              <a:rPr lang="en-US" sz="2600" dirty="0" smtClean="0">
                <a:latin typeface="Calibri" pitchFamily="34" charset="0"/>
              </a:rPr>
              <a:t>Health promotion</a:t>
            </a:r>
          </a:p>
          <a:p>
            <a:pPr marL="914400" lvl="1" indent="-457200">
              <a:buFont typeface="Wingdings" pitchFamily="2" charset="2"/>
              <a:buChar char="v"/>
            </a:pPr>
            <a:r>
              <a:rPr lang="en-US" sz="2600" dirty="0" smtClean="0">
                <a:latin typeface="Calibri" pitchFamily="34" charset="0"/>
              </a:rPr>
              <a:t>Transitional care</a:t>
            </a:r>
            <a:endParaRPr lang="en-US" sz="2600" dirty="0">
              <a:latin typeface="Calibri" pitchFamily="34" charset="0"/>
            </a:endParaRPr>
          </a:p>
        </p:txBody>
      </p:sp>
    </p:spTree>
    <p:extLst>
      <p:ext uri="{BB962C8B-B14F-4D97-AF65-F5344CB8AC3E}">
        <p14:creationId xmlns:p14="http://schemas.microsoft.com/office/powerpoint/2010/main" val="40642303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a:off x="2186940" y="2307535"/>
            <a:ext cx="175260" cy="359465"/>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914400" y="763566"/>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&lt;138% FPL</a:t>
            </a:r>
          </a:p>
          <a:p>
            <a:pPr algn="ctr"/>
            <a:r>
              <a:rPr lang="en-US" dirty="0" smtClean="0">
                <a:solidFill>
                  <a:prstClr val="black"/>
                </a:solidFill>
              </a:rPr>
              <a:t>$15,856</a:t>
            </a:r>
            <a:endParaRPr lang="en-US" dirty="0">
              <a:solidFill>
                <a:prstClr val="black"/>
              </a:solidFill>
            </a:endParaRPr>
          </a:p>
        </p:txBody>
      </p:sp>
      <p:sp>
        <p:nvSpPr>
          <p:cNvPr id="5" name="Rounded Rectangle 4"/>
          <p:cNvSpPr/>
          <p:nvPr/>
        </p:nvSpPr>
        <p:spPr>
          <a:xfrm>
            <a:off x="3505200" y="762000"/>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138-400% FPL</a:t>
            </a:r>
          </a:p>
          <a:p>
            <a:pPr algn="ctr"/>
            <a:r>
              <a:rPr lang="en-US" dirty="0" smtClean="0">
                <a:solidFill>
                  <a:prstClr val="black"/>
                </a:solidFill>
              </a:rPr>
              <a:t>$15,856 - $45,960</a:t>
            </a:r>
            <a:endParaRPr lang="en-US" dirty="0">
              <a:solidFill>
                <a:prstClr val="black"/>
              </a:solidFill>
            </a:endParaRPr>
          </a:p>
        </p:txBody>
      </p:sp>
      <p:sp>
        <p:nvSpPr>
          <p:cNvPr id="6" name="Rounded Rectangle 5"/>
          <p:cNvSpPr/>
          <p:nvPr/>
        </p:nvSpPr>
        <p:spPr>
          <a:xfrm>
            <a:off x="6096000" y="762000"/>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400% FPL or &gt;</a:t>
            </a:r>
          </a:p>
          <a:p>
            <a:pPr algn="ctr"/>
            <a:r>
              <a:rPr lang="en-US" dirty="0" smtClean="0">
                <a:solidFill>
                  <a:prstClr val="black"/>
                </a:solidFill>
              </a:rPr>
              <a:t>$45,960</a:t>
            </a:r>
            <a:endParaRPr lang="en-US" dirty="0">
              <a:solidFill>
                <a:prstClr val="black"/>
              </a:solidFill>
            </a:endParaRPr>
          </a:p>
        </p:txBody>
      </p:sp>
      <p:cxnSp>
        <p:nvCxnSpPr>
          <p:cNvPr id="8" name="Straight Arrow Connector 7"/>
          <p:cNvCxnSpPr/>
          <p:nvPr/>
        </p:nvCxnSpPr>
        <p:spPr>
          <a:xfrm>
            <a:off x="19812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628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914400" y="1744227"/>
            <a:ext cx="2133600" cy="4953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State Expansion?</a:t>
            </a:r>
            <a:endParaRPr lang="en-US" dirty="0">
              <a:solidFill>
                <a:prstClr val="black"/>
              </a:solidFill>
            </a:endParaRPr>
          </a:p>
        </p:txBody>
      </p:sp>
      <p:sp>
        <p:nvSpPr>
          <p:cNvPr id="12" name="Rounded Rectangle 11"/>
          <p:cNvSpPr/>
          <p:nvPr/>
        </p:nvSpPr>
        <p:spPr>
          <a:xfrm>
            <a:off x="3429000" y="1752600"/>
            <a:ext cx="2438400" cy="4953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Employer Coverage </a:t>
            </a:r>
            <a:r>
              <a:rPr lang="en-US" sz="1600" dirty="0" smtClean="0">
                <a:solidFill>
                  <a:prstClr val="black"/>
                </a:solidFill>
              </a:rPr>
              <a:t>Adequate and Affordable?</a:t>
            </a:r>
            <a:endParaRPr lang="en-US" sz="1600" dirty="0">
              <a:solidFill>
                <a:prstClr val="black"/>
              </a:solidFill>
            </a:endParaRPr>
          </a:p>
        </p:txBody>
      </p:sp>
      <p:cxnSp>
        <p:nvCxnSpPr>
          <p:cNvPr id="14" name="Straight Arrow Connector 13"/>
          <p:cNvCxnSpPr/>
          <p:nvPr/>
        </p:nvCxnSpPr>
        <p:spPr>
          <a:xfrm flipH="1">
            <a:off x="1244048" y="2307535"/>
            <a:ext cx="356152" cy="359465"/>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66152" y="2307535"/>
            <a:ext cx="3810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2000" y="2307535"/>
            <a:ext cx="3810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68680" y="274320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Yes</a:t>
            </a:r>
            <a:endParaRPr lang="en-US" dirty="0">
              <a:solidFill>
                <a:prstClr val="black"/>
              </a:solidFill>
            </a:endParaRPr>
          </a:p>
        </p:txBody>
      </p:sp>
      <p:sp>
        <p:nvSpPr>
          <p:cNvPr id="21" name="Rounded Rectangle 20"/>
          <p:cNvSpPr/>
          <p:nvPr/>
        </p:nvSpPr>
        <p:spPr>
          <a:xfrm>
            <a:off x="2011680" y="274320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a:t>
            </a:r>
            <a:endParaRPr lang="en-US" dirty="0">
              <a:solidFill>
                <a:prstClr val="black"/>
              </a:solidFill>
            </a:endParaRPr>
          </a:p>
        </p:txBody>
      </p:sp>
      <p:cxnSp>
        <p:nvCxnSpPr>
          <p:cNvPr id="22" name="Straight Arrow Connector 21"/>
          <p:cNvCxnSpPr/>
          <p:nvPr/>
        </p:nvCxnSpPr>
        <p:spPr>
          <a:xfrm flipH="1">
            <a:off x="1143000" y="3200400"/>
            <a:ext cx="10668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57200" y="3592075"/>
            <a:ext cx="1219200" cy="1280159"/>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Medicaid</a:t>
            </a:r>
            <a:endParaRPr lang="en-US" dirty="0">
              <a:solidFill>
                <a:prstClr val="black"/>
              </a:solidFill>
            </a:endParaRPr>
          </a:p>
        </p:txBody>
      </p:sp>
      <p:sp>
        <p:nvSpPr>
          <p:cNvPr id="26" name="Rounded Rectangle 25"/>
          <p:cNvSpPr/>
          <p:nvPr/>
        </p:nvSpPr>
        <p:spPr>
          <a:xfrm>
            <a:off x="1777448" y="3592076"/>
            <a:ext cx="1575352" cy="1284724"/>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Tax Credit in Marketplace</a:t>
            </a:r>
          </a:p>
          <a:p>
            <a:pPr algn="ctr"/>
            <a:r>
              <a:rPr lang="en-US" sz="1000" i="1" dirty="0" smtClean="0">
                <a:solidFill>
                  <a:prstClr val="black"/>
                </a:solidFill>
              </a:rPr>
              <a:t>(100%-138% FPL)</a:t>
            </a:r>
            <a:endParaRPr lang="en-US" sz="1000" i="1" dirty="0">
              <a:solidFill>
                <a:prstClr val="black"/>
              </a:solidFill>
            </a:endParaRPr>
          </a:p>
        </p:txBody>
      </p:sp>
      <p:sp>
        <p:nvSpPr>
          <p:cNvPr id="29" name="Rounded Rectangle 28"/>
          <p:cNvSpPr/>
          <p:nvPr/>
        </p:nvSpPr>
        <p:spPr>
          <a:xfrm>
            <a:off x="3611880" y="275082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Yes</a:t>
            </a:r>
            <a:endParaRPr lang="en-US" dirty="0">
              <a:solidFill>
                <a:prstClr val="black"/>
              </a:solidFill>
            </a:endParaRPr>
          </a:p>
        </p:txBody>
      </p:sp>
      <p:sp>
        <p:nvSpPr>
          <p:cNvPr id="30" name="Rounded Rectangle 29"/>
          <p:cNvSpPr/>
          <p:nvPr/>
        </p:nvSpPr>
        <p:spPr>
          <a:xfrm>
            <a:off x="4754880" y="275082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a:t>
            </a:r>
            <a:endParaRPr lang="en-US" dirty="0">
              <a:solidFill>
                <a:prstClr val="black"/>
              </a:solidFill>
            </a:endParaRPr>
          </a:p>
        </p:txBody>
      </p:sp>
      <p:cxnSp>
        <p:nvCxnSpPr>
          <p:cNvPr id="32" name="Straight Arrow Connector 31"/>
          <p:cNvCxnSpPr/>
          <p:nvPr/>
        </p:nvCxnSpPr>
        <p:spPr>
          <a:xfrm>
            <a:off x="2400300" y="3200400"/>
            <a:ext cx="1143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870837" y="3592075"/>
            <a:ext cx="1529963" cy="128016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Tax Credit in Marketplace</a:t>
            </a:r>
          </a:p>
        </p:txBody>
      </p:sp>
      <p:cxnSp>
        <p:nvCxnSpPr>
          <p:cNvPr id="37" name="Straight Arrow Connector 36"/>
          <p:cNvCxnSpPr/>
          <p:nvPr/>
        </p:nvCxnSpPr>
        <p:spPr>
          <a:xfrm>
            <a:off x="5181600" y="3204210"/>
            <a:ext cx="1143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985260" y="3219450"/>
            <a:ext cx="5334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516631" y="3592075"/>
            <a:ext cx="1219200" cy="1284725"/>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Not Eligible for Tax Credit</a:t>
            </a:r>
          </a:p>
        </p:txBody>
      </p:sp>
      <p:sp>
        <p:nvSpPr>
          <p:cNvPr id="43" name="Rounded Rectangle 42"/>
          <p:cNvSpPr/>
          <p:nvPr/>
        </p:nvSpPr>
        <p:spPr>
          <a:xfrm>
            <a:off x="6553200" y="1851660"/>
            <a:ext cx="1219200" cy="167259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Not Eligible for Tax Credit</a:t>
            </a:r>
          </a:p>
        </p:txBody>
      </p:sp>
      <p:sp>
        <p:nvSpPr>
          <p:cNvPr id="44" name="TextBox 43"/>
          <p:cNvSpPr txBox="1"/>
          <p:nvPr/>
        </p:nvSpPr>
        <p:spPr>
          <a:xfrm>
            <a:off x="533400" y="5448300"/>
            <a:ext cx="2531745" cy="307777"/>
          </a:xfrm>
          <a:prstGeom prst="rect">
            <a:avLst/>
          </a:prstGeom>
          <a:noFill/>
        </p:spPr>
        <p:txBody>
          <a:bodyPr wrap="square" rtlCol="0">
            <a:spAutoFit/>
          </a:bodyPr>
          <a:lstStyle/>
          <a:p>
            <a:r>
              <a:rPr lang="en-US" sz="1400" dirty="0" smtClean="0">
                <a:solidFill>
                  <a:prstClr val="black"/>
                </a:solidFill>
              </a:rPr>
              <a:t>FPL = Federal Poverty Level</a:t>
            </a:r>
            <a:endParaRPr lang="en-US" sz="1400" dirty="0">
              <a:solidFill>
                <a:prstClr val="black"/>
              </a:solidFill>
            </a:endParaRPr>
          </a:p>
        </p:txBody>
      </p:sp>
      <p:sp>
        <p:nvSpPr>
          <p:cNvPr id="71" name="TextBox 70"/>
          <p:cNvSpPr txBox="1"/>
          <p:nvPr/>
        </p:nvSpPr>
        <p:spPr>
          <a:xfrm>
            <a:off x="533400" y="152400"/>
            <a:ext cx="7848600" cy="400110"/>
          </a:xfrm>
          <a:prstGeom prst="rect">
            <a:avLst/>
          </a:prstGeom>
          <a:noFill/>
        </p:spPr>
        <p:txBody>
          <a:bodyPr wrap="square" rtlCol="0">
            <a:spAutoFit/>
          </a:bodyPr>
          <a:lstStyle/>
          <a:p>
            <a:pPr algn="ctr"/>
            <a:r>
              <a:rPr lang="en-US" sz="2000" b="1" dirty="0" smtClean="0">
                <a:solidFill>
                  <a:srgbClr val="8064A2">
                    <a:lumMod val="50000"/>
                  </a:srgbClr>
                </a:solidFill>
              </a:rPr>
              <a:t>Health Plan Enrollment Eligibility in the Marketplace: Individual</a:t>
            </a:r>
            <a:endParaRPr lang="en-US" sz="2000" b="1" dirty="0">
              <a:solidFill>
                <a:srgbClr val="8064A2">
                  <a:lumMod val="50000"/>
                </a:srgbClr>
              </a:solidFill>
            </a:endParaRPr>
          </a:p>
        </p:txBody>
      </p:sp>
      <p:sp>
        <p:nvSpPr>
          <p:cNvPr id="31" name="Rounded Rectangle 30"/>
          <p:cNvSpPr/>
          <p:nvPr/>
        </p:nvSpPr>
        <p:spPr>
          <a:xfrm>
            <a:off x="3581400" y="5410200"/>
            <a:ext cx="5105400" cy="106680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Consumers can always choose employer coverage if available, or purchase in the private market. </a:t>
            </a:r>
            <a:r>
              <a:rPr lang="en-US" dirty="0">
                <a:solidFill>
                  <a:prstClr val="black"/>
                </a:solidFill>
              </a:rPr>
              <a:t>To be eligible for tax credits, </a:t>
            </a:r>
            <a:r>
              <a:rPr lang="en-US" dirty="0" smtClean="0">
                <a:solidFill>
                  <a:prstClr val="black"/>
                </a:solidFill>
              </a:rPr>
              <a:t>though, consumers </a:t>
            </a:r>
            <a:r>
              <a:rPr lang="en-US" dirty="0">
                <a:solidFill>
                  <a:prstClr val="black"/>
                </a:solidFill>
              </a:rPr>
              <a:t>must purchase through the Marketplace. </a:t>
            </a:r>
          </a:p>
        </p:txBody>
      </p:sp>
    </p:spTree>
    <p:extLst>
      <p:ext uri="{BB962C8B-B14F-4D97-AF65-F5344CB8AC3E}">
        <p14:creationId xmlns:p14="http://schemas.microsoft.com/office/powerpoint/2010/main" val="38366070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a:off x="2133600" y="2351314"/>
            <a:ext cx="2667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914400" y="763566"/>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&lt;138% FPL</a:t>
            </a:r>
          </a:p>
          <a:p>
            <a:pPr algn="ctr"/>
            <a:r>
              <a:rPr lang="en-US" dirty="0" smtClean="0">
                <a:solidFill>
                  <a:prstClr val="black"/>
                </a:solidFill>
              </a:rPr>
              <a:t>$32,499</a:t>
            </a:r>
            <a:endParaRPr lang="en-US" dirty="0">
              <a:solidFill>
                <a:prstClr val="black"/>
              </a:solidFill>
            </a:endParaRPr>
          </a:p>
        </p:txBody>
      </p:sp>
      <p:sp>
        <p:nvSpPr>
          <p:cNvPr id="5" name="Rounded Rectangle 4"/>
          <p:cNvSpPr/>
          <p:nvPr/>
        </p:nvSpPr>
        <p:spPr>
          <a:xfrm>
            <a:off x="3505200" y="762000"/>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138-400% FPL</a:t>
            </a:r>
          </a:p>
          <a:p>
            <a:pPr algn="ctr"/>
            <a:r>
              <a:rPr lang="en-US" dirty="0" smtClean="0">
                <a:solidFill>
                  <a:prstClr val="black"/>
                </a:solidFill>
              </a:rPr>
              <a:t>$32,499- $94,200</a:t>
            </a:r>
            <a:endParaRPr lang="en-US" dirty="0">
              <a:solidFill>
                <a:prstClr val="black"/>
              </a:solidFill>
            </a:endParaRPr>
          </a:p>
        </p:txBody>
      </p:sp>
      <p:sp>
        <p:nvSpPr>
          <p:cNvPr id="6" name="Rounded Rectangle 5"/>
          <p:cNvSpPr/>
          <p:nvPr/>
        </p:nvSpPr>
        <p:spPr>
          <a:xfrm>
            <a:off x="6096000" y="762000"/>
            <a:ext cx="2133600" cy="6477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400% FPL or &gt;</a:t>
            </a:r>
          </a:p>
          <a:p>
            <a:pPr algn="ctr"/>
            <a:r>
              <a:rPr lang="en-US" dirty="0" smtClean="0">
                <a:solidFill>
                  <a:prstClr val="black"/>
                </a:solidFill>
              </a:rPr>
              <a:t>$94,200</a:t>
            </a:r>
            <a:endParaRPr lang="en-US" dirty="0">
              <a:solidFill>
                <a:prstClr val="black"/>
              </a:solidFill>
            </a:endParaRPr>
          </a:p>
        </p:txBody>
      </p:sp>
      <p:cxnSp>
        <p:nvCxnSpPr>
          <p:cNvPr id="8" name="Straight Arrow Connector 7"/>
          <p:cNvCxnSpPr/>
          <p:nvPr/>
        </p:nvCxnSpPr>
        <p:spPr>
          <a:xfrm>
            <a:off x="19812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62800" y="1411266"/>
            <a:ext cx="0" cy="341334"/>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914400" y="1744227"/>
            <a:ext cx="2133600" cy="4953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State Expansion?</a:t>
            </a:r>
            <a:endParaRPr lang="en-US" dirty="0">
              <a:solidFill>
                <a:prstClr val="black"/>
              </a:solidFill>
            </a:endParaRPr>
          </a:p>
        </p:txBody>
      </p:sp>
      <p:sp>
        <p:nvSpPr>
          <p:cNvPr id="12" name="Rounded Rectangle 11"/>
          <p:cNvSpPr/>
          <p:nvPr/>
        </p:nvSpPr>
        <p:spPr>
          <a:xfrm>
            <a:off x="3429000" y="1752600"/>
            <a:ext cx="2438400" cy="4953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Employer Coverage </a:t>
            </a:r>
            <a:r>
              <a:rPr lang="en-US" sz="1600" dirty="0" smtClean="0">
                <a:solidFill>
                  <a:prstClr val="black"/>
                </a:solidFill>
              </a:rPr>
              <a:t>Adequate and Affordable?</a:t>
            </a:r>
            <a:endParaRPr lang="en-US" sz="1600" dirty="0">
              <a:solidFill>
                <a:prstClr val="black"/>
              </a:solidFill>
            </a:endParaRPr>
          </a:p>
        </p:txBody>
      </p:sp>
      <p:cxnSp>
        <p:nvCxnSpPr>
          <p:cNvPr id="14" name="Straight Arrow Connector 13"/>
          <p:cNvCxnSpPr/>
          <p:nvPr/>
        </p:nvCxnSpPr>
        <p:spPr>
          <a:xfrm flipH="1">
            <a:off x="1409700" y="2350498"/>
            <a:ext cx="2667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66152" y="2307535"/>
            <a:ext cx="3810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2000" y="2307535"/>
            <a:ext cx="3810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68680" y="274320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Yes</a:t>
            </a:r>
            <a:endParaRPr lang="en-US" dirty="0">
              <a:solidFill>
                <a:prstClr val="black"/>
              </a:solidFill>
            </a:endParaRPr>
          </a:p>
        </p:txBody>
      </p:sp>
      <p:sp>
        <p:nvSpPr>
          <p:cNvPr id="21" name="Rounded Rectangle 20"/>
          <p:cNvSpPr/>
          <p:nvPr/>
        </p:nvSpPr>
        <p:spPr>
          <a:xfrm>
            <a:off x="2011680" y="274320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a:t>
            </a:r>
            <a:endParaRPr lang="en-US" dirty="0">
              <a:solidFill>
                <a:prstClr val="black"/>
              </a:solidFill>
            </a:endParaRPr>
          </a:p>
        </p:txBody>
      </p:sp>
      <p:cxnSp>
        <p:nvCxnSpPr>
          <p:cNvPr id="22" name="Straight Arrow Connector 21"/>
          <p:cNvCxnSpPr/>
          <p:nvPr/>
        </p:nvCxnSpPr>
        <p:spPr>
          <a:xfrm flipH="1">
            <a:off x="1143000" y="3200400"/>
            <a:ext cx="10668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57200" y="3592075"/>
            <a:ext cx="1219200" cy="1280159"/>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Medicaid</a:t>
            </a:r>
            <a:endParaRPr lang="en-US" dirty="0">
              <a:solidFill>
                <a:prstClr val="black"/>
              </a:solidFill>
            </a:endParaRPr>
          </a:p>
        </p:txBody>
      </p:sp>
      <p:sp>
        <p:nvSpPr>
          <p:cNvPr id="26" name="Rounded Rectangle 25"/>
          <p:cNvSpPr/>
          <p:nvPr/>
        </p:nvSpPr>
        <p:spPr>
          <a:xfrm>
            <a:off x="1777448" y="3592076"/>
            <a:ext cx="1575352" cy="1284724"/>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Tax Credit in Marketplace</a:t>
            </a:r>
          </a:p>
          <a:p>
            <a:pPr algn="ctr"/>
            <a:r>
              <a:rPr lang="en-US" sz="1000" i="1" dirty="0" smtClean="0">
                <a:solidFill>
                  <a:prstClr val="black"/>
                </a:solidFill>
              </a:rPr>
              <a:t>(100%-138% FPL)</a:t>
            </a:r>
            <a:endParaRPr lang="en-US" sz="1000" i="1" dirty="0">
              <a:solidFill>
                <a:prstClr val="black"/>
              </a:solidFill>
            </a:endParaRPr>
          </a:p>
        </p:txBody>
      </p:sp>
      <p:sp>
        <p:nvSpPr>
          <p:cNvPr id="29" name="Rounded Rectangle 28"/>
          <p:cNvSpPr/>
          <p:nvPr/>
        </p:nvSpPr>
        <p:spPr>
          <a:xfrm>
            <a:off x="3611880" y="275082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Yes</a:t>
            </a:r>
            <a:endParaRPr lang="en-US" dirty="0">
              <a:solidFill>
                <a:prstClr val="black"/>
              </a:solidFill>
            </a:endParaRPr>
          </a:p>
        </p:txBody>
      </p:sp>
      <p:sp>
        <p:nvSpPr>
          <p:cNvPr id="30" name="Rounded Rectangle 29"/>
          <p:cNvSpPr/>
          <p:nvPr/>
        </p:nvSpPr>
        <p:spPr>
          <a:xfrm>
            <a:off x="4754880" y="2750820"/>
            <a:ext cx="731520" cy="3810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a:t>
            </a:r>
            <a:endParaRPr lang="en-US" dirty="0">
              <a:solidFill>
                <a:prstClr val="black"/>
              </a:solidFill>
            </a:endParaRPr>
          </a:p>
        </p:txBody>
      </p:sp>
      <p:cxnSp>
        <p:nvCxnSpPr>
          <p:cNvPr id="32" name="Straight Arrow Connector 31"/>
          <p:cNvCxnSpPr/>
          <p:nvPr/>
        </p:nvCxnSpPr>
        <p:spPr>
          <a:xfrm>
            <a:off x="2400300" y="3200400"/>
            <a:ext cx="1143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870837" y="3592075"/>
            <a:ext cx="1529963" cy="128016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Eligible for Tax Credit in Marketplace</a:t>
            </a:r>
          </a:p>
        </p:txBody>
      </p:sp>
      <p:cxnSp>
        <p:nvCxnSpPr>
          <p:cNvPr id="37" name="Straight Arrow Connector 36"/>
          <p:cNvCxnSpPr/>
          <p:nvPr/>
        </p:nvCxnSpPr>
        <p:spPr>
          <a:xfrm>
            <a:off x="5181600" y="3204210"/>
            <a:ext cx="11430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985260" y="3219450"/>
            <a:ext cx="53340" cy="304800"/>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516631" y="3592075"/>
            <a:ext cx="1219200" cy="1284725"/>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Not Eligible for Tax Credit</a:t>
            </a:r>
          </a:p>
        </p:txBody>
      </p:sp>
      <p:sp>
        <p:nvSpPr>
          <p:cNvPr id="43" name="Rounded Rectangle 42"/>
          <p:cNvSpPr/>
          <p:nvPr/>
        </p:nvSpPr>
        <p:spPr>
          <a:xfrm>
            <a:off x="6553200" y="1851660"/>
            <a:ext cx="1219200" cy="167259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Not Eligible for Tax Credit</a:t>
            </a:r>
          </a:p>
        </p:txBody>
      </p:sp>
      <p:sp>
        <p:nvSpPr>
          <p:cNvPr id="44" name="TextBox 43"/>
          <p:cNvSpPr txBox="1"/>
          <p:nvPr/>
        </p:nvSpPr>
        <p:spPr>
          <a:xfrm>
            <a:off x="334327" y="5635823"/>
            <a:ext cx="2531745" cy="307777"/>
          </a:xfrm>
          <a:prstGeom prst="rect">
            <a:avLst/>
          </a:prstGeom>
          <a:noFill/>
        </p:spPr>
        <p:txBody>
          <a:bodyPr wrap="square" rtlCol="0">
            <a:spAutoFit/>
          </a:bodyPr>
          <a:lstStyle/>
          <a:p>
            <a:r>
              <a:rPr lang="en-US" sz="1400" dirty="0" smtClean="0">
                <a:solidFill>
                  <a:prstClr val="black"/>
                </a:solidFill>
              </a:rPr>
              <a:t>FPL = Federal Poverty Level</a:t>
            </a:r>
            <a:endParaRPr lang="en-US" sz="1400" dirty="0">
              <a:solidFill>
                <a:prstClr val="black"/>
              </a:solidFill>
            </a:endParaRPr>
          </a:p>
        </p:txBody>
      </p:sp>
      <p:sp>
        <p:nvSpPr>
          <p:cNvPr id="71" name="TextBox 70"/>
          <p:cNvSpPr txBox="1"/>
          <p:nvPr/>
        </p:nvSpPr>
        <p:spPr>
          <a:xfrm>
            <a:off x="533400" y="152400"/>
            <a:ext cx="7848600" cy="400110"/>
          </a:xfrm>
          <a:prstGeom prst="rect">
            <a:avLst/>
          </a:prstGeom>
          <a:noFill/>
        </p:spPr>
        <p:txBody>
          <a:bodyPr wrap="square" rtlCol="0">
            <a:spAutoFit/>
          </a:bodyPr>
          <a:lstStyle/>
          <a:p>
            <a:pPr algn="ctr"/>
            <a:r>
              <a:rPr lang="en-US" sz="2000" b="1" dirty="0" smtClean="0">
                <a:solidFill>
                  <a:srgbClr val="8064A2">
                    <a:lumMod val="50000"/>
                  </a:srgbClr>
                </a:solidFill>
              </a:rPr>
              <a:t>Health Plan Enrollment Eligibility in the Marketplace: Family of 4</a:t>
            </a:r>
            <a:endParaRPr lang="en-US" sz="2000" b="1" dirty="0">
              <a:solidFill>
                <a:srgbClr val="8064A2">
                  <a:lumMod val="50000"/>
                </a:srgbClr>
              </a:solidFill>
            </a:endParaRPr>
          </a:p>
        </p:txBody>
      </p:sp>
      <p:sp>
        <p:nvSpPr>
          <p:cNvPr id="31" name="Rounded Rectangle 30"/>
          <p:cNvSpPr/>
          <p:nvPr/>
        </p:nvSpPr>
        <p:spPr>
          <a:xfrm>
            <a:off x="3581400" y="5410200"/>
            <a:ext cx="5105400" cy="106680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Consumers can always choose employer coverage if available, or purchase in the private market. </a:t>
            </a:r>
            <a:r>
              <a:rPr lang="en-US" dirty="0">
                <a:solidFill>
                  <a:prstClr val="black"/>
                </a:solidFill>
              </a:rPr>
              <a:t>To be eligible for tax credits, </a:t>
            </a:r>
            <a:r>
              <a:rPr lang="en-US" dirty="0" smtClean="0">
                <a:solidFill>
                  <a:prstClr val="black"/>
                </a:solidFill>
              </a:rPr>
              <a:t>though, consumers </a:t>
            </a:r>
            <a:r>
              <a:rPr lang="en-US" dirty="0">
                <a:solidFill>
                  <a:prstClr val="black"/>
                </a:solidFill>
              </a:rPr>
              <a:t>must purchase through the Marketplace. </a:t>
            </a:r>
          </a:p>
        </p:txBody>
      </p:sp>
    </p:spTree>
    <p:extLst>
      <p:ext uri="{BB962C8B-B14F-4D97-AF65-F5344CB8AC3E}">
        <p14:creationId xmlns:p14="http://schemas.microsoft.com/office/powerpoint/2010/main" val="4705427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038" y="1588"/>
            <a:ext cx="762000" cy="366712"/>
          </a:xfrm>
          <a:prstGeom prst="rect">
            <a:avLst/>
          </a:prstGeom>
        </p:spPr>
        <p:txBody>
          <a:bodyPr/>
          <a:lstStyle/>
          <a:p>
            <a:pPr>
              <a:defRPr/>
            </a:pPr>
            <a:fld id="{D3BC8616-8BC1-4D2E-9FF1-A59A4636844F}" type="slidenum">
              <a:rPr lang="en-US" smtClean="0"/>
              <a:pPr>
                <a:defRPr/>
              </a:pPr>
              <a:t>109</a:t>
            </a:fld>
            <a:endParaRPr lang="en-US" dirty="0"/>
          </a:p>
        </p:txBody>
      </p:sp>
      <p:graphicFrame>
        <p:nvGraphicFramePr>
          <p:cNvPr id="3" name="Diagram 2"/>
          <p:cNvGraphicFramePr/>
          <p:nvPr/>
        </p:nvGraphicFramePr>
        <p:xfrm>
          <a:off x="152400" y="762000"/>
          <a:ext cx="8991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58" name="Rectangle 2"/>
          <p:cNvSpPr>
            <a:spLocks noChangeArrowheads="1"/>
          </p:cNvSpPr>
          <p:nvPr/>
        </p:nvSpPr>
        <p:spPr bwMode="auto">
          <a:xfrm>
            <a:off x="276225" y="982663"/>
            <a:ext cx="2819400" cy="811212"/>
          </a:xfrm>
          <a:prstGeom prst="rect">
            <a:avLst/>
          </a:prstGeom>
          <a:solidFill>
            <a:srgbClr val="4F81BD"/>
          </a:solidFill>
          <a:ln w="38100">
            <a:solidFill>
              <a:srgbClr val="F2F2F2"/>
            </a:solidFill>
            <a:miter lim="800000"/>
            <a:headEnd/>
            <a:tailEnd/>
          </a:ln>
          <a:effectLst>
            <a:outerShdw dist="107763" dir="13500000"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600" dirty="0" smtClean="0">
                <a:solidFill>
                  <a:prstClr val="black"/>
                </a:solidFill>
                <a:latin typeface="Calibri" pitchFamily="34" charset="0"/>
                <a:ea typeface="ＭＳ Ｐゴシック" pitchFamily="32" charset="-128"/>
              </a:rPr>
              <a:t>Farmworker Health Coverage under the Affordable Care Act in 2014</a:t>
            </a:r>
            <a:endParaRPr lang="en-US" dirty="0" smtClean="0">
              <a:solidFill>
                <a:prstClr val="black"/>
              </a:solidFill>
              <a:latin typeface="Arial" pitchFamily="34" charset="0"/>
              <a:ea typeface="ＭＳ Ｐゴシック" pitchFamily="32" charset="-128"/>
            </a:endParaRPr>
          </a:p>
        </p:txBody>
      </p:sp>
    </p:spTree>
    <p:extLst>
      <p:ext uri="{BB962C8B-B14F-4D97-AF65-F5344CB8AC3E}">
        <p14:creationId xmlns:p14="http://schemas.microsoft.com/office/powerpoint/2010/main" val="1066400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7E81CBD-B1C2-479D-AEC3-440604F0F932}"/>
                                            </p:graphicEl>
                                          </p:spTgt>
                                        </p:tgtEl>
                                        <p:attrNameLst>
                                          <p:attrName>style.visibility</p:attrName>
                                        </p:attrNameLst>
                                      </p:cBhvr>
                                      <p:to>
                                        <p:strVal val="visible"/>
                                      </p:to>
                                    </p:set>
                                    <p:animEffect transition="in" filter="fade">
                                      <p:cBhvr>
                                        <p:cTn id="7" dur="2000"/>
                                        <p:tgtEl>
                                          <p:spTgt spid="3">
                                            <p:graphicEl>
                                              <a:dgm id="{87E81CBD-B1C2-479D-AEC3-440604F0F93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0495FC24-0E29-4BFB-BA4F-065804CB658A}"/>
                                            </p:graphicEl>
                                          </p:spTgt>
                                        </p:tgtEl>
                                        <p:attrNameLst>
                                          <p:attrName>style.visibility</p:attrName>
                                        </p:attrNameLst>
                                      </p:cBhvr>
                                      <p:to>
                                        <p:strVal val="visible"/>
                                      </p:to>
                                    </p:set>
                                    <p:animEffect transition="in" filter="fade">
                                      <p:cBhvr>
                                        <p:cTn id="12" dur="2000"/>
                                        <p:tgtEl>
                                          <p:spTgt spid="3">
                                            <p:graphicEl>
                                              <a:dgm id="{0495FC24-0E29-4BFB-BA4F-065804CB658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4F37F020-616E-453B-B809-30FA90BFEA40}"/>
                                            </p:graphicEl>
                                          </p:spTgt>
                                        </p:tgtEl>
                                        <p:attrNameLst>
                                          <p:attrName>style.visibility</p:attrName>
                                        </p:attrNameLst>
                                      </p:cBhvr>
                                      <p:to>
                                        <p:strVal val="visible"/>
                                      </p:to>
                                    </p:set>
                                    <p:animEffect transition="in" filter="fade">
                                      <p:cBhvr>
                                        <p:cTn id="15" dur="2000"/>
                                        <p:tgtEl>
                                          <p:spTgt spid="3">
                                            <p:graphicEl>
                                              <a:dgm id="{4F37F020-616E-453B-B809-30FA90BFEA4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2CE3BBF4-DCC8-459C-B89C-FC4844537963}"/>
                                            </p:graphicEl>
                                          </p:spTgt>
                                        </p:tgtEl>
                                        <p:attrNameLst>
                                          <p:attrName>style.visibility</p:attrName>
                                        </p:attrNameLst>
                                      </p:cBhvr>
                                      <p:to>
                                        <p:strVal val="visible"/>
                                      </p:to>
                                    </p:set>
                                    <p:animEffect transition="in" filter="fade">
                                      <p:cBhvr>
                                        <p:cTn id="20" dur="2000"/>
                                        <p:tgtEl>
                                          <p:spTgt spid="3">
                                            <p:graphicEl>
                                              <a:dgm id="{2CE3BBF4-DCC8-459C-B89C-FC484453796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383BF3C8-3944-4D4E-820F-11066510BF75}"/>
                                            </p:graphicEl>
                                          </p:spTgt>
                                        </p:tgtEl>
                                        <p:attrNameLst>
                                          <p:attrName>style.visibility</p:attrName>
                                        </p:attrNameLst>
                                      </p:cBhvr>
                                      <p:to>
                                        <p:strVal val="visible"/>
                                      </p:to>
                                    </p:set>
                                    <p:animEffect transition="in" filter="fade">
                                      <p:cBhvr>
                                        <p:cTn id="23" dur="2000"/>
                                        <p:tgtEl>
                                          <p:spTgt spid="3">
                                            <p:graphicEl>
                                              <a:dgm id="{383BF3C8-3944-4D4E-820F-11066510BF7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1181DC41-DFA2-4113-80C9-BC1B51FF2AF3}"/>
                                            </p:graphicEl>
                                          </p:spTgt>
                                        </p:tgtEl>
                                        <p:attrNameLst>
                                          <p:attrName>style.visibility</p:attrName>
                                        </p:attrNameLst>
                                      </p:cBhvr>
                                      <p:to>
                                        <p:strVal val="visible"/>
                                      </p:to>
                                    </p:set>
                                    <p:animEffect transition="in" filter="fade">
                                      <p:cBhvr>
                                        <p:cTn id="28" dur="2000"/>
                                        <p:tgtEl>
                                          <p:spTgt spid="3">
                                            <p:graphicEl>
                                              <a:dgm id="{1181DC41-DFA2-4113-80C9-BC1B51FF2AF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BACE27F7-D97F-48E0-AB2A-FB3259F7AEF9}"/>
                                            </p:graphicEl>
                                          </p:spTgt>
                                        </p:tgtEl>
                                        <p:attrNameLst>
                                          <p:attrName>style.visibility</p:attrName>
                                        </p:attrNameLst>
                                      </p:cBhvr>
                                      <p:to>
                                        <p:strVal val="visible"/>
                                      </p:to>
                                    </p:set>
                                    <p:animEffect transition="in" filter="fade">
                                      <p:cBhvr>
                                        <p:cTn id="31" dur="2000"/>
                                        <p:tgtEl>
                                          <p:spTgt spid="3">
                                            <p:graphicEl>
                                              <a:dgm id="{BACE27F7-D97F-48E0-AB2A-FB3259F7AEF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B37EF4EA-8806-40E1-8108-067F307EDC34}"/>
                                            </p:graphicEl>
                                          </p:spTgt>
                                        </p:tgtEl>
                                        <p:attrNameLst>
                                          <p:attrName>style.visibility</p:attrName>
                                        </p:attrNameLst>
                                      </p:cBhvr>
                                      <p:to>
                                        <p:strVal val="visible"/>
                                      </p:to>
                                    </p:set>
                                    <p:animEffect transition="in" filter="fade">
                                      <p:cBhvr>
                                        <p:cTn id="36" dur="2000"/>
                                        <p:tgtEl>
                                          <p:spTgt spid="3">
                                            <p:graphicEl>
                                              <a:dgm id="{B37EF4EA-8806-40E1-8108-067F307EDC3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E285DEF8-54EC-4B07-AA55-34966457FF41}"/>
                                            </p:graphicEl>
                                          </p:spTgt>
                                        </p:tgtEl>
                                        <p:attrNameLst>
                                          <p:attrName>style.visibility</p:attrName>
                                        </p:attrNameLst>
                                      </p:cBhvr>
                                      <p:to>
                                        <p:strVal val="visible"/>
                                      </p:to>
                                    </p:set>
                                    <p:animEffect transition="in" filter="fade">
                                      <p:cBhvr>
                                        <p:cTn id="39" dur="2000"/>
                                        <p:tgtEl>
                                          <p:spTgt spid="3">
                                            <p:graphicEl>
                                              <a:dgm id="{E285DEF8-54EC-4B07-AA55-34966457FF41}"/>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5A83562C-7DCF-42B3-945D-D4DB57146888}"/>
                                            </p:graphicEl>
                                          </p:spTgt>
                                        </p:tgtEl>
                                        <p:attrNameLst>
                                          <p:attrName>style.visibility</p:attrName>
                                        </p:attrNameLst>
                                      </p:cBhvr>
                                      <p:to>
                                        <p:strVal val="visible"/>
                                      </p:to>
                                    </p:set>
                                    <p:animEffect transition="in" filter="fade">
                                      <p:cBhvr>
                                        <p:cTn id="44" dur="2000"/>
                                        <p:tgtEl>
                                          <p:spTgt spid="3">
                                            <p:graphicEl>
                                              <a:dgm id="{5A83562C-7DCF-42B3-945D-D4DB5714688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43AA3F28-8075-4AFA-B26D-E149987C0F52}"/>
                                            </p:graphicEl>
                                          </p:spTgt>
                                        </p:tgtEl>
                                        <p:attrNameLst>
                                          <p:attrName>style.visibility</p:attrName>
                                        </p:attrNameLst>
                                      </p:cBhvr>
                                      <p:to>
                                        <p:strVal val="visible"/>
                                      </p:to>
                                    </p:set>
                                    <p:animEffect transition="in" filter="fade">
                                      <p:cBhvr>
                                        <p:cTn id="47" dur="2000"/>
                                        <p:tgtEl>
                                          <p:spTgt spid="3">
                                            <p:graphicEl>
                                              <a:dgm id="{43AA3F28-8075-4AFA-B26D-E149987C0F5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graphicEl>
                                              <a:dgm id="{D19A759F-4017-48CC-A030-FC49BAEB9090}"/>
                                            </p:graphicEl>
                                          </p:spTgt>
                                        </p:tgtEl>
                                        <p:attrNameLst>
                                          <p:attrName>style.visibility</p:attrName>
                                        </p:attrNameLst>
                                      </p:cBhvr>
                                      <p:to>
                                        <p:strVal val="visible"/>
                                      </p:to>
                                    </p:set>
                                    <p:animEffect transition="in" filter="fade">
                                      <p:cBhvr>
                                        <p:cTn id="52" dur="2000"/>
                                        <p:tgtEl>
                                          <p:spTgt spid="3">
                                            <p:graphicEl>
                                              <a:dgm id="{D19A759F-4017-48CC-A030-FC49BAEB9090}"/>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graphicEl>
                                              <a:dgm id="{B091678D-E155-4645-A4CE-AC6B0546BC51}"/>
                                            </p:graphicEl>
                                          </p:spTgt>
                                        </p:tgtEl>
                                        <p:attrNameLst>
                                          <p:attrName>style.visibility</p:attrName>
                                        </p:attrNameLst>
                                      </p:cBhvr>
                                      <p:to>
                                        <p:strVal val="visible"/>
                                      </p:to>
                                    </p:set>
                                    <p:animEffect transition="in" filter="fade">
                                      <p:cBhvr>
                                        <p:cTn id="55" dur="2000"/>
                                        <p:tgtEl>
                                          <p:spTgt spid="3">
                                            <p:graphicEl>
                                              <a:dgm id="{B091678D-E155-4645-A4CE-AC6B0546BC51}"/>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graphicEl>
                                              <a:dgm id="{B8E6D3EC-2217-47E2-AB18-5A39B7F93D13}"/>
                                            </p:graphicEl>
                                          </p:spTgt>
                                        </p:tgtEl>
                                        <p:attrNameLst>
                                          <p:attrName>style.visibility</p:attrName>
                                        </p:attrNameLst>
                                      </p:cBhvr>
                                      <p:to>
                                        <p:strVal val="visible"/>
                                      </p:to>
                                    </p:set>
                                    <p:animEffect transition="in" filter="fade">
                                      <p:cBhvr>
                                        <p:cTn id="60" dur="2000"/>
                                        <p:tgtEl>
                                          <p:spTgt spid="3">
                                            <p:graphicEl>
                                              <a:dgm id="{B8E6D3EC-2217-47E2-AB18-5A39B7F93D13}"/>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graphicEl>
                                              <a:dgm id="{19490881-792A-42AE-B270-11832FDFA6B7}"/>
                                            </p:graphicEl>
                                          </p:spTgt>
                                        </p:tgtEl>
                                        <p:attrNameLst>
                                          <p:attrName>style.visibility</p:attrName>
                                        </p:attrNameLst>
                                      </p:cBhvr>
                                      <p:to>
                                        <p:strVal val="visible"/>
                                      </p:to>
                                    </p:set>
                                    <p:animEffect transition="in" filter="fade">
                                      <p:cBhvr>
                                        <p:cTn id="63" dur="2000"/>
                                        <p:tgtEl>
                                          <p:spTgt spid="3">
                                            <p:graphicEl>
                                              <a:dgm id="{19490881-792A-42AE-B270-11832FDFA6B7}"/>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graphicEl>
                                              <a:dgm id="{E8804E91-4C1E-43C5-BFB2-0650C747B6B4}"/>
                                            </p:graphicEl>
                                          </p:spTgt>
                                        </p:tgtEl>
                                        <p:attrNameLst>
                                          <p:attrName>style.visibility</p:attrName>
                                        </p:attrNameLst>
                                      </p:cBhvr>
                                      <p:to>
                                        <p:strVal val="visible"/>
                                      </p:to>
                                    </p:set>
                                    <p:animEffect transition="in" filter="fade">
                                      <p:cBhvr>
                                        <p:cTn id="68" dur="2000"/>
                                        <p:tgtEl>
                                          <p:spTgt spid="3">
                                            <p:graphicEl>
                                              <a:dgm id="{E8804E91-4C1E-43C5-BFB2-0650C747B6B4}"/>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graphicEl>
                                              <a:dgm id="{F7B359AA-D79C-4C38-B372-5490678699C2}"/>
                                            </p:graphicEl>
                                          </p:spTgt>
                                        </p:tgtEl>
                                        <p:attrNameLst>
                                          <p:attrName>style.visibility</p:attrName>
                                        </p:attrNameLst>
                                      </p:cBhvr>
                                      <p:to>
                                        <p:strVal val="visible"/>
                                      </p:to>
                                    </p:set>
                                    <p:animEffect transition="in" filter="fade">
                                      <p:cBhvr>
                                        <p:cTn id="71" dur="2000"/>
                                        <p:tgtEl>
                                          <p:spTgt spid="3">
                                            <p:graphicEl>
                                              <a:dgm id="{F7B359AA-D79C-4C38-B372-5490678699C2}"/>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
                                            <p:graphicEl>
                                              <a:dgm id="{0FCCCE32-4CC1-4F78-8D86-47C696E0CD97}"/>
                                            </p:graphicEl>
                                          </p:spTgt>
                                        </p:tgtEl>
                                        <p:attrNameLst>
                                          <p:attrName>style.visibility</p:attrName>
                                        </p:attrNameLst>
                                      </p:cBhvr>
                                      <p:to>
                                        <p:strVal val="visible"/>
                                      </p:to>
                                    </p:set>
                                    <p:animEffect transition="in" filter="fade">
                                      <p:cBhvr>
                                        <p:cTn id="76" dur="2000"/>
                                        <p:tgtEl>
                                          <p:spTgt spid="3">
                                            <p:graphicEl>
                                              <a:dgm id="{0FCCCE32-4CC1-4F78-8D86-47C696E0CD97}"/>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graphicEl>
                                              <a:dgm id="{4879353D-9E84-4138-95E4-FC34C2A1069E}"/>
                                            </p:graphicEl>
                                          </p:spTgt>
                                        </p:tgtEl>
                                        <p:attrNameLst>
                                          <p:attrName>style.visibility</p:attrName>
                                        </p:attrNameLst>
                                      </p:cBhvr>
                                      <p:to>
                                        <p:strVal val="visible"/>
                                      </p:to>
                                    </p:set>
                                    <p:animEffect transition="in" filter="fade">
                                      <p:cBhvr>
                                        <p:cTn id="79" dur="2000"/>
                                        <p:tgtEl>
                                          <p:spTgt spid="3">
                                            <p:graphicEl>
                                              <a:dgm id="{4879353D-9E84-4138-95E4-FC34C2A1069E}"/>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
                                            <p:graphicEl>
                                              <a:dgm id="{907AAF81-5C79-44CF-8A77-391EEE21D2DD}"/>
                                            </p:graphicEl>
                                          </p:spTgt>
                                        </p:tgtEl>
                                        <p:attrNameLst>
                                          <p:attrName>style.visibility</p:attrName>
                                        </p:attrNameLst>
                                      </p:cBhvr>
                                      <p:to>
                                        <p:strVal val="visible"/>
                                      </p:to>
                                    </p:set>
                                    <p:animEffect transition="in" filter="fade">
                                      <p:cBhvr>
                                        <p:cTn id="84" dur="2000"/>
                                        <p:tgtEl>
                                          <p:spTgt spid="3">
                                            <p:graphicEl>
                                              <a:dgm id="{907AAF81-5C79-44CF-8A77-391EEE21D2DD}"/>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graphicEl>
                                              <a:dgm id="{5F9E56E2-F2E8-4CF7-86AF-EB7F068F9406}"/>
                                            </p:graphicEl>
                                          </p:spTgt>
                                        </p:tgtEl>
                                        <p:attrNameLst>
                                          <p:attrName>style.visibility</p:attrName>
                                        </p:attrNameLst>
                                      </p:cBhvr>
                                      <p:to>
                                        <p:strVal val="visible"/>
                                      </p:to>
                                    </p:set>
                                    <p:animEffect transition="in" filter="fade">
                                      <p:cBhvr>
                                        <p:cTn id="87" dur="2000"/>
                                        <p:tgtEl>
                                          <p:spTgt spid="3">
                                            <p:graphicEl>
                                              <a:dgm id="{5F9E56E2-F2E8-4CF7-86AF-EB7F068F940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
                                            <p:graphicEl>
                                              <a:dgm id="{A17A2AFE-5F35-4580-8CA9-64E847095C80}"/>
                                            </p:graphicEl>
                                          </p:spTgt>
                                        </p:tgtEl>
                                        <p:attrNameLst>
                                          <p:attrName>style.visibility</p:attrName>
                                        </p:attrNameLst>
                                      </p:cBhvr>
                                      <p:to>
                                        <p:strVal val="visible"/>
                                      </p:to>
                                    </p:set>
                                    <p:animEffect transition="in" filter="fade">
                                      <p:cBhvr>
                                        <p:cTn id="92" dur="2000"/>
                                        <p:tgtEl>
                                          <p:spTgt spid="3">
                                            <p:graphicEl>
                                              <a:dgm id="{A17A2AFE-5F35-4580-8CA9-64E847095C80}"/>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
                                            <p:graphicEl>
                                              <a:dgm id="{104BDD6E-FB2A-44F7-9620-2DAC6BA889A4}"/>
                                            </p:graphicEl>
                                          </p:spTgt>
                                        </p:tgtEl>
                                        <p:attrNameLst>
                                          <p:attrName>style.visibility</p:attrName>
                                        </p:attrNameLst>
                                      </p:cBhvr>
                                      <p:to>
                                        <p:strVal val="visible"/>
                                      </p:to>
                                    </p:set>
                                    <p:animEffect transition="in" filter="fade">
                                      <p:cBhvr>
                                        <p:cTn id="95" dur="2000"/>
                                        <p:tgtEl>
                                          <p:spTgt spid="3">
                                            <p:graphicEl>
                                              <a:dgm id="{104BDD6E-FB2A-44F7-9620-2DAC6BA889A4}"/>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
                                            <p:graphicEl>
                                              <a:dgm id="{2380BC89-8BB0-47F4-A134-FDE80736086E}"/>
                                            </p:graphicEl>
                                          </p:spTgt>
                                        </p:tgtEl>
                                        <p:attrNameLst>
                                          <p:attrName>style.visibility</p:attrName>
                                        </p:attrNameLst>
                                      </p:cBhvr>
                                      <p:to>
                                        <p:strVal val="visible"/>
                                      </p:to>
                                    </p:set>
                                    <p:animEffect transition="in" filter="fade">
                                      <p:cBhvr>
                                        <p:cTn id="100" dur="2000"/>
                                        <p:tgtEl>
                                          <p:spTgt spid="3">
                                            <p:graphicEl>
                                              <a:dgm id="{2380BC89-8BB0-47F4-A134-FDE80736086E}"/>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
                                            <p:graphicEl>
                                              <a:dgm id="{A56163C9-FB60-4189-9B4B-26E5ACDC2B79}"/>
                                            </p:graphicEl>
                                          </p:spTgt>
                                        </p:tgtEl>
                                        <p:attrNameLst>
                                          <p:attrName>style.visibility</p:attrName>
                                        </p:attrNameLst>
                                      </p:cBhvr>
                                      <p:to>
                                        <p:strVal val="visible"/>
                                      </p:to>
                                    </p:set>
                                    <p:animEffect transition="in" filter="fade">
                                      <p:cBhvr>
                                        <p:cTn id="103" dur="2000"/>
                                        <p:tgtEl>
                                          <p:spTgt spid="3">
                                            <p:graphicEl>
                                              <a:dgm id="{A56163C9-FB60-4189-9B4B-26E5ACDC2B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222250" y="1274763"/>
          <a:ext cx="8966200" cy="5029200"/>
        </p:xfrm>
        <a:graphic>
          <a:graphicData uri="http://schemas.openxmlformats.org/presentationml/2006/ole">
            <mc:AlternateContent xmlns:mc="http://schemas.openxmlformats.org/markup-compatibility/2006">
              <mc:Choice xmlns:v="urn:schemas-microsoft-com:vml" Requires="v">
                <p:oleObj spid="_x0000_s32796" r:id="rId3" imgW="8967993" imgH="5029636" progId="Excel.Chart.8">
                  <p:embed/>
                </p:oleObj>
              </mc:Choice>
              <mc:Fallback>
                <p:oleObj r:id="rId3" imgW="8967993" imgH="502963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1274763"/>
                        <a:ext cx="896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Text Box 3"/>
          <p:cNvSpPr txBox="1">
            <a:spLocks noChangeArrowheads="1"/>
          </p:cNvSpPr>
          <p:nvPr/>
        </p:nvSpPr>
        <p:spPr bwMode="auto">
          <a:xfrm>
            <a:off x="304800" y="152400"/>
            <a:ext cx="8458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000" b="1">
                <a:solidFill>
                  <a:srgbClr val="000000"/>
                </a:solidFill>
                <a:latin typeface="Tahoma" pitchFamily="34" charset="0"/>
              </a:rPr>
              <a:t> Average Annual Worker and Employer Contributions to Premiums and Total Premiums for Family Coverage, </a:t>
            </a:r>
          </a:p>
          <a:p>
            <a:pPr algn="ctr" eaLnBrk="0" fontAlgn="base" hangingPunct="0">
              <a:spcBef>
                <a:spcPct val="0"/>
              </a:spcBef>
              <a:spcAft>
                <a:spcPct val="0"/>
              </a:spcAft>
            </a:pPr>
            <a:r>
              <a:rPr lang="en-US" sz="2000" b="1">
                <a:solidFill>
                  <a:srgbClr val="000000"/>
                </a:solidFill>
                <a:latin typeface="Tahoma" pitchFamily="34" charset="0"/>
              </a:rPr>
              <a:t>1999-2011</a:t>
            </a:r>
          </a:p>
        </p:txBody>
      </p:sp>
      <p:sp>
        <p:nvSpPr>
          <p:cNvPr id="22532" name="Text Box 4"/>
          <p:cNvSpPr txBox="1">
            <a:spLocks noChangeArrowheads="1"/>
          </p:cNvSpPr>
          <p:nvPr/>
        </p:nvSpPr>
        <p:spPr bwMode="auto">
          <a:xfrm>
            <a:off x="152400" y="6308725"/>
            <a:ext cx="8305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en-US" sz="1000">
                <a:solidFill>
                  <a:srgbClr val="000000"/>
                </a:solidFill>
                <a:latin typeface="Tahoma" pitchFamily="34" charset="0"/>
              </a:rPr>
              <a:t>* Estimate is statistically different from estimate for the previous year shown (p&lt;.05). </a:t>
            </a:r>
          </a:p>
          <a:p>
            <a:pPr eaLnBrk="0" fontAlgn="base" hangingPunct="0">
              <a:spcBef>
                <a:spcPct val="50000"/>
              </a:spcBef>
              <a:spcAft>
                <a:spcPct val="0"/>
              </a:spcAft>
            </a:pPr>
            <a:r>
              <a:rPr lang="en-US" sz="1000">
                <a:solidFill>
                  <a:srgbClr val="000000"/>
                </a:solidFill>
                <a:latin typeface="Tahoma" pitchFamily="34" charset="0"/>
              </a:rPr>
              <a:t>Source:  Kaiser/HRET Survey of Employer-Sponsored Health Benefits, 1999-2011.</a:t>
            </a:r>
          </a:p>
        </p:txBody>
      </p:sp>
      <p:sp>
        <p:nvSpPr>
          <p:cNvPr id="22533" name="Text Box 5"/>
          <p:cNvSpPr txBox="1">
            <a:spLocks noChangeArrowheads="1"/>
          </p:cNvSpPr>
          <p:nvPr/>
        </p:nvSpPr>
        <p:spPr bwMode="auto">
          <a:xfrm>
            <a:off x="685800" y="37925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$5,791</a:t>
            </a:r>
          </a:p>
        </p:txBody>
      </p:sp>
      <p:sp>
        <p:nvSpPr>
          <p:cNvPr id="22534" name="Text Box 6"/>
          <p:cNvSpPr txBox="1">
            <a:spLocks noChangeArrowheads="1"/>
          </p:cNvSpPr>
          <p:nvPr/>
        </p:nvSpPr>
        <p:spPr bwMode="auto">
          <a:xfrm>
            <a:off x="1295400" y="3581400"/>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$6,438*</a:t>
            </a:r>
          </a:p>
        </p:txBody>
      </p:sp>
      <p:sp>
        <p:nvSpPr>
          <p:cNvPr id="22535" name="Text Box 7"/>
          <p:cNvSpPr txBox="1">
            <a:spLocks noChangeArrowheads="1"/>
          </p:cNvSpPr>
          <p:nvPr/>
        </p:nvSpPr>
        <p:spPr bwMode="auto">
          <a:xfrm>
            <a:off x="1905000" y="34115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$7,061*</a:t>
            </a:r>
          </a:p>
        </p:txBody>
      </p:sp>
      <p:sp>
        <p:nvSpPr>
          <p:cNvPr id="22536" name="Text Box 8"/>
          <p:cNvSpPr txBox="1">
            <a:spLocks noChangeArrowheads="1"/>
          </p:cNvSpPr>
          <p:nvPr/>
        </p:nvSpPr>
        <p:spPr bwMode="auto">
          <a:xfrm>
            <a:off x="2514600" y="31067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$8,003*</a:t>
            </a:r>
          </a:p>
        </p:txBody>
      </p:sp>
      <p:sp>
        <p:nvSpPr>
          <p:cNvPr id="22537" name="Text Box 9"/>
          <p:cNvSpPr txBox="1">
            <a:spLocks noChangeArrowheads="1"/>
          </p:cNvSpPr>
          <p:nvPr/>
        </p:nvSpPr>
        <p:spPr bwMode="auto">
          <a:xfrm>
            <a:off x="3124200" y="2743200"/>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$9,068*</a:t>
            </a:r>
          </a:p>
        </p:txBody>
      </p:sp>
      <p:sp>
        <p:nvSpPr>
          <p:cNvPr id="22538" name="Text Box 10"/>
          <p:cNvSpPr txBox="1">
            <a:spLocks noChangeArrowheads="1"/>
          </p:cNvSpPr>
          <p:nvPr/>
        </p:nvSpPr>
        <p:spPr bwMode="auto">
          <a:xfrm>
            <a:off x="3733800" y="24971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$9,950*</a:t>
            </a:r>
          </a:p>
        </p:txBody>
      </p:sp>
      <p:sp>
        <p:nvSpPr>
          <p:cNvPr id="22539" name="Text Box 11"/>
          <p:cNvSpPr txBox="1">
            <a:spLocks noChangeArrowheads="1"/>
          </p:cNvSpPr>
          <p:nvPr/>
        </p:nvSpPr>
        <p:spPr bwMode="auto">
          <a:xfrm>
            <a:off x="4343400" y="21923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$10,880*</a:t>
            </a:r>
          </a:p>
        </p:txBody>
      </p:sp>
      <p:sp>
        <p:nvSpPr>
          <p:cNvPr id="22540" name="Text Box 12"/>
          <p:cNvSpPr txBox="1">
            <a:spLocks noChangeArrowheads="1"/>
          </p:cNvSpPr>
          <p:nvPr/>
        </p:nvSpPr>
        <p:spPr bwMode="auto">
          <a:xfrm>
            <a:off x="4953000" y="1981200"/>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$11,480*</a:t>
            </a:r>
          </a:p>
        </p:txBody>
      </p:sp>
      <p:sp>
        <p:nvSpPr>
          <p:cNvPr id="22541" name="Text Box 13"/>
          <p:cNvSpPr txBox="1">
            <a:spLocks noChangeArrowheads="1"/>
          </p:cNvSpPr>
          <p:nvPr/>
        </p:nvSpPr>
        <p:spPr bwMode="auto">
          <a:xfrm>
            <a:off x="5486400" y="1752600"/>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$12,106*</a:t>
            </a:r>
          </a:p>
        </p:txBody>
      </p:sp>
      <p:sp>
        <p:nvSpPr>
          <p:cNvPr id="22542" name="Text Box 15"/>
          <p:cNvSpPr txBox="1">
            <a:spLocks noChangeArrowheads="1"/>
          </p:cNvSpPr>
          <p:nvPr/>
        </p:nvSpPr>
        <p:spPr bwMode="auto">
          <a:xfrm>
            <a:off x="6096000" y="15827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$12,680*</a:t>
            </a:r>
          </a:p>
        </p:txBody>
      </p:sp>
      <p:sp>
        <p:nvSpPr>
          <p:cNvPr id="22543" name="Text Box 16"/>
          <p:cNvSpPr txBox="1">
            <a:spLocks noChangeArrowheads="1"/>
          </p:cNvSpPr>
          <p:nvPr/>
        </p:nvSpPr>
        <p:spPr bwMode="auto">
          <a:xfrm>
            <a:off x="6705600" y="13541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$13,375*</a:t>
            </a:r>
          </a:p>
        </p:txBody>
      </p:sp>
      <p:sp>
        <p:nvSpPr>
          <p:cNvPr id="22544" name="Text Box 16"/>
          <p:cNvSpPr txBox="1">
            <a:spLocks noChangeArrowheads="1"/>
          </p:cNvSpPr>
          <p:nvPr/>
        </p:nvSpPr>
        <p:spPr bwMode="auto">
          <a:xfrm>
            <a:off x="7315200" y="1219200"/>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$13,770*</a:t>
            </a:r>
          </a:p>
        </p:txBody>
      </p:sp>
      <p:pic>
        <p:nvPicPr>
          <p:cNvPr id="22545" name="Picture 13" descr="kfflogo-col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xt Box 16"/>
          <p:cNvSpPr txBox="1">
            <a:spLocks noChangeArrowheads="1"/>
          </p:cNvSpPr>
          <p:nvPr/>
        </p:nvSpPr>
        <p:spPr bwMode="auto">
          <a:xfrm>
            <a:off x="8001000" y="11255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000" b="1">
                <a:solidFill>
                  <a:srgbClr val="000000"/>
                </a:solidFill>
                <a:latin typeface="Tahoma" pitchFamily="34" charset="0"/>
              </a:rPr>
              <a:t>$15,073*</a:t>
            </a:r>
          </a:p>
        </p:txBody>
      </p:sp>
    </p:spTree>
    <p:extLst>
      <p:ext uri="{BB962C8B-B14F-4D97-AF65-F5344CB8AC3E}">
        <p14:creationId xmlns:p14="http://schemas.microsoft.com/office/powerpoint/2010/main" val="23552929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381000" y="457200"/>
            <a:ext cx="8229600" cy="1066800"/>
          </a:xfrm>
        </p:spPr>
        <p:txBody>
          <a:bodyPr>
            <a:normAutofit fontScale="90000"/>
          </a:bodyPr>
          <a:lstStyle/>
          <a:p>
            <a:pPr eaLnBrk="1" hangingPunct="1"/>
            <a:r>
              <a:rPr lang="en-US" sz="3600" dirty="0" smtClean="0"/>
              <a:t/>
            </a:r>
            <a:br>
              <a:rPr lang="en-US" sz="3600" dirty="0" smtClean="0"/>
            </a:br>
            <a:endParaRPr lang="en-US" sz="3600" dirty="0" smtClean="0"/>
          </a:p>
        </p:txBody>
      </p:sp>
      <p:sp>
        <p:nvSpPr>
          <p:cNvPr id="16387" name="Rectangle 3"/>
          <p:cNvSpPr>
            <a:spLocks noGrp="1" noChangeArrowheads="1"/>
          </p:cNvSpPr>
          <p:nvPr>
            <p:ph idx="1"/>
          </p:nvPr>
        </p:nvSpPr>
        <p:spPr>
          <a:xfrm>
            <a:off x="381000" y="1752600"/>
            <a:ext cx="8229600" cy="4525963"/>
          </a:xfrm>
        </p:spPr>
        <p:txBody>
          <a:bodyPr>
            <a:normAutofit fontScale="92500" lnSpcReduction="20000"/>
          </a:bodyPr>
          <a:lstStyle/>
          <a:p>
            <a:pPr marL="365760" indent="-256032" eaLnBrk="1" fontAlgn="auto" hangingPunct="1">
              <a:spcAft>
                <a:spcPts val="0"/>
              </a:spcAft>
              <a:buClr>
                <a:schemeClr val="accent3"/>
              </a:buClr>
              <a:buFont typeface="Georgia"/>
              <a:buChar char="•"/>
              <a:defRPr/>
            </a:pPr>
            <a:r>
              <a:rPr lang="en-US" sz="2600" dirty="0" smtClean="0">
                <a:latin typeface="+mj-lt"/>
              </a:rPr>
              <a:t>Farmworkers will continue to face difficulties in securing health coverage and paying for care</a:t>
            </a:r>
          </a:p>
          <a:p>
            <a:pPr marL="365760" indent="-256032" eaLnBrk="1" fontAlgn="auto" hangingPunct="1">
              <a:spcAft>
                <a:spcPts val="0"/>
              </a:spcAft>
              <a:buClr>
                <a:schemeClr val="accent3"/>
              </a:buClr>
              <a:buFont typeface="Georgia"/>
              <a:buChar char="•"/>
              <a:defRPr/>
            </a:pPr>
            <a:r>
              <a:rPr lang="en-US" sz="2600" dirty="0" smtClean="0">
                <a:latin typeface="+mj-lt"/>
              </a:rPr>
              <a:t>The Medicaid expansion will primarily benefit documented individuals (undocs will receive emergency coverage only)</a:t>
            </a:r>
          </a:p>
          <a:p>
            <a:pPr marL="365760" indent="-256032" eaLnBrk="1" fontAlgn="auto" hangingPunct="1">
              <a:spcAft>
                <a:spcPts val="0"/>
              </a:spcAft>
              <a:buClr>
                <a:schemeClr val="accent3"/>
              </a:buClr>
              <a:buFont typeface="Georgia"/>
              <a:buChar char="•"/>
              <a:defRPr/>
            </a:pPr>
            <a:r>
              <a:rPr lang="en-US" sz="2600" dirty="0" smtClean="0">
                <a:latin typeface="+mj-lt"/>
              </a:rPr>
              <a:t>The Large Employer mandate will benefit those full-time workers who work for a single employer for more than 90 days</a:t>
            </a:r>
          </a:p>
          <a:p>
            <a:pPr marL="365760" indent="-256032" eaLnBrk="1" fontAlgn="auto" hangingPunct="1">
              <a:spcAft>
                <a:spcPts val="0"/>
              </a:spcAft>
              <a:buClr>
                <a:schemeClr val="accent3"/>
              </a:buClr>
              <a:buFont typeface="Georgia"/>
              <a:buChar char="•"/>
              <a:defRPr/>
            </a:pPr>
            <a:r>
              <a:rPr lang="en-US" sz="2600" dirty="0" smtClean="0">
                <a:latin typeface="+mj-lt"/>
              </a:rPr>
              <a:t>The Marketplaces will benefit documented individuals with subsidized premiums, but potentially large out of pocket expenses</a:t>
            </a:r>
          </a:p>
          <a:p>
            <a:pPr marL="365760" indent="-256032" eaLnBrk="1" fontAlgn="auto" hangingPunct="1">
              <a:spcAft>
                <a:spcPts val="0"/>
              </a:spcAft>
              <a:buClr>
                <a:schemeClr val="accent3"/>
              </a:buClr>
              <a:buFont typeface="Georgia"/>
              <a:buChar char="•"/>
              <a:defRPr/>
            </a:pPr>
            <a:r>
              <a:rPr lang="en-US" sz="2600" dirty="0" smtClean="0">
                <a:latin typeface="+mj-lt"/>
              </a:rPr>
              <a:t>Some safety net providers will see increased income, while others may become financially unstable</a:t>
            </a:r>
          </a:p>
          <a:p>
            <a:pPr marL="365760" indent="-256032" eaLnBrk="1" fontAlgn="auto" hangingPunct="1">
              <a:spcAft>
                <a:spcPts val="0"/>
              </a:spcAft>
              <a:buClr>
                <a:schemeClr val="accent3"/>
              </a:buClr>
              <a:buFont typeface="Georgia"/>
              <a:buChar char="•"/>
              <a:defRPr/>
            </a:pPr>
            <a:r>
              <a:rPr lang="en-US" sz="2600" dirty="0" smtClean="0">
                <a:latin typeface="+mj-lt"/>
              </a:rPr>
              <a:t>Critical to health reform is immigration reform. </a:t>
            </a:r>
          </a:p>
          <a:p>
            <a:pPr marL="658368" lvl="1" indent="-246888" eaLnBrk="1" fontAlgn="auto" hangingPunct="1">
              <a:spcAft>
                <a:spcPts val="0"/>
              </a:spcAft>
              <a:buFont typeface="Georgia"/>
              <a:buChar char="▫"/>
              <a:defRPr/>
            </a:pPr>
            <a:endParaRPr lang="en-US" sz="2200" dirty="0"/>
          </a:p>
          <a:p>
            <a:pPr marL="365760" indent="-256032" eaLnBrk="1" fontAlgn="auto" hangingPunct="1">
              <a:spcAft>
                <a:spcPts val="0"/>
              </a:spcAft>
              <a:buClr>
                <a:schemeClr val="accent3"/>
              </a:buClr>
              <a:buFont typeface="Wingdings" pitchFamily="2" charset="2"/>
              <a:buNone/>
              <a:defRPr/>
            </a:pPr>
            <a:endParaRPr lang="en-US" dirty="0"/>
          </a:p>
        </p:txBody>
      </p:sp>
      <p:sp>
        <p:nvSpPr>
          <p:cNvPr id="26628" name="Slide Number Placeholder 4"/>
          <p:cNvSpPr>
            <a:spLocks noGrp="1"/>
          </p:cNvSpPr>
          <p:nvPr>
            <p:ph type="sldNum" sz="quarter" idx="4294967295"/>
          </p:nvPr>
        </p:nvSpPr>
        <p:spPr bwMode="auto">
          <a:xfrm>
            <a:off x="8174038" y="1588"/>
            <a:ext cx="762000" cy="366712"/>
          </a:xfrm>
          <a:prstGeom prst="rect">
            <a:avLst/>
          </a:prstGeom>
          <a:noFill/>
          <a:ln>
            <a:miter lim="800000"/>
            <a:headEnd/>
            <a:tailEnd/>
          </a:ln>
        </p:spPr>
        <p:txBody>
          <a:bodyPr wrap="square" lIns="91440" tIns="45720" rIns="91440" bIns="45720" numCol="1" anchorCtr="0" compatLnSpc="1">
            <a:prstTxWarp prst="textNoShape">
              <a:avLst/>
            </a:prstTxWarp>
          </a:bodyPr>
          <a:lstStyle/>
          <a:p>
            <a:fld id="{6E9DB06C-BAED-40C1-A34A-790D2BE8A6F8}" type="slidenum">
              <a:rPr lang="en-US" smtClean="0"/>
              <a:pPr/>
              <a:t>110</a:t>
            </a:fld>
            <a:endParaRPr lang="en-US" dirty="0" smtClean="0"/>
          </a:p>
        </p:txBody>
      </p:sp>
      <p:sp>
        <p:nvSpPr>
          <p:cNvPr id="5" name="Rectangle 2"/>
          <p:cNvSpPr txBox="1">
            <a:spLocks noChangeArrowheads="1"/>
          </p:cNvSpPr>
          <p:nvPr/>
        </p:nvSpPr>
        <p:spPr>
          <a:xfrm>
            <a:off x="246960" y="311444"/>
            <a:ext cx="7754040" cy="1136356"/>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Corbel" pitchFamily="34" charset="0"/>
                <a:cs typeface="Calibri" pitchFamily="34" charset="0"/>
              </a:rPr>
              <a:t>Farmworker Summary</a:t>
            </a:r>
            <a:endParaRPr lang="en-US"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403749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365,000 Kansans currently uninsured </a:t>
            </a:r>
          </a:p>
          <a:p>
            <a:pPr>
              <a:buNone/>
            </a:pPr>
            <a:r>
              <a:rPr lang="en-US" dirty="0" smtClean="0"/>
              <a:t>	(13% of population)</a:t>
            </a:r>
          </a:p>
          <a:p>
            <a:r>
              <a:rPr lang="en-US" dirty="0" smtClean="0"/>
              <a:t>Under ACA:</a:t>
            </a:r>
          </a:p>
          <a:p>
            <a:pPr lvl="1"/>
            <a:r>
              <a:rPr lang="en-US" b="1" dirty="0"/>
              <a:t>About one-third remain uninsured </a:t>
            </a:r>
          </a:p>
          <a:p>
            <a:pPr lvl="1"/>
            <a:r>
              <a:rPr lang="en-US" dirty="0" smtClean="0"/>
              <a:t>About </a:t>
            </a:r>
            <a:r>
              <a:rPr lang="en-US" dirty="0" smtClean="0">
                <a:solidFill>
                  <a:srgbClr val="FF0000"/>
                </a:solidFill>
              </a:rPr>
              <a:t>two-thirds</a:t>
            </a:r>
            <a:r>
              <a:rPr lang="en-US" dirty="0" smtClean="0"/>
              <a:t> would receive insurance coverage</a:t>
            </a:r>
          </a:p>
          <a:p>
            <a:pPr lvl="2"/>
            <a:r>
              <a:rPr lang="en-US" dirty="0" smtClean="0">
                <a:solidFill>
                  <a:srgbClr val="FF0000"/>
                </a:solidFill>
              </a:rPr>
              <a:t>~60% through expansion of Medicaid</a:t>
            </a:r>
          </a:p>
          <a:p>
            <a:pPr lvl="2"/>
            <a:r>
              <a:rPr lang="en-US" dirty="0" smtClean="0"/>
              <a:t>~40% through expansion of private insurance </a:t>
            </a:r>
          </a:p>
          <a:p>
            <a:pPr lvl="1"/>
            <a:r>
              <a:rPr lang="en-US" dirty="0" smtClean="0"/>
              <a:t>Without Medicaid expansion only about 26% uninsured Kansans will get covered  (96,360)</a:t>
            </a:r>
          </a:p>
        </p:txBody>
      </p:sp>
      <p:sp>
        <p:nvSpPr>
          <p:cNvPr id="4" name="Title 3"/>
          <p:cNvSpPr>
            <a:spLocks noGrp="1"/>
          </p:cNvSpPr>
          <p:nvPr>
            <p:ph type="title"/>
          </p:nvPr>
        </p:nvSpPr>
        <p:spPr/>
        <p:txBody>
          <a:bodyPr>
            <a:normAutofit/>
          </a:bodyPr>
          <a:lstStyle/>
          <a:p>
            <a:endParaRPr lang="en-US" dirty="0"/>
          </a:p>
        </p:txBody>
      </p:sp>
      <p:sp>
        <p:nvSpPr>
          <p:cNvPr id="5" name="Rectangle 2"/>
          <p:cNvSpPr txBox="1">
            <a:spLocks noChangeArrowheads="1"/>
          </p:cNvSpPr>
          <p:nvPr/>
        </p:nvSpPr>
        <p:spPr>
          <a:xfrm>
            <a:off x="729761" y="533400"/>
            <a:ext cx="7620000" cy="8683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prstClr val="white"/>
                </a:solidFill>
                <a:latin typeface="Corbel" pitchFamily="34" charset="0"/>
                <a:cs typeface="Calibri" pitchFamily="34" charset="0"/>
              </a:rPr>
              <a:t>Who </a:t>
            </a:r>
            <a:r>
              <a:rPr lang="en-US" sz="3600" b="1" dirty="0" smtClean="0">
                <a:solidFill>
                  <a:prstClr val="white"/>
                </a:solidFill>
                <a:latin typeface="Corbel" pitchFamily="34" charset="0"/>
                <a:cs typeface="Calibri" pitchFamily="34" charset="0"/>
              </a:rPr>
              <a:t>gets covered </a:t>
            </a:r>
            <a:r>
              <a:rPr lang="en-US" sz="3600" b="1" dirty="0">
                <a:solidFill>
                  <a:prstClr val="white"/>
                </a:solidFill>
                <a:latin typeface="Corbel" pitchFamily="34" charset="0"/>
                <a:cs typeface="Calibri" pitchFamily="34" charset="0"/>
              </a:rPr>
              <a:t>in Kansas?</a:t>
            </a:r>
          </a:p>
        </p:txBody>
      </p:sp>
    </p:spTree>
    <p:extLst>
      <p:ext uri="{BB962C8B-B14F-4D97-AF65-F5344CB8AC3E}">
        <p14:creationId xmlns:p14="http://schemas.microsoft.com/office/powerpoint/2010/main" val="91735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p:txBody>
          <a:bodyPr/>
          <a:lstStyle/>
          <a:p>
            <a:endParaRPr lang="en-US"/>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23164800"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4519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73697223"/>
              </p:ext>
            </p:extLst>
          </p:nvPr>
        </p:nvGraphicFramePr>
        <p:xfrm>
          <a:off x="457200" y="1481138"/>
          <a:ext cx="8229600" cy="4149656"/>
        </p:xfrm>
        <a:graphic>
          <a:graphicData uri="http://schemas.openxmlformats.org/drawingml/2006/table">
            <a:tbl>
              <a:tblPr firstRow="1" bandRow="1">
                <a:tableStyleId>{5C22544A-7EE6-4342-B048-85BDC9FD1C3A}</a:tableStyleId>
              </a:tblPr>
              <a:tblGrid>
                <a:gridCol w="2514600"/>
                <a:gridCol w="5715000"/>
              </a:tblGrid>
              <a:tr h="354134">
                <a:tc>
                  <a:txBody>
                    <a:bodyPr/>
                    <a:lstStyle/>
                    <a:p>
                      <a:r>
                        <a:rPr lang="en-US" dirty="0" smtClean="0"/>
                        <a:t>Provision</a:t>
                      </a:r>
                      <a:endParaRPr lang="en-US" dirty="0"/>
                    </a:p>
                  </a:txBody>
                  <a:tcPr marL="91439" marR="91439"/>
                </a:tc>
                <a:tc>
                  <a:txBody>
                    <a:bodyPr/>
                    <a:lstStyle/>
                    <a:p>
                      <a:r>
                        <a:rPr lang="en-US" dirty="0" smtClean="0"/>
                        <a:t>Impact in Kansas</a:t>
                      </a:r>
                      <a:endParaRPr lang="en-US" dirty="0"/>
                    </a:p>
                  </a:txBody>
                  <a:tcPr marL="91439" marR="91439"/>
                </a:tc>
              </a:tr>
              <a:tr h="553031">
                <a:tc>
                  <a:txBody>
                    <a:bodyPr/>
                    <a:lstStyle/>
                    <a:p>
                      <a:r>
                        <a:rPr lang="en-US" sz="1500" dirty="0" smtClean="0"/>
                        <a:t>Dependent coverage to age 26</a:t>
                      </a:r>
                      <a:endParaRPr lang="en-US" sz="1500" dirty="0"/>
                    </a:p>
                  </a:txBody>
                  <a:tcPr marL="91439" marR="91439"/>
                </a:tc>
                <a:tc>
                  <a:txBody>
                    <a:bodyPr/>
                    <a:lstStyle/>
                    <a:p>
                      <a:r>
                        <a:rPr lang="en-US" sz="1500" dirty="0" smtClean="0"/>
                        <a:t>25,000+ young adult Kansans covered</a:t>
                      </a:r>
                      <a:endParaRPr lang="en-US" sz="1500" dirty="0"/>
                    </a:p>
                  </a:txBody>
                  <a:tcPr marL="91439" marR="91439"/>
                </a:tc>
              </a:tr>
              <a:tr h="553031">
                <a:tc>
                  <a:txBody>
                    <a:bodyPr/>
                    <a:lstStyle/>
                    <a:p>
                      <a:r>
                        <a:rPr lang="en-US" sz="1500" dirty="0" smtClean="0"/>
                        <a:t>No out-of-pocket</a:t>
                      </a:r>
                      <a:r>
                        <a:rPr lang="en-US" sz="1500" baseline="0" dirty="0" smtClean="0"/>
                        <a:t> costs for preventive services</a:t>
                      </a:r>
                      <a:endParaRPr lang="en-US" sz="1500" dirty="0"/>
                    </a:p>
                  </a:txBody>
                  <a:tcPr marL="91439" marR="91439"/>
                </a:tc>
                <a:tc>
                  <a:txBody>
                    <a:bodyPr/>
                    <a:lstStyle/>
                    <a:p>
                      <a:r>
                        <a:rPr lang="en-US" sz="1500" dirty="0" smtClean="0"/>
                        <a:t>529,000 Kansans in private plans and 313,000 in Medicare have received no-cost preventive care</a:t>
                      </a:r>
                    </a:p>
                  </a:txBody>
                  <a:tcPr marL="91439" marR="91439"/>
                </a:tc>
              </a:tr>
              <a:tr h="785886">
                <a:tc>
                  <a:txBody>
                    <a:bodyPr/>
                    <a:lstStyle/>
                    <a:p>
                      <a:r>
                        <a:rPr lang="en-US" sz="1500" dirty="0" smtClean="0"/>
                        <a:t>Closing</a:t>
                      </a:r>
                      <a:r>
                        <a:rPr lang="en-US" sz="1500" baseline="0" dirty="0" smtClean="0"/>
                        <a:t> the donut hole</a:t>
                      </a:r>
                      <a:endParaRPr lang="en-US" sz="1500" dirty="0"/>
                    </a:p>
                  </a:txBody>
                  <a:tcPr marL="91439" marR="91439"/>
                </a:tc>
                <a:tc>
                  <a:txBody>
                    <a:bodyPr/>
                    <a:lstStyle/>
                    <a:p>
                      <a:r>
                        <a:rPr lang="en-US" sz="1500" dirty="0" smtClean="0"/>
                        <a:t>In 2012, 23,000 Kansas Medicare</a:t>
                      </a:r>
                      <a:r>
                        <a:rPr lang="en-US" sz="1500" baseline="0" dirty="0" smtClean="0"/>
                        <a:t> beneficiaries received </a:t>
                      </a:r>
                    </a:p>
                    <a:p>
                      <a:r>
                        <a:rPr lang="en-US" sz="1500" baseline="0" dirty="0" smtClean="0"/>
                        <a:t>$14 million in Rx discounts, averaging $615 per person</a:t>
                      </a:r>
                      <a:endParaRPr lang="en-US" sz="1500" dirty="0" smtClean="0"/>
                    </a:p>
                  </a:txBody>
                  <a:tcPr marL="91439" marR="91439"/>
                </a:tc>
              </a:tr>
              <a:tr h="553031">
                <a:tc>
                  <a:txBody>
                    <a:bodyPr/>
                    <a:lstStyle/>
                    <a:p>
                      <a:r>
                        <a:rPr lang="en-US" sz="1500" dirty="0" smtClean="0"/>
                        <a:t>Premium rebates</a:t>
                      </a:r>
                      <a:endParaRPr lang="en-US" sz="1500" dirty="0"/>
                    </a:p>
                  </a:txBody>
                  <a:tcPr marL="91439" marR="91439"/>
                </a:tc>
                <a:tc>
                  <a:txBody>
                    <a:bodyPr/>
                    <a:lstStyle/>
                    <a:p>
                      <a:r>
                        <a:rPr lang="en-US" sz="1500" dirty="0" smtClean="0"/>
                        <a:t>67,000+ Kansans</a:t>
                      </a:r>
                      <a:r>
                        <a:rPr lang="en-US" sz="1500" baseline="0" dirty="0" smtClean="0"/>
                        <a:t> with private insurance received more than $4 million in rebates from insurance companies</a:t>
                      </a:r>
                      <a:endParaRPr lang="en-US" sz="1500" dirty="0" smtClean="0"/>
                    </a:p>
                  </a:txBody>
                  <a:tcPr marL="91439" marR="91439"/>
                </a:tc>
              </a:tr>
              <a:tr h="785886">
                <a:tc>
                  <a:txBody>
                    <a:bodyPr/>
                    <a:lstStyle/>
                    <a:p>
                      <a:r>
                        <a:rPr lang="en-US" sz="1500" dirty="0" smtClean="0"/>
                        <a:t>Early Retiree Reinsurance Program</a:t>
                      </a:r>
                      <a:endParaRPr lang="en-US" sz="1500" dirty="0"/>
                    </a:p>
                  </a:txBody>
                  <a:tcPr marL="91439" marR="91439"/>
                </a:tc>
                <a:tc>
                  <a:txBody>
                    <a:bodyPr/>
                    <a:lstStyle/>
                    <a:p>
                      <a:r>
                        <a:rPr lang="en-US" sz="1500" dirty="0" smtClean="0"/>
                        <a:t>60+ Kansas employers participate, including Koch Industries, Sprint, State of</a:t>
                      </a:r>
                      <a:r>
                        <a:rPr lang="en-US" sz="1500" baseline="0" dirty="0" smtClean="0"/>
                        <a:t> Kansas,</a:t>
                      </a:r>
                      <a:r>
                        <a:rPr lang="en-US" sz="1500" dirty="0" smtClean="0"/>
                        <a:t> </a:t>
                      </a:r>
                      <a:r>
                        <a:rPr lang="en-US" sz="1500" baseline="0" dirty="0" smtClean="0"/>
                        <a:t>school districts, </a:t>
                      </a:r>
                    </a:p>
                    <a:p>
                      <a:r>
                        <a:rPr lang="en-US" sz="1500" baseline="0" dirty="0" smtClean="0"/>
                        <a:t>BCBS-KS, BCBS-KC</a:t>
                      </a:r>
                      <a:endParaRPr lang="en-US" sz="1500" dirty="0" smtClean="0"/>
                    </a:p>
                  </a:txBody>
                  <a:tcPr marL="91439" marR="91439"/>
                </a:tc>
              </a:tr>
              <a:tr h="553031">
                <a:tc>
                  <a:txBody>
                    <a:bodyPr/>
                    <a:lstStyle/>
                    <a:p>
                      <a:r>
                        <a:rPr lang="en-US" sz="1500" dirty="0" smtClean="0"/>
                        <a:t>Federal funding</a:t>
                      </a:r>
                      <a:endParaRPr lang="en-US" sz="1500" dirty="0"/>
                    </a:p>
                  </a:txBody>
                  <a:tcPr marL="91439" marR="91439"/>
                </a:tc>
                <a:tc>
                  <a:txBody>
                    <a:bodyPr/>
                    <a:lstStyle/>
                    <a:p>
                      <a:r>
                        <a:rPr lang="en-US" sz="1500" dirty="0" smtClean="0"/>
                        <a:t>$90 million+ has been awarded to public and private Kansas recipients</a:t>
                      </a:r>
                      <a:endParaRPr lang="en-US" sz="1500" dirty="0"/>
                    </a:p>
                  </a:txBody>
                  <a:tcPr marL="91439" marR="91439"/>
                </a:tc>
              </a:tr>
            </a:tbl>
          </a:graphicData>
        </a:graphic>
      </p:graphicFrame>
      <p:sp>
        <p:nvSpPr>
          <p:cNvPr id="5" name="Title 4"/>
          <p:cNvSpPr>
            <a:spLocks noGrp="1"/>
          </p:cNvSpPr>
          <p:nvPr>
            <p:ph type="title"/>
          </p:nvPr>
        </p:nvSpPr>
        <p:spPr/>
        <p:txBody>
          <a:bodyPr/>
          <a:lstStyle/>
          <a:p>
            <a:endParaRPr lang="en-US" dirty="0"/>
          </a:p>
        </p:txBody>
      </p:sp>
      <p:sp>
        <p:nvSpPr>
          <p:cNvPr id="7" name="Footer Placeholder 2"/>
          <p:cNvSpPr txBox="1">
            <a:spLocks/>
          </p:cNvSpPr>
          <p:nvPr/>
        </p:nvSpPr>
        <p:spPr>
          <a:xfrm>
            <a:off x="3657600" y="6096000"/>
            <a:ext cx="23506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Health Reform Resource Project</a:t>
            </a:r>
            <a:endParaRPr lang="en-US" dirty="0"/>
          </a:p>
        </p:txBody>
      </p:sp>
      <p:sp>
        <p:nvSpPr>
          <p:cNvPr id="8" name="Rectangle 2"/>
          <p:cNvSpPr txBox="1">
            <a:spLocks noChangeArrowheads="1"/>
          </p:cNvSpPr>
          <p:nvPr/>
        </p:nvSpPr>
        <p:spPr>
          <a:xfrm>
            <a:off x="685800" y="357554"/>
            <a:ext cx="7620000" cy="8683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ACA Impact in Kansas</a:t>
            </a:r>
          </a:p>
        </p:txBody>
      </p:sp>
    </p:spTree>
    <p:extLst>
      <p:ext uri="{BB962C8B-B14F-4D97-AF65-F5344CB8AC3E}">
        <p14:creationId xmlns:p14="http://schemas.microsoft.com/office/powerpoint/2010/main" val="14476457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23912" t="10625" r="20746"/>
          <a:stretch/>
        </p:blipFill>
        <p:spPr>
          <a:xfrm>
            <a:off x="1143000" y="65366"/>
            <a:ext cx="6623116" cy="6030634"/>
          </a:xfrm>
          <a:ln w="38100">
            <a:solidFill>
              <a:schemeClr val="accent3">
                <a:lumMod val="50000"/>
              </a:schemeClr>
            </a:solidFill>
          </a:ln>
        </p:spPr>
      </p:pic>
    </p:spTree>
    <p:extLst>
      <p:ext uri="{BB962C8B-B14F-4D97-AF65-F5344CB8AC3E}">
        <p14:creationId xmlns:p14="http://schemas.microsoft.com/office/powerpoint/2010/main" val="26705619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524000" y="6096000"/>
            <a:ext cx="6858000" cy="533400"/>
          </a:xfrm>
        </p:spPr>
        <p:txBody>
          <a:bodyPr>
            <a:normAutofit fontScale="92500"/>
          </a:bodyPr>
          <a:lstStyle/>
          <a:p>
            <a:r>
              <a:rPr lang="en-US" altLang="en-US" dirty="0"/>
              <a:t>NOTE: This assumes that all states choose to expand Medicaid eligibility up to 138% FPL January 2014.</a:t>
            </a:r>
          </a:p>
          <a:p>
            <a:r>
              <a:rPr lang="en-US" altLang="en-US" dirty="0"/>
              <a:t>SOURCE:  Congressional Budget Office, </a:t>
            </a:r>
            <a:r>
              <a:rPr lang="en-US" altLang="en-US" dirty="0" smtClean="0"/>
              <a:t>February 2013. </a:t>
            </a:r>
            <a:r>
              <a:rPr lang="en-US" altLang="en-US" dirty="0"/>
              <a:t>Total may not equal 100% due to </a:t>
            </a:r>
            <a:r>
              <a:rPr lang="en-US" altLang="en-US" dirty="0" smtClean="0"/>
              <a:t>rounding</a:t>
            </a:r>
            <a:endParaRPr lang="en-US" altLang="en-US" dirty="0"/>
          </a:p>
        </p:txBody>
      </p:sp>
      <p:sp>
        <p:nvSpPr>
          <p:cNvPr id="3" name="Title 2"/>
          <p:cNvSpPr>
            <a:spLocks noGrp="1"/>
          </p:cNvSpPr>
          <p:nvPr>
            <p:ph type="title"/>
          </p:nvPr>
        </p:nvSpPr>
        <p:spPr/>
        <p:txBody>
          <a:bodyPr/>
          <a:lstStyle/>
          <a:p>
            <a:r>
              <a:rPr lang="en-US" sz="2800" kern="1200" dirty="0">
                <a:latin typeface="+mj-lt"/>
                <a:cs typeface="Calibri" pitchFamily="34" charset="0"/>
                <a:sym typeface="Tahoma" charset="0"/>
              </a:rPr>
              <a:t>Estimated Health Insurance Coverage in </a:t>
            </a:r>
            <a:r>
              <a:rPr lang="en-US" sz="2800" kern="1200" dirty="0" smtClean="0">
                <a:latin typeface="+mj-lt"/>
                <a:cs typeface="Calibri" pitchFamily="34" charset="0"/>
                <a:sym typeface="Tahoma" charset="0"/>
              </a:rPr>
              <a:t>2017</a:t>
            </a:r>
            <a:endParaRPr lang="en-US" sz="2800" dirty="0">
              <a:latin typeface="+mj-lt"/>
            </a:endParaRPr>
          </a:p>
        </p:txBody>
      </p:sp>
      <p:graphicFrame>
        <p:nvGraphicFramePr>
          <p:cNvPr id="4" name="Chart 3"/>
          <p:cNvGraphicFramePr/>
          <p:nvPr>
            <p:extLst>
              <p:ext uri="{D42A27DB-BD31-4B8C-83A1-F6EECF244321}">
                <p14:modId xmlns:p14="http://schemas.microsoft.com/office/powerpoint/2010/main" val="2773989907"/>
              </p:ext>
            </p:extLst>
          </p:nvPr>
        </p:nvGraphicFramePr>
        <p:xfrm>
          <a:off x="304800" y="990600"/>
          <a:ext cx="86868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432429" y="1828800"/>
            <a:ext cx="1210781" cy="369332"/>
          </a:xfrm>
          <a:prstGeom prst="rect">
            <a:avLst/>
          </a:prstGeom>
          <a:noFill/>
        </p:spPr>
        <p:txBody>
          <a:bodyPr wrap="none" rtlCol="0">
            <a:spAutoFit/>
          </a:bodyPr>
          <a:lstStyle/>
          <a:p>
            <a:pPr algn="r"/>
            <a:r>
              <a:rPr lang="en-US" b="1" dirty="0" smtClean="0">
                <a:solidFill>
                  <a:srgbClr val="000000"/>
                </a:solidFill>
                <a:cs typeface="Meta Offc Pro"/>
              </a:rPr>
              <a:t>Uninsured</a:t>
            </a:r>
          </a:p>
        </p:txBody>
      </p:sp>
      <p:sp>
        <p:nvSpPr>
          <p:cNvPr id="7" name="TextBox 6"/>
          <p:cNvSpPr txBox="1"/>
          <p:nvPr/>
        </p:nvSpPr>
        <p:spPr>
          <a:xfrm>
            <a:off x="961595" y="2362200"/>
            <a:ext cx="1681615" cy="369332"/>
          </a:xfrm>
          <a:prstGeom prst="rect">
            <a:avLst/>
          </a:prstGeom>
          <a:noFill/>
        </p:spPr>
        <p:txBody>
          <a:bodyPr wrap="none" rtlCol="0">
            <a:spAutoFit/>
          </a:bodyPr>
          <a:lstStyle/>
          <a:p>
            <a:pPr algn="r"/>
            <a:r>
              <a:rPr lang="en-US" b="1" dirty="0" smtClean="0">
                <a:solidFill>
                  <a:srgbClr val="000000"/>
                </a:solidFill>
                <a:cs typeface="Meta Offc Pro"/>
              </a:rPr>
              <a:t>Medicaid/CHIP</a:t>
            </a:r>
          </a:p>
        </p:txBody>
      </p:sp>
      <p:sp>
        <p:nvSpPr>
          <p:cNvPr id="8" name="TextBox 7"/>
          <p:cNvSpPr txBox="1"/>
          <p:nvPr/>
        </p:nvSpPr>
        <p:spPr>
          <a:xfrm>
            <a:off x="685800" y="2743200"/>
            <a:ext cx="1957410" cy="646331"/>
          </a:xfrm>
          <a:prstGeom prst="rect">
            <a:avLst/>
          </a:prstGeom>
          <a:noFill/>
        </p:spPr>
        <p:txBody>
          <a:bodyPr wrap="square" rtlCol="0">
            <a:spAutoFit/>
          </a:bodyPr>
          <a:lstStyle/>
          <a:p>
            <a:pPr algn="r"/>
            <a:r>
              <a:rPr lang="en-US" b="1" dirty="0" smtClean="0">
                <a:solidFill>
                  <a:srgbClr val="000000"/>
                </a:solidFill>
                <a:cs typeface="Meta Offc Pro"/>
              </a:rPr>
              <a:t>Private </a:t>
            </a:r>
          </a:p>
          <a:p>
            <a:pPr algn="r"/>
            <a:r>
              <a:rPr lang="en-US" b="1" dirty="0" smtClean="0">
                <a:solidFill>
                  <a:srgbClr val="000000"/>
                </a:solidFill>
                <a:cs typeface="Meta Offc Pro"/>
              </a:rPr>
              <a:t>Non-Group/Other</a:t>
            </a:r>
          </a:p>
        </p:txBody>
      </p:sp>
      <p:sp>
        <p:nvSpPr>
          <p:cNvPr id="9" name="TextBox 8"/>
          <p:cNvSpPr txBox="1"/>
          <p:nvPr/>
        </p:nvSpPr>
        <p:spPr>
          <a:xfrm>
            <a:off x="704335" y="3810000"/>
            <a:ext cx="1938875" cy="923330"/>
          </a:xfrm>
          <a:prstGeom prst="rect">
            <a:avLst/>
          </a:prstGeom>
          <a:noFill/>
        </p:spPr>
        <p:txBody>
          <a:bodyPr wrap="square" rtlCol="0">
            <a:spAutoFit/>
          </a:bodyPr>
          <a:lstStyle/>
          <a:p>
            <a:pPr algn="r"/>
            <a:r>
              <a:rPr lang="en-US" b="1" dirty="0" smtClean="0">
                <a:solidFill>
                  <a:srgbClr val="000000"/>
                </a:solidFill>
                <a:cs typeface="Meta Offc Pro"/>
              </a:rPr>
              <a:t>Employer-sponsored Insurance</a:t>
            </a:r>
          </a:p>
        </p:txBody>
      </p:sp>
      <p:sp>
        <p:nvSpPr>
          <p:cNvPr id="10" name="TextBox 9"/>
          <p:cNvSpPr txBox="1"/>
          <p:nvPr/>
        </p:nvSpPr>
        <p:spPr>
          <a:xfrm>
            <a:off x="6881790" y="1676400"/>
            <a:ext cx="1210781" cy="369332"/>
          </a:xfrm>
          <a:prstGeom prst="rect">
            <a:avLst/>
          </a:prstGeom>
          <a:noFill/>
        </p:spPr>
        <p:txBody>
          <a:bodyPr wrap="none" rtlCol="0">
            <a:spAutoFit/>
          </a:bodyPr>
          <a:lstStyle/>
          <a:p>
            <a:r>
              <a:rPr lang="en-US" b="1" dirty="0" smtClean="0">
                <a:solidFill>
                  <a:srgbClr val="000000"/>
                </a:solidFill>
                <a:cs typeface="Meta Offc Pro"/>
              </a:rPr>
              <a:t>Uninsured</a:t>
            </a:r>
          </a:p>
        </p:txBody>
      </p:sp>
      <p:sp>
        <p:nvSpPr>
          <p:cNvPr id="11" name="TextBox 10"/>
          <p:cNvSpPr txBox="1"/>
          <p:nvPr/>
        </p:nvSpPr>
        <p:spPr>
          <a:xfrm>
            <a:off x="6881790" y="2133600"/>
            <a:ext cx="1681615" cy="369332"/>
          </a:xfrm>
          <a:prstGeom prst="rect">
            <a:avLst/>
          </a:prstGeom>
          <a:noFill/>
        </p:spPr>
        <p:txBody>
          <a:bodyPr wrap="none" rtlCol="0">
            <a:spAutoFit/>
          </a:bodyPr>
          <a:lstStyle/>
          <a:p>
            <a:r>
              <a:rPr lang="en-US" b="1" dirty="0" smtClean="0">
                <a:solidFill>
                  <a:srgbClr val="000000"/>
                </a:solidFill>
                <a:cs typeface="Meta Offc Pro"/>
              </a:rPr>
              <a:t>Medicaid/CHIP</a:t>
            </a:r>
          </a:p>
        </p:txBody>
      </p:sp>
      <p:sp>
        <p:nvSpPr>
          <p:cNvPr id="12" name="TextBox 11"/>
          <p:cNvSpPr txBox="1"/>
          <p:nvPr/>
        </p:nvSpPr>
        <p:spPr>
          <a:xfrm>
            <a:off x="6881790" y="2895600"/>
            <a:ext cx="2719410" cy="646331"/>
          </a:xfrm>
          <a:prstGeom prst="rect">
            <a:avLst/>
          </a:prstGeom>
          <a:noFill/>
        </p:spPr>
        <p:txBody>
          <a:bodyPr wrap="square" rtlCol="0">
            <a:spAutoFit/>
          </a:bodyPr>
          <a:lstStyle/>
          <a:p>
            <a:r>
              <a:rPr lang="en-US" b="1" dirty="0" smtClean="0">
                <a:solidFill>
                  <a:srgbClr val="000000"/>
                </a:solidFill>
                <a:cs typeface="Meta Offc Pro"/>
              </a:rPr>
              <a:t>Private Non-Group / Other</a:t>
            </a:r>
          </a:p>
        </p:txBody>
      </p:sp>
      <p:sp>
        <p:nvSpPr>
          <p:cNvPr id="13" name="TextBox 12"/>
          <p:cNvSpPr txBox="1"/>
          <p:nvPr/>
        </p:nvSpPr>
        <p:spPr>
          <a:xfrm>
            <a:off x="6881790" y="3810000"/>
            <a:ext cx="1938875" cy="923330"/>
          </a:xfrm>
          <a:prstGeom prst="rect">
            <a:avLst/>
          </a:prstGeom>
          <a:noFill/>
        </p:spPr>
        <p:txBody>
          <a:bodyPr wrap="square" rtlCol="0">
            <a:spAutoFit/>
          </a:bodyPr>
          <a:lstStyle/>
          <a:p>
            <a:r>
              <a:rPr lang="en-US" b="1" dirty="0" smtClean="0">
                <a:solidFill>
                  <a:srgbClr val="000000"/>
                </a:solidFill>
                <a:cs typeface="Meta Offc Pro"/>
              </a:rPr>
              <a:t>Employer-sponsored Insurance</a:t>
            </a:r>
          </a:p>
        </p:txBody>
      </p:sp>
      <p:sp>
        <p:nvSpPr>
          <p:cNvPr id="14" name="TextBox 13"/>
          <p:cNvSpPr txBox="1"/>
          <p:nvPr/>
        </p:nvSpPr>
        <p:spPr>
          <a:xfrm>
            <a:off x="6881790" y="2590800"/>
            <a:ext cx="1957410" cy="369332"/>
          </a:xfrm>
          <a:prstGeom prst="rect">
            <a:avLst/>
          </a:prstGeom>
          <a:noFill/>
        </p:spPr>
        <p:txBody>
          <a:bodyPr wrap="square" rtlCol="0">
            <a:spAutoFit/>
          </a:bodyPr>
          <a:lstStyle/>
          <a:p>
            <a:r>
              <a:rPr lang="en-US" b="1" dirty="0" smtClean="0">
                <a:solidFill>
                  <a:srgbClr val="000000"/>
                </a:solidFill>
                <a:cs typeface="Meta Offc Pro"/>
              </a:rPr>
              <a:t>Exchange</a:t>
            </a:r>
          </a:p>
        </p:txBody>
      </p:sp>
    </p:spTree>
    <p:extLst>
      <p:ext uri="{BB962C8B-B14F-4D97-AF65-F5344CB8AC3E}">
        <p14:creationId xmlns:p14="http://schemas.microsoft.com/office/powerpoint/2010/main" val="1645548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42" y="228600"/>
            <a:ext cx="7970961" cy="5791200"/>
          </a:xfrm>
          <a:prstGeom prst="rect">
            <a:avLst/>
          </a:prstGeom>
        </p:spPr>
      </p:pic>
    </p:spTree>
    <p:extLst>
      <p:ext uri="{BB962C8B-B14F-4D97-AF65-F5344CB8AC3E}">
        <p14:creationId xmlns:p14="http://schemas.microsoft.com/office/powerpoint/2010/main" val="7158932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Marketplace opens October 2013</a:t>
            </a:r>
          </a:p>
          <a:p>
            <a:pPr lvl="1"/>
            <a:r>
              <a:rPr lang="en-US" dirty="0">
                <a:hlinkClick r:id="rId2"/>
              </a:rPr>
              <a:t>h</a:t>
            </a:r>
            <a:r>
              <a:rPr lang="en-US" dirty="0" smtClean="0">
                <a:hlinkClick r:id=""/>
              </a:rPr>
              <a:t>ealthcare.gov</a:t>
            </a:r>
          </a:p>
          <a:p>
            <a:pPr lvl="1"/>
            <a:r>
              <a:rPr lang="en-US" dirty="0" smtClean="0">
                <a:hlinkClick r:id=""/>
              </a:rPr>
              <a:t>marketplace.cms.gov</a:t>
            </a:r>
            <a:r>
              <a:rPr lang="en-US" dirty="0" smtClean="0"/>
              <a:t>  </a:t>
            </a:r>
          </a:p>
          <a:p>
            <a:r>
              <a:rPr lang="en-US" dirty="0" smtClean="0"/>
              <a:t>New world of insurance begins Jan 1, 2014</a:t>
            </a:r>
          </a:p>
          <a:p>
            <a:pPr lvl="1"/>
            <a:r>
              <a:rPr lang="en-US" dirty="0" smtClean="0"/>
              <a:t>Individual mandate and employer responsibilities </a:t>
            </a:r>
            <a:endParaRPr lang="en-US" dirty="0"/>
          </a:p>
          <a:p>
            <a:pPr lvl="1"/>
            <a:endParaRPr lang="en-US" dirty="0" smtClean="0"/>
          </a:p>
          <a:p>
            <a:r>
              <a:rPr lang="en-US" sz="2800" b="1" dirty="0" smtClean="0">
                <a:solidFill>
                  <a:srgbClr val="FF0000"/>
                </a:solidFill>
              </a:rPr>
              <a:t>OUTREACH / EDUCATION / ENROLLMENT</a:t>
            </a:r>
            <a:endParaRPr lang="en-US" sz="2800" b="1" dirty="0">
              <a:solidFill>
                <a:srgbClr val="FF0000"/>
              </a:solidFill>
            </a:endParaRPr>
          </a:p>
        </p:txBody>
      </p:sp>
      <p:sp>
        <p:nvSpPr>
          <p:cNvPr id="4" name="Title 3"/>
          <p:cNvSpPr>
            <a:spLocks noGrp="1"/>
          </p:cNvSpPr>
          <p:nvPr>
            <p:ph type="title"/>
          </p:nvPr>
        </p:nvSpPr>
        <p:spPr/>
        <p:txBody>
          <a:bodyPr>
            <a:normAutofit/>
          </a:bodyPr>
          <a:lstStyle/>
          <a:p>
            <a:endParaRPr lang="en-US" dirty="0"/>
          </a:p>
        </p:txBody>
      </p:sp>
      <p:sp>
        <p:nvSpPr>
          <p:cNvPr id="6" name="Rectangle 2"/>
          <p:cNvSpPr txBox="1">
            <a:spLocks noChangeArrowheads="1"/>
          </p:cNvSpPr>
          <p:nvPr/>
        </p:nvSpPr>
        <p:spPr>
          <a:xfrm>
            <a:off x="762000" y="304800"/>
            <a:ext cx="7620000" cy="8683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Where do we go from here?</a:t>
            </a:r>
          </a:p>
        </p:txBody>
      </p:sp>
    </p:spTree>
    <p:extLst>
      <p:ext uri="{BB962C8B-B14F-4D97-AF65-F5344CB8AC3E}">
        <p14:creationId xmlns:p14="http://schemas.microsoft.com/office/powerpoint/2010/main" val="10521523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dirty="0"/>
              <a:t>The ACA </a:t>
            </a:r>
            <a:r>
              <a:rPr lang="en-US" dirty="0" smtClean="0"/>
              <a:t>Streamlines Enrollment Processes, Making </a:t>
            </a:r>
            <a:r>
              <a:rPr lang="en-US" dirty="0"/>
              <a:t>it </a:t>
            </a:r>
            <a:r>
              <a:rPr lang="en-US" dirty="0" smtClean="0"/>
              <a:t>Easier </a:t>
            </a:r>
            <a:r>
              <a:rPr lang="en-US" dirty="0"/>
              <a:t>to </a:t>
            </a:r>
            <a:r>
              <a:rPr lang="en-US" dirty="0" smtClean="0"/>
              <a:t>Obtain Coverage</a:t>
            </a:r>
            <a:endParaRPr lang="en-US" dirty="0"/>
          </a:p>
        </p:txBody>
      </p:sp>
      <p:pic>
        <p:nvPicPr>
          <p:cNvPr id="4" name="Picture 2" descr="C:\Users\JessicaS\AppData\Local\Microsoft\Windows\Temporary Internet Files\Content.IE5\0VL3Q6FZ\MC900349986[1].wmf"/>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30895" flipH="1">
            <a:off x="684874" y="2389002"/>
            <a:ext cx="282909" cy="726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essicaS\AppData\Local\Microsoft\Windows\Temporary Internet Files\Content.IE5\0VL3Q6FZ\MC900311400[1].wmf"/>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15210"/>
          <a:stretch/>
        </p:blipFill>
        <p:spPr bwMode="auto">
          <a:xfrm>
            <a:off x="421445" y="3980748"/>
            <a:ext cx="910700" cy="705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essicaS\AppData\Local\Microsoft\Windows\Temporary Internet Files\Content.IE5\38XCH2ST\MC900431595[1].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94745" y="3183863"/>
            <a:ext cx="737400" cy="63452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660241" y="2072802"/>
            <a:ext cx="2362871" cy="2068874"/>
            <a:chOff x="3874082" y="5222094"/>
            <a:chExt cx="1391045" cy="1154762"/>
          </a:xfrm>
        </p:grpSpPr>
        <p:pic>
          <p:nvPicPr>
            <p:cNvPr id="8" name="Picture 18" descr="C:\Users\JessicaS\AppData\Local\Microsoft\Windows\Temporary Internet Files\Content.IE5\P6P6Q20X\MC900441471[1].png"/>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32489"/>
            <a:stretch/>
          </p:blipFill>
          <p:spPr bwMode="auto">
            <a:xfrm>
              <a:off x="3874082" y="5222094"/>
              <a:ext cx="1391045" cy="11547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14803" y="5468688"/>
              <a:ext cx="872543" cy="61570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000000"/>
                  </a:solidFill>
                </a:rPr>
                <a:t>Dear ______,</a:t>
              </a:r>
            </a:p>
            <a:p>
              <a:r>
                <a:rPr lang="en-US" sz="1600" b="1" dirty="0" smtClean="0">
                  <a:solidFill>
                    <a:srgbClr val="000000"/>
                  </a:solidFill>
                </a:rPr>
                <a:t>You are </a:t>
              </a:r>
            </a:p>
            <a:p>
              <a:r>
                <a:rPr lang="en-US" sz="1600" b="1" dirty="0" smtClean="0">
                  <a:solidFill>
                    <a:srgbClr val="000000"/>
                  </a:solidFill>
                </a:rPr>
                <a:t>eligible for… </a:t>
              </a:r>
            </a:p>
            <a:p>
              <a:endParaRPr lang="en-US" sz="800" b="1" dirty="0">
                <a:solidFill>
                  <a:srgbClr val="000000"/>
                </a:solidFill>
              </a:endParaRPr>
            </a:p>
          </p:txBody>
        </p:sp>
      </p:grpSp>
      <p:grpSp>
        <p:nvGrpSpPr>
          <p:cNvPr id="10" name="Group 9"/>
          <p:cNvGrpSpPr/>
          <p:nvPr/>
        </p:nvGrpSpPr>
        <p:grpSpPr>
          <a:xfrm>
            <a:off x="4476932" y="2273960"/>
            <a:ext cx="1890012" cy="2059666"/>
            <a:chOff x="2992092" y="834334"/>
            <a:chExt cx="1025210" cy="1195173"/>
          </a:xfrm>
        </p:grpSpPr>
        <p:sp>
          <p:nvSpPr>
            <p:cNvPr id="11" name="Diamond 10"/>
            <p:cNvSpPr/>
            <p:nvPr/>
          </p:nvSpPr>
          <p:spPr>
            <a:xfrm>
              <a:off x="3139844" y="1052014"/>
              <a:ext cx="750878" cy="749571"/>
            </a:xfrm>
            <a:prstGeom prst="diamond">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smtClean="0">
                  <a:solidFill>
                    <a:srgbClr val="FFFFFF"/>
                  </a:solidFill>
                </a:rPr>
                <a:t>Data</a:t>
              </a:r>
            </a:p>
            <a:p>
              <a:pPr algn="ctr"/>
              <a:r>
                <a:rPr lang="en-US" sz="1600" b="1" dirty="0" smtClean="0">
                  <a:solidFill>
                    <a:srgbClr val="FFFFFF"/>
                  </a:solidFill>
                </a:rPr>
                <a:t>Hub</a:t>
              </a:r>
              <a:endParaRPr lang="en-US" sz="1600" b="1" dirty="0">
                <a:solidFill>
                  <a:srgbClr val="FFFFFF"/>
                </a:solidFill>
              </a:endParaRPr>
            </a:p>
          </p:txBody>
        </p:sp>
        <p:sp>
          <p:nvSpPr>
            <p:cNvPr id="12" name="Oval 11"/>
            <p:cNvSpPr/>
            <p:nvPr/>
          </p:nvSpPr>
          <p:spPr>
            <a:xfrm>
              <a:off x="3329621" y="834334"/>
              <a:ext cx="343263" cy="32886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000000"/>
                  </a:solidFill>
                </a:rPr>
                <a:t>$</a:t>
              </a:r>
              <a:endParaRPr lang="en-US" b="1" dirty="0">
                <a:solidFill>
                  <a:srgbClr val="000000"/>
                </a:solidFill>
              </a:endParaRPr>
            </a:p>
          </p:txBody>
        </p:sp>
        <p:pic>
          <p:nvPicPr>
            <p:cNvPr id="13"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66" r="5434" b="18423"/>
            <a:stretch/>
          </p:blipFill>
          <p:spPr bwMode="auto">
            <a:xfrm>
              <a:off x="3389882" y="1791007"/>
              <a:ext cx="250801" cy="2385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3700801" y="1250311"/>
              <a:ext cx="316501" cy="31891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smtClean="0">
                  <a:solidFill>
                    <a:srgbClr val="000000"/>
                  </a:solidFill>
                </a:rPr>
                <a:t>#</a:t>
              </a:r>
              <a:endParaRPr lang="en-US" sz="2000" b="1" dirty="0">
                <a:solidFill>
                  <a:srgbClr val="000000"/>
                </a:solidFill>
              </a:endParaRPr>
            </a:p>
          </p:txBody>
        </p:sp>
        <p:pic>
          <p:nvPicPr>
            <p:cNvPr id="15"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992092" y="1285207"/>
              <a:ext cx="295502" cy="284021"/>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Rounded Rectangle 15"/>
          <p:cNvSpPr/>
          <p:nvPr/>
        </p:nvSpPr>
        <p:spPr>
          <a:xfrm>
            <a:off x="412507" y="5055264"/>
            <a:ext cx="1395337" cy="898001"/>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rgbClr val="000000"/>
                </a:solidFill>
              </a:rPr>
              <a:t>Multiple Ways to </a:t>
            </a:r>
            <a:r>
              <a:rPr lang="en-US" sz="1600" b="1" dirty="0" smtClean="0">
                <a:solidFill>
                  <a:srgbClr val="000000"/>
                </a:solidFill>
              </a:rPr>
              <a:t>Enroll</a:t>
            </a:r>
            <a:endParaRPr lang="en-US" sz="1600" b="1" dirty="0">
              <a:solidFill>
                <a:srgbClr val="000000"/>
              </a:solidFill>
            </a:endParaRPr>
          </a:p>
        </p:txBody>
      </p:sp>
      <p:sp>
        <p:nvSpPr>
          <p:cNvPr id="17" name="Rounded Rectangle 16"/>
          <p:cNvSpPr/>
          <p:nvPr/>
        </p:nvSpPr>
        <p:spPr>
          <a:xfrm>
            <a:off x="4234041" y="5026941"/>
            <a:ext cx="2363087" cy="898001"/>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9144" rIns="0" bIns="9144" rtlCol="0" anchor="ctr"/>
          <a:lstStyle/>
          <a:p>
            <a:pPr algn="ctr"/>
            <a:r>
              <a:rPr lang="en-US" sz="1600" b="1" dirty="0">
                <a:solidFill>
                  <a:srgbClr val="000000"/>
                </a:solidFill>
              </a:rPr>
              <a:t>Use of Electronic </a:t>
            </a:r>
            <a:endParaRPr lang="en-US" sz="1600" b="1" dirty="0" smtClean="0">
              <a:solidFill>
                <a:srgbClr val="000000"/>
              </a:solidFill>
            </a:endParaRPr>
          </a:p>
          <a:p>
            <a:pPr algn="ctr"/>
            <a:r>
              <a:rPr lang="en-US" sz="1600" b="1" dirty="0" smtClean="0">
                <a:solidFill>
                  <a:srgbClr val="000000"/>
                </a:solidFill>
              </a:rPr>
              <a:t>Data </a:t>
            </a:r>
            <a:r>
              <a:rPr lang="en-US" sz="1600" b="1" dirty="0">
                <a:solidFill>
                  <a:srgbClr val="000000"/>
                </a:solidFill>
              </a:rPr>
              <a:t>to Verify </a:t>
            </a:r>
            <a:r>
              <a:rPr lang="en-US" sz="1600" b="1" dirty="0" smtClean="0">
                <a:solidFill>
                  <a:srgbClr val="000000"/>
                </a:solidFill>
              </a:rPr>
              <a:t>Eligibility</a:t>
            </a:r>
            <a:endParaRPr lang="en-US" sz="1600" b="1" dirty="0">
              <a:solidFill>
                <a:srgbClr val="000000"/>
              </a:solidFill>
            </a:endParaRPr>
          </a:p>
        </p:txBody>
      </p:sp>
      <p:sp>
        <p:nvSpPr>
          <p:cNvPr id="18" name="Rounded Rectangle 17"/>
          <p:cNvSpPr/>
          <p:nvPr/>
        </p:nvSpPr>
        <p:spPr>
          <a:xfrm>
            <a:off x="1981143" y="5026941"/>
            <a:ext cx="2252898" cy="898001"/>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smtClean="0">
                <a:solidFill>
                  <a:srgbClr val="000000"/>
                </a:solidFill>
              </a:rPr>
              <a:t>Single Application</a:t>
            </a:r>
          </a:p>
          <a:p>
            <a:pPr algn="ctr"/>
            <a:r>
              <a:rPr lang="en-US" sz="1600" b="1" dirty="0" smtClean="0">
                <a:solidFill>
                  <a:srgbClr val="000000"/>
                </a:solidFill>
              </a:rPr>
              <a:t>for </a:t>
            </a:r>
            <a:r>
              <a:rPr lang="en-US" sz="1600" b="1" dirty="0">
                <a:solidFill>
                  <a:srgbClr val="000000"/>
                </a:solidFill>
              </a:rPr>
              <a:t>Multiple </a:t>
            </a:r>
            <a:r>
              <a:rPr lang="en-US" sz="1600" b="1" dirty="0" smtClean="0">
                <a:solidFill>
                  <a:srgbClr val="000000"/>
                </a:solidFill>
              </a:rPr>
              <a:t>Programs</a:t>
            </a:r>
            <a:endParaRPr lang="en-US" sz="1600" b="1" dirty="0">
              <a:solidFill>
                <a:srgbClr val="000000"/>
              </a:solidFill>
            </a:endParaRPr>
          </a:p>
        </p:txBody>
      </p:sp>
      <p:sp>
        <p:nvSpPr>
          <p:cNvPr id="19" name="Rounded Rectangle 18"/>
          <p:cNvSpPr/>
          <p:nvPr/>
        </p:nvSpPr>
        <p:spPr>
          <a:xfrm>
            <a:off x="6898988" y="5055264"/>
            <a:ext cx="1856587" cy="898001"/>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rgbClr val="000000"/>
                </a:solidFill>
              </a:rPr>
              <a:t>Real-Time </a:t>
            </a:r>
            <a:r>
              <a:rPr lang="en-US" sz="1600" b="1" dirty="0" smtClean="0">
                <a:solidFill>
                  <a:srgbClr val="000000"/>
                </a:solidFill>
              </a:rPr>
              <a:t>Eligibility Determinations</a:t>
            </a:r>
          </a:p>
        </p:txBody>
      </p:sp>
      <p:cxnSp>
        <p:nvCxnSpPr>
          <p:cNvPr id="20" name="Straight Arrow Connector 19"/>
          <p:cNvCxnSpPr/>
          <p:nvPr/>
        </p:nvCxnSpPr>
        <p:spPr>
          <a:xfrm>
            <a:off x="4006683" y="3223219"/>
            <a:ext cx="346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Connector 20"/>
          <p:cNvCxnSpPr>
            <a:stCxn id="36" idx="3"/>
            <a:endCxn id="30" idx="1"/>
          </p:cNvCxnSpPr>
          <p:nvPr/>
        </p:nvCxnSpPr>
        <p:spPr>
          <a:xfrm>
            <a:off x="1083676" y="1975337"/>
            <a:ext cx="784353" cy="1303319"/>
          </a:xfrm>
          <a:prstGeom prst="line">
            <a:avLst/>
          </a:prstGeom>
          <a:ln w="19050">
            <a:solidFill>
              <a:srgbClr val="001B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4" idx="1"/>
            <a:endCxn id="30" idx="1"/>
          </p:cNvCxnSpPr>
          <p:nvPr/>
        </p:nvCxnSpPr>
        <p:spPr>
          <a:xfrm>
            <a:off x="964258" y="2720859"/>
            <a:ext cx="903771" cy="557797"/>
          </a:xfrm>
          <a:prstGeom prst="line">
            <a:avLst/>
          </a:prstGeom>
          <a:ln w="19050">
            <a:solidFill>
              <a:srgbClr val="001B3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6" idx="3"/>
            <a:endCxn id="30" idx="1"/>
          </p:cNvCxnSpPr>
          <p:nvPr/>
        </p:nvCxnSpPr>
        <p:spPr>
          <a:xfrm flipV="1">
            <a:off x="1332145" y="3278656"/>
            <a:ext cx="535884" cy="222471"/>
          </a:xfrm>
          <a:prstGeom prst="line">
            <a:avLst/>
          </a:prstGeom>
          <a:ln w="19050">
            <a:solidFill>
              <a:srgbClr val="001B3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 idx="3"/>
            <a:endCxn id="30" idx="1"/>
          </p:cNvCxnSpPr>
          <p:nvPr/>
        </p:nvCxnSpPr>
        <p:spPr>
          <a:xfrm flipV="1">
            <a:off x="1332145" y="3278656"/>
            <a:ext cx="535884" cy="1054971"/>
          </a:xfrm>
          <a:prstGeom prst="line">
            <a:avLst/>
          </a:prstGeom>
          <a:ln w="19050">
            <a:solidFill>
              <a:srgbClr val="001B3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41537" y="3214480"/>
            <a:ext cx="31118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6" name="Group 25"/>
          <p:cNvGrpSpPr/>
          <p:nvPr/>
        </p:nvGrpSpPr>
        <p:grpSpPr>
          <a:xfrm>
            <a:off x="1868027" y="1786620"/>
            <a:ext cx="2018173" cy="2984072"/>
            <a:chOff x="3837389" y="1600200"/>
            <a:chExt cx="1067185" cy="1747493"/>
          </a:xfrm>
        </p:grpSpPr>
        <p:grpSp>
          <p:nvGrpSpPr>
            <p:cNvPr id="27" name="Group 26"/>
            <p:cNvGrpSpPr/>
            <p:nvPr/>
          </p:nvGrpSpPr>
          <p:grpSpPr>
            <a:xfrm>
              <a:off x="3837389" y="1600200"/>
              <a:ext cx="1067185" cy="1747493"/>
              <a:chOff x="3809321" y="1600200"/>
              <a:chExt cx="778027" cy="1274003"/>
            </a:xfrm>
          </p:grpSpPr>
          <p:pic>
            <p:nvPicPr>
              <p:cNvPr id="30" name="Picture 2" descr="C:\Users\JessicaS\AppData\Local\Microsoft\Windows\Temporary Internet Files\Content.IE5\P6P6Q20X\MC900389390[1].wmf"/>
              <p:cNvPicPr>
                <a:picLocks noChangeAspect="1" noChangeArrowheads="1"/>
              </p:cNvPicPr>
              <p:nvPr/>
            </p:nvPicPr>
            <p:blipFill rotWithShape="1">
              <a:blip r:embed="rId8" cstate="print">
                <a:clrChange>
                  <a:clrFrom>
                    <a:srgbClr val="355B9E"/>
                  </a:clrFrom>
                  <a:clrTo>
                    <a:srgbClr val="355B9E">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r="40487"/>
              <a:stretch/>
            </p:blipFill>
            <p:spPr bwMode="auto">
              <a:xfrm>
                <a:off x="3809321" y="1600200"/>
                <a:ext cx="284608" cy="1274003"/>
              </a:xfrm>
              <a:prstGeom prst="rect">
                <a:avLst/>
              </a:prstGeom>
              <a:noFill/>
              <a:extLst/>
            </p:spPr>
          </p:pic>
          <p:sp>
            <p:nvSpPr>
              <p:cNvPr id="31" name="Rectangle 30"/>
              <p:cNvSpPr/>
              <p:nvPr/>
            </p:nvSpPr>
            <p:spPr>
              <a:xfrm>
                <a:off x="4093930" y="1763673"/>
                <a:ext cx="493418" cy="838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
          <p:nvSpPr>
            <p:cNvPr id="28" name="Rectangle 27"/>
            <p:cNvSpPr/>
            <p:nvPr/>
          </p:nvSpPr>
          <p:spPr>
            <a:xfrm>
              <a:off x="4227774" y="2277326"/>
              <a:ext cx="676800" cy="432567"/>
            </a:xfrm>
            <a:prstGeom prst="rect">
              <a:avLst/>
            </a:prstGeom>
          </p:spPr>
          <p:txBody>
            <a:bodyPr wrap="square">
              <a:spAutoFit/>
            </a:bodyPr>
            <a:lstStyle/>
            <a:p>
              <a:pPr algn="ctr"/>
              <a:r>
                <a:rPr lang="en-US" sz="1400" b="1" dirty="0" smtClean="0">
                  <a:solidFill>
                    <a:srgbClr val="002060"/>
                  </a:solidFill>
                </a:rPr>
                <a:t>Medicaid</a:t>
              </a:r>
              <a:endParaRPr lang="en-US" sz="1400" b="1" dirty="0">
                <a:solidFill>
                  <a:srgbClr val="002060"/>
                </a:solidFill>
              </a:endParaRPr>
            </a:p>
            <a:p>
              <a:pPr algn="ctr"/>
              <a:r>
                <a:rPr lang="en-US" sz="1400" b="1" dirty="0">
                  <a:solidFill>
                    <a:srgbClr val="002060"/>
                  </a:solidFill>
                </a:rPr>
                <a:t>CHIP</a:t>
              </a:r>
            </a:p>
            <a:p>
              <a:pPr algn="ctr"/>
              <a:r>
                <a:rPr lang="en-US" sz="1400" b="1" dirty="0" smtClean="0">
                  <a:solidFill>
                    <a:srgbClr val="002060"/>
                  </a:solidFill>
                </a:rPr>
                <a:t>Exchange</a:t>
              </a:r>
              <a:endParaRPr lang="en-US" sz="1400" b="1" dirty="0">
                <a:solidFill>
                  <a:srgbClr val="002060"/>
                </a:solidFill>
              </a:endParaRPr>
            </a:p>
          </p:txBody>
        </p:sp>
        <p:sp>
          <p:nvSpPr>
            <p:cNvPr id="29" name="Rectangle 28"/>
            <p:cNvSpPr/>
            <p:nvPr/>
          </p:nvSpPr>
          <p:spPr>
            <a:xfrm>
              <a:off x="4227774" y="1909853"/>
              <a:ext cx="676800" cy="306401"/>
            </a:xfrm>
            <a:prstGeom prst="rect">
              <a:avLst/>
            </a:prstGeom>
          </p:spPr>
          <p:txBody>
            <a:bodyPr wrap="square" lIns="0" rIns="0">
              <a:spAutoFit/>
            </a:bodyPr>
            <a:lstStyle/>
            <a:p>
              <a:pPr algn="ctr"/>
              <a:r>
                <a:rPr lang="en-US" sz="1400" b="1" dirty="0" smtClean="0">
                  <a:solidFill>
                    <a:srgbClr val="002060"/>
                  </a:solidFill>
                </a:rPr>
                <a:t>HEALTH </a:t>
              </a:r>
            </a:p>
            <a:p>
              <a:pPr algn="ctr"/>
              <a:r>
                <a:rPr lang="en-US" sz="1400" b="1" u="sng" dirty="0" smtClean="0">
                  <a:solidFill>
                    <a:srgbClr val="002060"/>
                  </a:solidFill>
                </a:rPr>
                <a:t>INSURANCE</a:t>
              </a:r>
              <a:endParaRPr lang="en-US" sz="1400" b="1" u="sng" dirty="0">
                <a:solidFill>
                  <a:srgbClr val="002060"/>
                </a:solidFill>
              </a:endParaRPr>
            </a:p>
          </p:txBody>
        </p:sp>
      </p:grpSp>
      <p:cxnSp>
        <p:nvCxnSpPr>
          <p:cNvPr id="32" name="Straight Connector 31"/>
          <p:cNvCxnSpPr/>
          <p:nvPr/>
        </p:nvCxnSpPr>
        <p:spPr>
          <a:xfrm>
            <a:off x="533400" y="5026941"/>
            <a:ext cx="1197588" cy="0"/>
          </a:xfrm>
          <a:prstGeom prst="line">
            <a:avLst/>
          </a:prstGeom>
          <a:ln w="9525">
            <a:solidFill>
              <a:srgbClr val="26044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90422" y="5026941"/>
            <a:ext cx="1970319" cy="0"/>
          </a:xfrm>
          <a:prstGeom prst="line">
            <a:avLst/>
          </a:prstGeom>
          <a:ln w="9525">
            <a:solidFill>
              <a:srgbClr val="26044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76932" y="5026941"/>
            <a:ext cx="1836708" cy="0"/>
          </a:xfrm>
          <a:prstGeom prst="line">
            <a:avLst/>
          </a:prstGeom>
          <a:ln w="9525">
            <a:solidFill>
              <a:srgbClr val="26044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991328" y="5026941"/>
            <a:ext cx="1619272" cy="0"/>
          </a:xfrm>
          <a:prstGeom prst="line">
            <a:avLst/>
          </a:prstGeom>
          <a:ln w="9525">
            <a:solidFill>
              <a:srgbClr val="26044C"/>
            </a:solidFill>
          </a:ln>
        </p:spPr>
        <p:style>
          <a:lnRef idx="1">
            <a:schemeClr val="accent1"/>
          </a:lnRef>
          <a:fillRef idx="0">
            <a:schemeClr val="accent1"/>
          </a:fillRef>
          <a:effectRef idx="0">
            <a:schemeClr val="accent1"/>
          </a:effectRef>
          <a:fontRef idx="minor">
            <a:schemeClr val="tx1"/>
          </a:fontRef>
        </p:style>
      </p:cxnSp>
      <p:pic>
        <p:nvPicPr>
          <p:cNvPr id="36" name="Picture 4" descr="http://behance.vo.llnwd.net/profiles/75036/projects/5408155/90d087530b592d8f9feaa04b33b4a53c.png">
            <a:hlinkClick r:id="rId9"/>
          </p:cNvPr>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50909" t="10114" r="24545" b="11899"/>
          <a:stretch/>
        </p:blipFill>
        <p:spPr bwMode="auto">
          <a:xfrm>
            <a:off x="594745" y="1625433"/>
            <a:ext cx="488931" cy="6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7120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Toll-free hotline</a:t>
            </a:r>
          </a:p>
          <a:p>
            <a:endParaRPr lang="en-US" dirty="0" smtClean="0"/>
          </a:p>
          <a:p>
            <a:r>
              <a:rPr lang="en-US" dirty="0" smtClean="0"/>
              <a:t>Agents/brokers</a:t>
            </a:r>
          </a:p>
          <a:p>
            <a:endParaRPr lang="en-US" dirty="0" smtClean="0"/>
          </a:p>
          <a:p>
            <a:r>
              <a:rPr lang="en-US" dirty="0" smtClean="0"/>
              <a:t>Navigators</a:t>
            </a:r>
          </a:p>
          <a:p>
            <a:pPr lvl="1"/>
            <a:r>
              <a:rPr lang="en-US" dirty="0" smtClean="0"/>
              <a:t>Community and consumer-focused nonprofits, professional associations, others</a:t>
            </a:r>
          </a:p>
          <a:p>
            <a:pPr lvl="1"/>
            <a:r>
              <a:rPr lang="en-US" dirty="0" smtClean="0"/>
              <a:t>Selected and trained by federal government</a:t>
            </a:r>
          </a:p>
          <a:p>
            <a:pPr lvl="1"/>
            <a:r>
              <a:rPr lang="en-US" dirty="0" smtClean="0"/>
              <a:t>Provide outreach and impartial information</a:t>
            </a:r>
          </a:p>
          <a:p>
            <a:pPr lvl="1"/>
            <a:endParaRPr lang="en-US" dirty="0" smtClean="0"/>
          </a:p>
          <a:p>
            <a:pPr lvl="1"/>
            <a:endParaRPr lang="en-US" dirty="0" smtClean="0"/>
          </a:p>
          <a:p>
            <a:endParaRPr lang="en-US" dirty="0"/>
          </a:p>
        </p:txBody>
      </p:sp>
      <p:sp>
        <p:nvSpPr>
          <p:cNvPr id="5" name="Title 4"/>
          <p:cNvSpPr>
            <a:spLocks noGrp="1"/>
          </p:cNvSpPr>
          <p:nvPr>
            <p:ph type="title"/>
          </p:nvPr>
        </p:nvSpPr>
        <p:spPr/>
        <p:txBody>
          <a:bodyPr/>
          <a:lstStyle/>
          <a:p>
            <a:endParaRPr lang="en-US" dirty="0"/>
          </a:p>
        </p:txBody>
      </p:sp>
      <p:sp>
        <p:nvSpPr>
          <p:cNvPr id="6" name="Rectangle 2"/>
          <p:cNvSpPr txBox="1">
            <a:spLocks noChangeArrowheads="1"/>
          </p:cNvSpPr>
          <p:nvPr/>
        </p:nvSpPr>
        <p:spPr>
          <a:xfrm>
            <a:off x="685800" y="404019"/>
            <a:ext cx="7620000" cy="8683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Consumer Assistance</a:t>
            </a:r>
          </a:p>
        </p:txBody>
      </p:sp>
    </p:spTree>
    <p:extLst>
      <p:ext uri="{BB962C8B-B14F-4D97-AF65-F5344CB8AC3E}">
        <p14:creationId xmlns:p14="http://schemas.microsoft.com/office/powerpoint/2010/main" val="215827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6513" y="320675"/>
            <a:ext cx="9097962" cy="563563"/>
          </a:xfrm>
        </p:spPr>
        <p:txBody>
          <a:bodyPr/>
          <a:lstStyle/>
          <a:p>
            <a:pPr algn="ctr"/>
            <a:r>
              <a:rPr lang="en-US" sz="2400" smtClean="0">
                <a:latin typeface="Tahoma" pitchFamily="34" charset="0"/>
                <a:ea typeface="Calibri" pitchFamily="34" charset="0"/>
              </a:rPr>
              <a:t> Putting Off Care Because of Cost</a:t>
            </a:r>
          </a:p>
        </p:txBody>
      </p:sp>
      <p:sp>
        <p:nvSpPr>
          <p:cNvPr id="20483" name="Text Placeholder 20"/>
          <p:cNvSpPr>
            <a:spLocks noGrp="1"/>
          </p:cNvSpPr>
          <p:nvPr>
            <p:ph type="body" idx="10"/>
          </p:nvPr>
        </p:nvSpPr>
        <p:spPr>
          <a:xfrm>
            <a:off x="533400" y="990600"/>
            <a:ext cx="8177213" cy="523875"/>
          </a:xfrm>
        </p:spPr>
        <p:txBody>
          <a:bodyPr/>
          <a:lstStyle/>
          <a:p>
            <a:pPr>
              <a:spcBef>
                <a:spcPct val="0"/>
              </a:spcBef>
            </a:pPr>
            <a:r>
              <a:rPr lang="en-US" sz="1400" smtClean="0">
                <a:ea typeface="Calibri" pitchFamily="34" charset="0"/>
              </a:rPr>
              <a:t>Percent who say they or another family member living in their household have done each of the following in the past 12 months because of the cost:</a:t>
            </a:r>
          </a:p>
        </p:txBody>
      </p:sp>
      <p:graphicFrame>
        <p:nvGraphicFramePr>
          <p:cNvPr id="20484" name="Chart Placeholder 4"/>
          <p:cNvGraphicFramePr>
            <a:graphicFrameLocks noGrp="1"/>
          </p:cNvGraphicFramePr>
          <p:nvPr>
            <p:ph type="chart" sz="quarter" idx="4294967295"/>
          </p:nvPr>
        </p:nvGraphicFramePr>
        <p:xfrm>
          <a:off x="5019675" y="1838325"/>
          <a:ext cx="4664075" cy="4572000"/>
        </p:xfrm>
        <a:graphic>
          <a:graphicData uri="http://schemas.openxmlformats.org/presentationml/2006/ole">
            <mc:AlternateContent xmlns:mc="http://schemas.openxmlformats.org/markup-compatibility/2006">
              <mc:Choice xmlns:v="urn:schemas-microsoft-com:vml" Requires="v">
                <p:oleObj spid="_x0000_s30748" r:id="rId3" imgW="4669941" imgH="4572396" progId="Excel.Chart.8">
                  <p:embed/>
                </p:oleObj>
              </mc:Choice>
              <mc:Fallback>
                <p:oleObj r:id="rId3" imgW="4669941" imgH="4572396"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838325"/>
                        <a:ext cx="4664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5" name="TextBox 9"/>
          <p:cNvSpPr txBox="1">
            <a:spLocks noChangeArrowheads="1"/>
          </p:cNvSpPr>
          <p:nvPr/>
        </p:nvSpPr>
        <p:spPr bwMode="auto">
          <a:xfrm>
            <a:off x="1112838" y="3725863"/>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Not filled a prescription for a medicine</a:t>
            </a:r>
          </a:p>
        </p:txBody>
      </p:sp>
      <p:sp>
        <p:nvSpPr>
          <p:cNvPr id="20486" name="TextBox 10"/>
          <p:cNvSpPr txBox="1">
            <a:spLocks noChangeArrowheads="1"/>
          </p:cNvSpPr>
          <p:nvPr/>
        </p:nvSpPr>
        <p:spPr bwMode="auto">
          <a:xfrm>
            <a:off x="1112838" y="4760913"/>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Cut pills in half or skipped doses of medicine</a:t>
            </a:r>
          </a:p>
        </p:txBody>
      </p:sp>
      <p:sp>
        <p:nvSpPr>
          <p:cNvPr id="20487" name="TextBox 27"/>
          <p:cNvSpPr txBox="1">
            <a:spLocks noChangeArrowheads="1"/>
          </p:cNvSpPr>
          <p:nvPr/>
        </p:nvSpPr>
        <p:spPr bwMode="auto">
          <a:xfrm>
            <a:off x="1112838" y="2698750"/>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Skipped dental care or checkups</a:t>
            </a:r>
          </a:p>
        </p:txBody>
      </p:sp>
      <p:sp>
        <p:nvSpPr>
          <p:cNvPr id="20488" name="TextBox 28"/>
          <p:cNvSpPr txBox="1">
            <a:spLocks noChangeArrowheads="1"/>
          </p:cNvSpPr>
          <p:nvPr/>
        </p:nvSpPr>
        <p:spPr bwMode="auto">
          <a:xfrm>
            <a:off x="1112838" y="3124200"/>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Put off or postponed getting health care needed</a:t>
            </a:r>
          </a:p>
        </p:txBody>
      </p:sp>
      <p:sp>
        <p:nvSpPr>
          <p:cNvPr id="20489" name="TextBox 29"/>
          <p:cNvSpPr txBox="1">
            <a:spLocks noChangeArrowheads="1"/>
          </p:cNvSpPr>
          <p:nvPr/>
        </p:nvSpPr>
        <p:spPr bwMode="auto">
          <a:xfrm>
            <a:off x="1112838" y="5259388"/>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Had problems getting mental health care</a:t>
            </a:r>
          </a:p>
        </p:txBody>
      </p:sp>
      <p:sp>
        <p:nvSpPr>
          <p:cNvPr id="20490" name="TextBox 30"/>
          <p:cNvSpPr txBox="1">
            <a:spLocks noChangeArrowheads="1"/>
          </p:cNvSpPr>
          <p:nvPr/>
        </p:nvSpPr>
        <p:spPr bwMode="auto">
          <a:xfrm>
            <a:off x="1112838" y="2058988"/>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Relied on home remedies or over-the-counter drugs instead of going to see a doctor</a:t>
            </a:r>
          </a:p>
        </p:txBody>
      </p:sp>
      <p:sp>
        <p:nvSpPr>
          <p:cNvPr id="20491" name="TextBox 31"/>
          <p:cNvSpPr txBox="1">
            <a:spLocks noChangeArrowheads="1"/>
          </p:cNvSpPr>
          <p:nvPr/>
        </p:nvSpPr>
        <p:spPr bwMode="auto">
          <a:xfrm>
            <a:off x="1112838" y="4114800"/>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Skipped a recommended medical test or treatment</a:t>
            </a:r>
          </a:p>
        </p:txBody>
      </p:sp>
      <p:sp>
        <p:nvSpPr>
          <p:cNvPr id="17" name="TextBox 16"/>
          <p:cNvSpPr txBox="1"/>
          <p:nvPr/>
        </p:nvSpPr>
        <p:spPr>
          <a:xfrm>
            <a:off x="0" y="6561138"/>
            <a:ext cx="8067675" cy="254000"/>
          </a:xfrm>
          <a:prstGeom prst="rect">
            <a:avLst/>
          </a:prstGeom>
          <a:noFill/>
        </p:spPr>
        <p:txBody>
          <a:bodyPr>
            <a:spAutoFit/>
          </a:bodyPr>
          <a:lstStyle/>
          <a:p>
            <a:pPr eaLnBrk="0" fontAlgn="base" hangingPunct="0">
              <a:spcBef>
                <a:spcPct val="0"/>
              </a:spcBef>
              <a:spcAft>
                <a:spcPct val="0"/>
              </a:spcAft>
              <a:defRPr/>
            </a:pPr>
            <a:r>
              <a:rPr lang="en-US" sz="1050" dirty="0">
                <a:solidFill>
                  <a:srgbClr val="000000"/>
                </a:solidFill>
                <a:latin typeface="Calibri" pitchFamily="34" charset="0"/>
              </a:rPr>
              <a:t>Source: Kaiser Family Foundation </a:t>
            </a:r>
            <a:r>
              <a:rPr lang="en-US" sz="1050" i="1" dirty="0">
                <a:solidFill>
                  <a:srgbClr val="000000"/>
                </a:solidFill>
                <a:latin typeface="Calibri" pitchFamily="34" charset="0"/>
              </a:rPr>
              <a:t>Health Tracking Poll</a:t>
            </a:r>
            <a:r>
              <a:rPr lang="en-US" sz="1050" dirty="0">
                <a:solidFill>
                  <a:srgbClr val="000000"/>
                </a:solidFill>
                <a:latin typeface="Calibri" pitchFamily="34" charset="0"/>
              </a:rPr>
              <a:t> (conducted August 10-15, 2011).</a:t>
            </a:r>
          </a:p>
        </p:txBody>
      </p:sp>
      <p:sp>
        <p:nvSpPr>
          <p:cNvPr id="20493" name="TextBox 22"/>
          <p:cNvSpPr txBox="1">
            <a:spLocks noChangeArrowheads="1"/>
          </p:cNvSpPr>
          <p:nvPr/>
        </p:nvSpPr>
        <p:spPr bwMode="auto">
          <a:xfrm>
            <a:off x="1112838" y="5775325"/>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sz="1400" b="1">
                <a:solidFill>
                  <a:srgbClr val="000000"/>
                </a:solidFill>
                <a:cs typeface="Arial" charset="0"/>
              </a:rPr>
              <a:t>‘Yes’ to any of the above</a:t>
            </a:r>
          </a:p>
        </p:txBody>
      </p:sp>
      <p:cxnSp>
        <p:nvCxnSpPr>
          <p:cNvPr id="15" name="Straight Connector 14"/>
          <p:cNvCxnSpPr/>
          <p:nvPr/>
        </p:nvCxnSpPr>
        <p:spPr>
          <a:xfrm>
            <a:off x="570016" y="5510213"/>
            <a:ext cx="8003969" cy="0"/>
          </a:xfrm>
          <a:prstGeom prst="line">
            <a:avLst/>
          </a:prstGeom>
          <a:ln w="57150">
            <a:solidFill>
              <a:srgbClr val="777777"/>
            </a:solidFill>
          </a:ln>
          <a:effectLst/>
          <a:scene3d>
            <a:camera prst="orthographicFront"/>
            <a:lightRig rig="threePt" dir="t"/>
          </a:scene3d>
          <a:sp3d>
            <a:bevelT w="114300" prst="artDeco"/>
          </a:sp3d>
        </p:spPr>
        <p:style>
          <a:lnRef idx="2">
            <a:schemeClr val="accent1"/>
          </a:lnRef>
          <a:fillRef idx="0">
            <a:schemeClr val="accent1"/>
          </a:fillRef>
          <a:effectRef idx="1">
            <a:schemeClr val="accent1"/>
          </a:effectRef>
          <a:fontRef idx="minor">
            <a:schemeClr val="tx1"/>
          </a:fontRef>
        </p:style>
      </p:cxnSp>
      <p:pic>
        <p:nvPicPr>
          <p:cNvPr id="20495" name="Picture 7" descr="kfflogo-col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8343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Care Reform: Opportunities for Extension</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Why should I care about the Affordable Care Act?</a:t>
            </a:r>
            <a:endParaRPr lang="en-US" dirty="0"/>
          </a:p>
        </p:txBody>
      </p:sp>
    </p:spTree>
    <p:extLst>
      <p:ext uri="{BB962C8B-B14F-4D97-AF65-F5344CB8AC3E}">
        <p14:creationId xmlns:p14="http://schemas.microsoft.com/office/powerpoint/2010/main" val="39190111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of Health Care Law</a:t>
            </a:r>
            <a:endParaRPr lang="en-US" dirty="0"/>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391400" cy="492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93487" y="6324600"/>
            <a:ext cx="3480825" cy="369332"/>
          </a:xfrm>
          <a:prstGeom prst="rect">
            <a:avLst/>
          </a:prstGeom>
          <a:noFill/>
        </p:spPr>
        <p:txBody>
          <a:bodyPr wrap="none" rtlCol="0">
            <a:spAutoFit/>
          </a:bodyPr>
          <a:lstStyle/>
          <a:p>
            <a:r>
              <a:rPr lang="en-US" dirty="0"/>
              <a:t>KFF Health Tracking Poll, April 2013</a:t>
            </a:r>
          </a:p>
        </p:txBody>
      </p:sp>
    </p:spTree>
    <p:extLst>
      <p:ext uri="{BB962C8B-B14F-4D97-AF65-F5344CB8AC3E}">
        <p14:creationId xmlns:p14="http://schemas.microsoft.com/office/powerpoint/2010/main" val="25421004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1100" dirty="0" smtClean="0">
                <a:solidFill>
                  <a:prstClr val="black"/>
                </a:solidFill>
              </a:rPr>
              <a:t>NOTE: Don’t </a:t>
            </a:r>
            <a:r>
              <a:rPr lang="en-US" sz="1100" dirty="0">
                <a:solidFill>
                  <a:prstClr val="black"/>
                </a:solidFill>
              </a:rPr>
              <a:t>know/Refused answers not shown</a:t>
            </a:r>
            <a:r>
              <a:rPr lang="en-US" sz="1100" dirty="0" smtClean="0">
                <a:solidFill>
                  <a:prstClr val="black"/>
                </a:solidFill>
              </a:rPr>
              <a:t>.</a:t>
            </a:r>
            <a:endParaRPr lang="en-US" sz="1100" dirty="0" smtClean="0"/>
          </a:p>
          <a:p>
            <a:r>
              <a:rPr lang="en-US" sz="1100" dirty="0"/>
              <a:t>SOURCE: Kaiser Family Foundation Health Tracking Poll (conducted March 5-10, 2013)</a:t>
            </a:r>
          </a:p>
        </p:txBody>
      </p:sp>
      <p:sp>
        <p:nvSpPr>
          <p:cNvPr id="4" name="Title 3"/>
          <p:cNvSpPr>
            <a:spLocks noGrp="1"/>
          </p:cNvSpPr>
          <p:nvPr>
            <p:ph type="title"/>
          </p:nvPr>
        </p:nvSpPr>
        <p:spPr>
          <a:noFill/>
        </p:spPr>
        <p:txBody>
          <a:bodyPr anchor="ctr"/>
          <a:lstStyle/>
          <a:p>
            <a:pPr algn="l"/>
            <a:r>
              <a:rPr lang="en-US" dirty="0" smtClean="0"/>
              <a:t>Majority Say </a:t>
            </a:r>
            <a:r>
              <a:rPr lang="en-US" dirty="0"/>
              <a:t>They Don’t Understand How ACA Will Impact </a:t>
            </a:r>
            <a:r>
              <a:rPr lang="en-US" dirty="0" smtClean="0"/>
              <a:t>Them, Including Two-Thirds of Uninsured and Low-Income</a:t>
            </a:r>
            <a:endParaRPr lang="en-US" dirty="0"/>
          </a:p>
        </p:txBody>
      </p:sp>
      <p:sp>
        <p:nvSpPr>
          <p:cNvPr id="7" name="Text Placeholder 3"/>
          <p:cNvSpPr txBox="1">
            <a:spLocks/>
          </p:cNvSpPr>
          <p:nvPr/>
        </p:nvSpPr>
        <p:spPr>
          <a:xfrm>
            <a:off x="91440" y="1097280"/>
            <a:ext cx="8991600" cy="1219200"/>
          </a:xfrm>
          <a:prstGeom prst="rect">
            <a:avLst/>
          </a:prstGeom>
        </p:spPr>
        <p:txBody>
          <a:bodyPr anchor="t" anchorCtr="0"/>
          <a:lstStyle>
            <a:lvl1pPr marL="0" indent="0" algn="l" rtl="0" eaLnBrk="1" fontAlgn="base" hangingPunct="1">
              <a:spcBef>
                <a:spcPts val="0"/>
              </a:spcBef>
              <a:spcAft>
                <a:spcPct val="0"/>
              </a:spcAft>
              <a:buFont typeface="Arial" pitchFamily="34" charset="0"/>
              <a:buNone/>
              <a:defRPr sz="1200" baseline="0">
                <a:solidFill>
                  <a:schemeClr val="tx1"/>
                </a:solidFill>
                <a:latin typeface="Meta Offc Pro"/>
                <a:ea typeface="+mn-ea"/>
                <a:cs typeface="Meta Offc Pro"/>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1400" dirty="0">
                <a:solidFill>
                  <a:srgbClr val="000000"/>
                </a:solidFill>
              </a:rPr>
              <a:t>Do you feel you have enough information about the health reform law to understand how it will impact you personally, or not?</a:t>
            </a:r>
          </a:p>
        </p:txBody>
      </p:sp>
      <p:graphicFrame>
        <p:nvGraphicFramePr>
          <p:cNvPr id="10" name="Content Placeholder 4"/>
          <p:cNvGraphicFramePr>
            <a:graphicFrameLocks noGrp="1"/>
          </p:cNvGraphicFramePr>
          <p:nvPr>
            <p:ph idx="1"/>
            <p:extLst>
              <p:ext uri="{D42A27DB-BD31-4B8C-83A1-F6EECF244321}">
                <p14:modId xmlns:p14="http://schemas.microsoft.com/office/powerpoint/2010/main" val="2947043615"/>
              </p:ext>
            </p:extLst>
          </p:nvPr>
        </p:nvGraphicFramePr>
        <p:xfrm>
          <a:off x="152400" y="1828800"/>
          <a:ext cx="8869680" cy="420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88119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en-US" sz="3200" dirty="0" smtClean="0"/>
              <a:t>Changes to health insurance make a difference to the communities we serve</a:t>
            </a:r>
            <a:br>
              <a:rPr lang="en-US" sz="3200" dirty="0" smtClean="0"/>
            </a:br>
            <a:endParaRPr lang="en-US" sz="3200" dirty="0" smtClean="0"/>
          </a:p>
        </p:txBody>
      </p:sp>
      <p:sp>
        <p:nvSpPr>
          <p:cNvPr id="13315" name="Content Placeholder 2"/>
          <p:cNvSpPr>
            <a:spLocks noGrp="1"/>
          </p:cNvSpPr>
          <p:nvPr>
            <p:ph idx="1"/>
          </p:nvPr>
        </p:nvSpPr>
        <p:spPr/>
        <p:txBody>
          <a:bodyPr/>
          <a:lstStyle/>
          <a:p>
            <a:r>
              <a:rPr lang="en-US" dirty="0" smtClean="0"/>
              <a:t>Counties are heavily dependent on the government to pay for the health care costs of their residents</a:t>
            </a:r>
          </a:p>
          <a:p>
            <a:pPr lvl="1"/>
            <a:r>
              <a:rPr lang="en-US" dirty="0" smtClean="0"/>
              <a:t>Over 50% of health care dollars spent by government</a:t>
            </a:r>
          </a:p>
          <a:p>
            <a:pPr lvl="2"/>
            <a:r>
              <a:rPr lang="en-US" dirty="0" smtClean="0"/>
              <a:t>Sickest, most needy on public insurance</a:t>
            </a:r>
          </a:p>
          <a:p>
            <a:r>
              <a:rPr lang="en-US" dirty="0" smtClean="0"/>
              <a:t>In rural counties the proportion can easily be over 50% and heavily impacts local hospitals where Medicare is major payer. </a:t>
            </a:r>
          </a:p>
        </p:txBody>
      </p:sp>
    </p:spTree>
    <p:extLst>
      <p:ext uri="{BB962C8B-B14F-4D97-AF65-F5344CB8AC3E}">
        <p14:creationId xmlns:p14="http://schemas.microsoft.com/office/powerpoint/2010/main" val="38685447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Extension’s Role</a:t>
            </a:r>
            <a:endParaRPr lang="en-US" dirty="0"/>
          </a:p>
        </p:txBody>
      </p:sp>
      <p:sp>
        <p:nvSpPr>
          <p:cNvPr id="3" name="Content Placeholder 2"/>
          <p:cNvSpPr>
            <a:spLocks noGrp="1"/>
          </p:cNvSpPr>
          <p:nvPr>
            <p:ph idx="1"/>
          </p:nvPr>
        </p:nvSpPr>
        <p:spPr/>
        <p:txBody>
          <a:bodyPr/>
          <a:lstStyle/>
          <a:p>
            <a:r>
              <a:rPr lang="en-US" dirty="0" smtClean="0"/>
              <a:t>Even if we don’t agree with any particular policy that has passed, it is the law of the land, and</a:t>
            </a:r>
          </a:p>
          <a:p>
            <a:r>
              <a:rPr lang="en-US" dirty="0" smtClean="0"/>
              <a:t>We can help our community residents navigate the changing health care landscape and the choices they will need to make</a:t>
            </a:r>
          </a:p>
          <a:p>
            <a:pPr lvl="1"/>
            <a:r>
              <a:rPr lang="en-US" dirty="0" smtClean="0"/>
              <a:t>No person will be untouched whether private or publicly insured</a:t>
            </a:r>
            <a:endParaRPr lang="en-US" dirty="0"/>
          </a:p>
        </p:txBody>
      </p:sp>
    </p:spTree>
    <p:extLst>
      <p:ext uri="{BB962C8B-B14F-4D97-AF65-F5344CB8AC3E}">
        <p14:creationId xmlns:p14="http://schemas.microsoft.com/office/powerpoint/2010/main" val="28239898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228600"/>
            <a:ext cx="8229600" cy="1371600"/>
          </a:xfrm>
        </p:spPr>
        <p:txBody>
          <a:bodyPr/>
          <a:lstStyle/>
          <a:p>
            <a:r>
              <a:rPr lang="en-US" dirty="0" smtClean="0"/>
              <a:t>Changing Landscape for Whom?</a:t>
            </a:r>
          </a:p>
        </p:txBody>
      </p:sp>
      <p:sp>
        <p:nvSpPr>
          <p:cNvPr id="10243" name="Content Placeholder 2"/>
          <p:cNvSpPr>
            <a:spLocks noGrp="1"/>
          </p:cNvSpPr>
          <p:nvPr>
            <p:ph idx="1"/>
          </p:nvPr>
        </p:nvSpPr>
        <p:spPr>
          <a:xfrm>
            <a:off x="381000" y="1600200"/>
            <a:ext cx="8229600" cy="3886200"/>
          </a:xfrm>
        </p:spPr>
        <p:txBody>
          <a:bodyPr>
            <a:normAutofit fontScale="92500"/>
          </a:bodyPr>
          <a:lstStyle/>
          <a:p>
            <a:r>
              <a:rPr lang="en-US" sz="2800" dirty="0" smtClean="0"/>
              <a:t>Medicare population</a:t>
            </a:r>
          </a:p>
          <a:p>
            <a:pPr lvl="1"/>
            <a:r>
              <a:rPr lang="en-US" sz="2400" dirty="0" smtClean="0"/>
              <a:t>New preventive benefits</a:t>
            </a:r>
          </a:p>
          <a:p>
            <a:pPr lvl="1"/>
            <a:r>
              <a:rPr lang="en-US" sz="2400" dirty="0" smtClean="0"/>
              <a:t>Reduction in Part D drug gap (donut hole)</a:t>
            </a:r>
          </a:p>
          <a:p>
            <a:pPr lvl="1"/>
            <a:r>
              <a:rPr lang="en-US" sz="2400" dirty="0" smtClean="0"/>
              <a:t>Likely phasing out/reduction in coverage of Advantage Program (managed plans)</a:t>
            </a:r>
          </a:p>
          <a:p>
            <a:pPr lvl="1"/>
            <a:r>
              <a:rPr lang="en-US" sz="2400" dirty="0" smtClean="0"/>
              <a:t>Quality changes by redirection of resources</a:t>
            </a:r>
          </a:p>
          <a:p>
            <a:r>
              <a:rPr lang="en-US" sz="2800" dirty="0" smtClean="0"/>
              <a:t>Low income families</a:t>
            </a:r>
          </a:p>
          <a:p>
            <a:pPr lvl="1"/>
            <a:r>
              <a:rPr lang="en-US" sz="2400" dirty="0" smtClean="0"/>
              <a:t>Currently uninsured insured will be eligible for marketplace</a:t>
            </a:r>
          </a:p>
          <a:p>
            <a:pPr lvl="1"/>
            <a:r>
              <a:rPr lang="en-US" sz="2400" dirty="0" smtClean="0"/>
              <a:t>And may vary year to year so difficult transitions</a:t>
            </a:r>
          </a:p>
        </p:txBody>
      </p:sp>
    </p:spTree>
    <p:extLst>
      <p:ext uri="{BB962C8B-B14F-4D97-AF65-F5344CB8AC3E}">
        <p14:creationId xmlns:p14="http://schemas.microsoft.com/office/powerpoint/2010/main" val="13439118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Landscape for Whom?</a:t>
            </a:r>
          </a:p>
        </p:txBody>
      </p:sp>
      <p:sp>
        <p:nvSpPr>
          <p:cNvPr id="3" name="Content Placeholder 2"/>
          <p:cNvSpPr>
            <a:spLocks noGrp="1"/>
          </p:cNvSpPr>
          <p:nvPr>
            <p:ph idx="1"/>
          </p:nvPr>
        </p:nvSpPr>
        <p:spPr/>
        <p:txBody>
          <a:bodyPr/>
          <a:lstStyle/>
          <a:p>
            <a:r>
              <a:rPr lang="en-US" sz="2800" dirty="0"/>
              <a:t>Employees</a:t>
            </a:r>
          </a:p>
          <a:p>
            <a:pPr lvl="1"/>
            <a:r>
              <a:rPr lang="en-US" sz="2400" dirty="0"/>
              <a:t>Those not shifted to Exchanges will see different requirements on their insurance policies </a:t>
            </a:r>
            <a:r>
              <a:rPr lang="en-US" sz="2400" dirty="0" smtClean="0"/>
              <a:t>(e.g., elimination </a:t>
            </a:r>
            <a:r>
              <a:rPr lang="en-US" sz="2400" dirty="0"/>
              <a:t>of pre-existing condition exclusions; no lifetime caps; coverage of adult children)</a:t>
            </a:r>
          </a:p>
          <a:p>
            <a:r>
              <a:rPr lang="en-US" sz="2800" dirty="0"/>
              <a:t>Businesses</a:t>
            </a:r>
          </a:p>
          <a:p>
            <a:pPr lvl="1"/>
            <a:r>
              <a:rPr lang="en-US" sz="2400" dirty="0"/>
              <a:t>Get tax credits for offering insurance</a:t>
            </a:r>
          </a:p>
          <a:p>
            <a:pPr lvl="1"/>
            <a:r>
              <a:rPr lang="en-US" sz="2400" dirty="0"/>
              <a:t>Will have option of paying into Exchanges for their employees</a:t>
            </a:r>
          </a:p>
          <a:p>
            <a:endParaRPr lang="en-US" sz="3600" dirty="0"/>
          </a:p>
          <a:p>
            <a:endParaRPr lang="en-US" dirty="0"/>
          </a:p>
          <a:p>
            <a:endParaRPr lang="en-US" dirty="0"/>
          </a:p>
        </p:txBody>
      </p:sp>
    </p:spTree>
    <p:extLst>
      <p:ext uri="{BB962C8B-B14F-4D97-AF65-F5344CB8AC3E}">
        <p14:creationId xmlns:p14="http://schemas.microsoft.com/office/powerpoint/2010/main" val="21388425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dirty="0" smtClean="0"/>
              <a:t>What Does Extension Have to Add to Educational Materials Already Available?</a:t>
            </a:r>
          </a:p>
        </p:txBody>
      </p:sp>
      <p:sp>
        <p:nvSpPr>
          <p:cNvPr id="12291" name="Content Placeholder 2"/>
          <p:cNvSpPr>
            <a:spLocks noGrp="1"/>
          </p:cNvSpPr>
          <p:nvPr>
            <p:ph idx="1"/>
          </p:nvPr>
        </p:nvSpPr>
        <p:spPr>
          <a:xfrm>
            <a:off x="457200" y="2286000"/>
            <a:ext cx="8229600" cy="3886200"/>
          </a:xfrm>
        </p:spPr>
        <p:txBody>
          <a:bodyPr/>
          <a:lstStyle/>
          <a:p>
            <a:r>
              <a:rPr lang="en-US" dirty="0" smtClean="0"/>
              <a:t>We offer multi-pronged educational programs that reach diverse populations</a:t>
            </a:r>
          </a:p>
          <a:p>
            <a:endParaRPr lang="en-US" dirty="0" smtClean="0"/>
          </a:p>
          <a:p>
            <a:r>
              <a:rPr lang="en-US" dirty="0"/>
              <a:t>Value added, deeper understanding of how inter-related the issues impacting health are (think Linda Booth Sweeney’s system approach)</a:t>
            </a:r>
          </a:p>
          <a:p>
            <a:endParaRPr lang="en-US" dirty="0" smtClean="0"/>
          </a:p>
        </p:txBody>
      </p:sp>
    </p:spTree>
    <p:extLst>
      <p:ext uri="{BB962C8B-B14F-4D97-AF65-F5344CB8AC3E}">
        <p14:creationId xmlns:p14="http://schemas.microsoft.com/office/powerpoint/2010/main" val="35752357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dirty="0" smtClean="0"/>
              <a:t>Direct Education Role for Extension Educators</a:t>
            </a:r>
          </a:p>
        </p:txBody>
      </p:sp>
      <p:sp>
        <p:nvSpPr>
          <p:cNvPr id="10243" name="Content Placeholder 2"/>
          <p:cNvSpPr>
            <a:spLocks noGrp="1"/>
          </p:cNvSpPr>
          <p:nvPr>
            <p:ph idx="1"/>
          </p:nvPr>
        </p:nvSpPr>
        <p:spPr/>
        <p:txBody>
          <a:bodyPr/>
          <a:lstStyle/>
          <a:p>
            <a:r>
              <a:rPr lang="en-US" sz="2800" dirty="0" smtClean="0"/>
              <a:t>Helping consumers make decisions between plans</a:t>
            </a:r>
          </a:p>
          <a:p>
            <a:r>
              <a:rPr lang="en-US" sz="2800" dirty="0" smtClean="0"/>
              <a:t>Responding to wellness aspects of ACA with direct programming on wellness and health promotion</a:t>
            </a:r>
            <a:endParaRPr lang="en-US" dirty="0" smtClean="0"/>
          </a:p>
          <a:p>
            <a:pPr marL="457200" lvl="1" indent="0">
              <a:buNone/>
            </a:pPr>
            <a:r>
              <a:rPr lang="en-US" dirty="0" smtClean="0"/>
              <a:t>Who else will do this?  Insurers?</a:t>
            </a:r>
          </a:p>
          <a:p>
            <a:pPr lvl="2"/>
            <a:r>
              <a:rPr lang="en-US" dirty="0" smtClean="0"/>
              <a:t>Lots of online information but is this education? (AARP, Consumer Reports)</a:t>
            </a:r>
          </a:p>
          <a:p>
            <a:endParaRPr lang="en-US" sz="2800" dirty="0" smtClean="0"/>
          </a:p>
        </p:txBody>
      </p:sp>
    </p:spTree>
    <p:extLst>
      <p:ext uri="{BB962C8B-B14F-4D97-AF65-F5344CB8AC3E}">
        <p14:creationId xmlns:p14="http://schemas.microsoft.com/office/powerpoint/2010/main" val="41064588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Educational Efforts Related to ACA Changes</a:t>
            </a:r>
            <a:endParaRPr lang="en-US" dirty="0"/>
          </a:p>
        </p:txBody>
      </p:sp>
      <p:sp>
        <p:nvSpPr>
          <p:cNvPr id="3" name="Content Placeholder 2"/>
          <p:cNvSpPr>
            <a:spLocks noGrp="1"/>
          </p:cNvSpPr>
          <p:nvPr>
            <p:ph idx="1"/>
          </p:nvPr>
        </p:nvSpPr>
        <p:spPr>
          <a:xfrm>
            <a:off x="381000" y="1981200"/>
            <a:ext cx="8229600" cy="3886200"/>
          </a:xfrm>
        </p:spPr>
        <p:txBody>
          <a:bodyPr>
            <a:normAutofit/>
          </a:bodyPr>
          <a:lstStyle/>
          <a:p>
            <a:r>
              <a:rPr lang="en-US" sz="2400" dirty="0" smtClean="0"/>
              <a:t>Design of consumer educational programs concerned with</a:t>
            </a:r>
          </a:p>
          <a:p>
            <a:pPr lvl="1"/>
            <a:r>
              <a:rPr lang="en-US" sz="2000" dirty="0" smtClean="0"/>
              <a:t>Preventive benefits for Medicare beneficiaries</a:t>
            </a:r>
          </a:p>
          <a:p>
            <a:pPr lvl="1"/>
            <a:r>
              <a:rPr lang="en-US" sz="2000" dirty="0" smtClean="0"/>
              <a:t>Medicaid options for low income families</a:t>
            </a:r>
          </a:p>
          <a:p>
            <a:pPr lvl="1"/>
            <a:r>
              <a:rPr lang="en-US" sz="2000" dirty="0" smtClean="0"/>
              <a:t>Exchange options for low and middle income families</a:t>
            </a:r>
          </a:p>
          <a:p>
            <a:pPr lvl="1"/>
            <a:r>
              <a:rPr lang="en-US" sz="2000" dirty="0" smtClean="0"/>
              <a:t>General insurance changes for currently employed population</a:t>
            </a:r>
          </a:p>
          <a:p>
            <a:pPr lvl="1">
              <a:buFont typeface="Wingdings" pitchFamily="2" charset="2"/>
              <a:buChar char="Ø"/>
            </a:pPr>
            <a:r>
              <a:rPr lang="en-US" sz="2000" dirty="0" smtClean="0">
                <a:solidFill>
                  <a:schemeClr val="accent2"/>
                </a:solidFill>
              </a:rPr>
              <a:t>General health insurance literacy</a:t>
            </a:r>
          </a:p>
          <a:p>
            <a:pPr lvl="1">
              <a:buFont typeface="Wingdings" pitchFamily="2" charset="2"/>
              <a:buChar char="Ø"/>
            </a:pPr>
            <a:r>
              <a:rPr lang="en-US" sz="2000" dirty="0" smtClean="0">
                <a:solidFill>
                  <a:srgbClr val="FF0000"/>
                </a:solidFill>
              </a:rPr>
              <a:t>Overview of potential impacts of ACA on communities</a:t>
            </a:r>
          </a:p>
          <a:p>
            <a:endParaRPr lang="en-US" dirty="0"/>
          </a:p>
        </p:txBody>
      </p:sp>
    </p:spTree>
    <p:extLst>
      <p:ext uri="{BB962C8B-B14F-4D97-AF65-F5344CB8AC3E}">
        <p14:creationId xmlns:p14="http://schemas.microsoft.com/office/powerpoint/2010/main" val="8709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heel(1)">
                                      <p:cBhvr>
                                        <p:cTn id="7" dur="20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ternational Comparison of Health Spending.jpg"/>
          <p:cNvPicPr>
            <a:picLocks noGrp="1" noChangeAspect="1"/>
          </p:cNvPicPr>
          <p:nvPr>
            <p:ph idx="4294967295"/>
          </p:nvPr>
        </p:nvPicPr>
        <p:blipFill>
          <a:blip r:embed="rId2" cstate="print"/>
          <a:stretch>
            <a:fillRect/>
          </a:stretch>
        </p:blipFill>
        <p:spPr>
          <a:xfrm>
            <a:off x="0" y="-68019"/>
            <a:ext cx="9169327" cy="6896711"/>
          </a:xfrm>
        </p:spPr>
      </p:pic>
    </p:spTree>
    <p:extLst>
      <p:ext uri="{BB962C8B-B14F-4D97-AF65-F5344CB8AC3E}">
        <p14:creationId xmlns:p14="http://schemas.microsoft.com/office/powerpoint/2010/main" val="108340977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How </a:t>
            </a:r>
            <a:r>
              <a:rPr lang="en-US" sz="2800" b="1" dirty="0" smtClean="0"/>
              <a:t>can </a:t>
            </a:r>
            <a:r>
              <a:rPr lang="en-US" sz="2800" b="1" dirty="0"/>
              <a:t>Extension Educators program around the Affordable Care Act?</a:t>
            </a:r>
            <a:r>
              <a:rPr lang="en-US" sz="2800" dirty="0"/>
              <a:t/>
            </a:r>
            <a:br>
              <a:rPr lang="en-US" sz="2800" dirty="0"/>
            </a:br>
            <a:endParaRPr lang="en-US" sz="2800" dirty="0"/>
          </a:p>
        </p:txBody>
      </p:sp>
      <p:sp>
        <p:nvSpPr>
          <p:cNvPr id="3" name="Content Placeholder 2"/>
          <p:cNvSpPr>
            <a:spLocks noGrp="1"/>
          </p:cNvSpPr>
          <p:nvPr>
            <p:ph idx="1"/>
          </p:nvPr>
        </p:nvSpPr>
        <p:spPr>
          <a:xfrm>
            <a:off x="381000" y="1357536"/>
            <a:ext cx="8229600" cy="4525963"/>
          </a:xfrm>
        </p:spPr>
        <p:txBody>
          <a:bodyPr>
            <a:normAutofit fontScale="77500" lnSpcReduction="20000"/>
          </a:bodyPr>
          <a:lstStyle/>
          <a:p>
            <a:r>
              <a:rPr lang="en-US" b="1" dirty="0" smtClean="0"/>
              <a:t>Traditional </a:t>
            </a:r>
            <a:r>
              <a:rPr lang="en-US" b="1" dirty="0"/>
              <a:t>programs</a:t>
            </a:r>
            <a:endParaRPr lang="en-US" dirty="0"/>
          </a:p>
          <a:p>
            <a:pPr lvl="1"/>
            <a:r>
              <a:rPr lang="en-US" b="1" dirty="0" smtClean="0"/>
              <a:t>Special interest educational sessions</a:t>
            </a:r>
          </a:p>
          <a:p>
            <a:pPr lvl="1"/>
            <a:r>
              <a:rPr lang="en-US" b="1" dirty="0" smtClean="0"/>
              <a:t>Train-the-trainer, Volunteers</a:t>
            </a:r>
            <a:endParaRPr lang="en-US" dirty="0" smtClean="0"/>
          </a:p>
          <a:p>
            <a:pPr lvl="1"/>
            <a:r>
              <a:rPr lang="en-US" b="1" dirty="0" smtClean="0"/>
              <a:t>Health Insurance Fair</a:t>
            </a:r>
            <a:endParaRPr lang="en-US" dirty="0" smtClean="0"/>
          </a:p>
          <a:p>
            <a:pPr lvl="1"/>
            <a:r>
              <a:rPr lang="en-US" b="1" dirty="0" smtClean="0"/>
              <a:t>Hands- on experiential session – computer lab- sign up for program</a:t>
            </a:r>
            <a:endParaRPr lang="en-US" dirty="0" smtClean="0"/>
          </a:p>
          <a:p>
            <a:pPr lvl="1"/>
            <a:r>
              <a:rPr lang="en-US" b="1" dirty="0" smtClean="0"/>
              <a:t>Fact </a:t>
            </a:r>
            <a:r>
              <a:rPr lang="en-US" b="1" dirty="0"/>
              <a:t>Sheet</a:t>
            </a:r>
            <a:endParaRPr lang="en-US" dirty="0"/>
          </a:p>
          <a:p>
            <a:pPr lvl="1"/>
            <a:r>
              <a:rPr lang="en-US" b="1" dirty="0" smtClean="0"/>
              <a:t>Media </a:t>
            </a:r>
            <a:r>
              <a:rPr lang="en-US" b="1" dirty="0"/>
              <a:t>Series – newspaper, television, radio</a:t>
            </a:r>
            <a:endParaRPr lang="en-US" dirty="0"/>
          </a:p>
          <a:p>
            <a:r>
              <a:rPr lang="en-US" b="1" dirty="0" smtClean="0"/>
              <a:t>Newer </a:t>
            </a:r>
            <a:r>
              <a:rPr lang="en-US" b="1" dirty="0"/>
              <a:t>Traditional programs</a:t>
            </a:r>
            <a:endParaRPr lang="en-US" dirty="0"/>
          </a:p>
          <a:p>
            <a:pPr lvl="1"/>
            <a:r>
              <a:rPr lang="en-US" b="1" dirty="0" smtClean="0"/>
              <a:t>Website </a:t>
            </a:r>
            <a:r>
              <a:rPr lang="en-US" b="1" dirty="0"/>
              <a:t>content- fact sheets, video training</a:t>
            </a:r>
            <a:endParaRPr lang="en-US" dirty="0"/>
          </a:p>
          <a:p>
            <a:pPr lvl="1"/>
            <a:r>
              <a:rPr lang="en-US" b="1" dirty="0" smtClean="0"/>
              <a:t>Facebook </a:t>
            </a:r>
            <a:r>
              <a:rPr lang="en-US" b="1" dirty="0"/>
              <a:t>pages</a:t>
            </a:r>
            <a:endParaRPr lang="en-US" dirty="0"/>
          </a:p>
          <a:p>
            <a:pPr lvl="1"/>
            <a:r>
              <a:rPr lang="en-US" b="1" dirty="0" smtClean="0"/>
              <a:t>Blogs</a:t>
            </a:r>
            <a:r>
              <a:rPr lang="en-US" b="1" dirty="0"/>
              <a:t>	</a:t>
            </a:r>
            <a:endParaRPr lang="en-US" b="1" dirty="0" smtClean="0"/>
          </a:p>
          <a:p>
            <a:pPr lvl="1"/>
            <a:r>
              <a:rPr lang="en-US" b="1" dirty="0" smtClean="0"/>
              <a:t>Twitter</a:t>
            </a:r>
            <a:endParaRPr lang="en-US" dirty="0"/>
          </a:p>
          <a:p>
            <a:endParaRPr lang="en-US" dirty="0"/>
          </a:p>
        </p:txBody>
      </p:sp>
    </p:spTree>
    <p:extLst>
      <p:ext uri="{BB962C8B-B14F-4D97-AF65-F5344CB8AC3E}">
        <p14:creationId xmlns:p14="http://schemas.microsoft.com/office/powerpoint/2010/main" val="33981386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Educational Programs on ACA?</a:t>
            </a:r>
            <a:endParaRPr lang="en-US" dirty="0"/>
          </a:p>
        </p:txBody>
      </p:sp>
      <p:sp>
        <p:nvSpPr>
          <p:cNvPr id="3" name="Content Placeholder 2"/>
          <p:cNvSpPr>
            <a:spLocks noGrp="1"/>
          </p:cNvSpPr>
          <p:nvPr>
            <p:ph idx="1"/>
          </p:nvPr>
        </p:nvSpPr>
        <p:spPr/>
        <p:txBody>
          <a:bodyPr>
            <a:normAutofit fontScale="92500"/>
          </a:bodyPr>
          <a:lstStyle/>
          <a:p>
            <a:r>
              <a:rPr lang="en-US" dirty="0"/>
              <a:t>Extension Perspective</a:t>
            </a:r>
          </a:p>
          <a:p>
            <a:pPr lvl="1"/>
            <a:r>
              <a:rPr lang="en-US" dirty="0" smtClean="0"/>
              <a:t>Local </a:t>
            </a:r>
            <a:r>
              <a:rPr lang="en-US" dirty="0"/>
              <a:t>faculty/specialists -  pulse on their </a:t>
            </a:r>
            <a:r>
              <a:rPr lang="en-US" dirty="0" smtClean="0"/>
              <a:t>communities</a:t>
            </a:r>
            <a:endParaRPr lang="en-US" dirty="0"/>
          </a:p>
          <a:p>
            <a:pPr lvl="1"/>
            <a:r>
              <a:rPr lang="en-US" dirty="0" smtClean="0"/>
              <a:t>Unbiased </a:t>
            </a:r>
            <a:r>
              <a:rPr lang="en-US" dirty="0"/>
              <a:t>educational resource – responsive to local needs</a:t>
            </a:r>
          </a:p>
          <a:p>
            <a:pPr lvl="1"/>
            <a:r>
              <a:rPr lang="en-US" dirty="0" smtClean="0"/>
              <a:t>Build </a:t>
            </a:r>
            <a:r>
              <a:rPr lang="en-US" dirty="0"/>
              <a:t>community capacity</a:t>
            </a:r>
          </a:p>
          <a:p>
            <a:pPr lvl="1"/>
            <a:r>
              <a:rPr lang="en-US" dirty="0" smtClean="0"/>
              <a:t>Empower </a:t>
            </a:r>
            <a:r>
              <a:rPr lang="en-US" dirty="0"/>
              <a:t>individuals and families to make informed decisions</a:t>
            </a:r>
          </a:p>
          <a:p>
            <a:pPr lvl="1"/>
            <a:r>
              <a:rPr lang="en-US" dirty="0" smtClean="0"/>
              <a:t>National </a:t>
            </a:r>
            <a:r>
              <a:rPr lang="en-US" dirty="0"/>
              <a:t>issue – potential impact on everyone</a:t>
            </a:r>
          </a:p>
          <a:p>
            <a:pPr marL="0" indent="0" algn="ctr">
              <a:buNone/>
            </a:pPr>
            <a:r>
              <a:rPr lang="en-US" dirty="0"/>
              <a:t>	-2013 -- Teachable year</a:t>
            </a:r>
          </a:p>
          <a:p>
            <a:endParaRPr lang="en-US" dirty="0"/>
          </a:p>
        </p:txBody>
      </p:sp>
    </p:spTree>
    <p:extLst>
      <p:ext uri="{BB962C8B-B14F-4D97-AF65-F5344CB8AC3E}">
        <p14:creationId xmlns:p14="http://schemas.microsoft.com/office/powerpoint/2010/main" val="521427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Where Does Extension Programming around ACA fit in?</a:t>
            </a:r>
            <a:endParaRPr lang="en-US" sz="3200" dirty="0"/>
          </a:p>
        </p:txBody>
      </p:sp>
      <p:sp>
        <p:nvSpPr>
          <p:cNvPr id="3" name="Content Placeholder 2"/>
          <p:cNvSpPr>
            <a:spLocks noGrp="1"/>
          </p:cNvSpPr>
          <p:nvPr>
            <p:ph idx="1"/>
          </p:nvPr>
        </p:nvSpPr>
        <p:spPr/>
        <p:txBody>
          <a:bodyPr/>
          <a:lstStyle/>
          <a:p>
            <a:r>
              <a:rPr lang="en-US" dirty="0" smtClean="0"/>
              <a:t>Agriculture/Agri-Business</a:t>
            </a:r>
            <a:endParaRPr lang="en-US" dirty="0"/>
          </a:p>
          <a:p>
            <a:r>
              <a:rPr lang="en-US" dirty="0" smtClean="0"/>
              <a:t>4-H </a:t>
            </a:r>
            <a:r>
              <a:rPr lang="en-US" dirty="0"/>
              <a:t>Youth Development</a:t>
            </a:r>
          </a:p>
          <a:p>
            <a:r>
              <a:rPr lang="en-US" dirty="0" smtClean="0"/>
              <a:t>Family and Consumer Sciences</a:t>
            </a:r>
          </a:p>
          <a:p>
            <a:r>
              <a:rPr lang="en-US" dirty="0" smtClean="0"/>
              <a:t>Community &amp;Economic Development Work</a:t>
            </a:r>
            <a:endParaRPr lang="en-US" dirty="0"/>
          </a:p>
          <a:p>
            <a:endParaRPr lang="en-US" dirty="0"/>
          </a:p>
          <a:p>
            <a:endParaRPr lang="en-US" dirty="0"/>
          </a:p>
        </p:txBody>
      </p:sp>
    </p:spTree>
    <p:extLst>
      <p:ext uri="{BB962C8B-B14F-4D97-AF65-F5344CB8AC3E}">
        <p14:creationId xmlns:p14="http://schemas.microsoft.com/office/powerpoint/2010/main" val="1304479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629400" cy="1143000"/>
          </a:xfrm>
        </p:spPr>
        <p:txBody>
          <a:bodyPr>
            <a:noAutofit/>
          </a:bodyPr>
          <a:lstStyle/>
          <a:p>
            <a:r>
              <a:rPr lang="en-US" sz="3200" b="1" dirty="0" smtClean="0"/>
              <a:t>Creating Health: Building </a:t>
            </a:r>
            <a:br>
              <a:rPr lang="en-US" sz="3200" b="1" dirty="0" smtClean="0"/>
            </a:br>
            <a:r>
              <a:rPr lang="en-US" sz="3200" b="1" dirty="0" smtClean="0"/>
              <a:t>Community Capacity through Partnerships and Collaborations</a:t>
            </a:r>
            <a:endParaRPr lang="en-US" sz="3200" b="1" dirty="0"/>
          </a:p>
        </p:txBody>
      </p:sp>
      <p:sp>
        <p:nvSpPr>
          <p:cNvPr id="3" name="Content Placeholder 2"/>
          <p:cNvSpPr>
            <a:spLocks noGrp="1"/>
          </p:cNvSpPr>
          <p:nvPr>
            <p:ph idx="1"/>
          </p:nvPr>
        </p:nvSpPr>
        <p:spPr>
          <a:xfrm>
            <a:off x="457200" y="1828800"/>
            <a:ext cx="8229600" cy="4525963"/>
          </a:xfrm>
        </p:spPr>
        <p:txBody>
          <a:bodyPr>
            <a:normAutofit fontScale="92500" lnSpcReduction="20000"/>
          </a:bodyPr>
          <a:lstStyle/>
          <a:p>
            <a:r>
              <a:rPr lang="en-US" dirty="0" smtClean="0"/>
              <a:t>Comprehensive systems approach to helping individuals, families and communities create health</a:t>
            </a:r>
          </a:p>
          <a:p>
            <a:pPr lvl="1"/>
            <a:r>
              <a:rPr lang="en-US" dirty="0" smtClean="0"/>
              <a:t>County: Health, Human Services, Aging </a:t>
            </a:r>
            <a:r>
              <a:rPr lang="en-US" dirty="0" err="1" smtClean="0"/>
              <a:t>Depts</a:t>
            </a:r>
            <a:r>
              <a:rPr lang="en-US" dirty="0" smtClean="0"/>
              <a:t>, Health Educators, Aging Benefit Specialists, Special Committees and Coalitions</a:t>
            </a:r>
          </a:p>
          <a:p>
            <a:pPr lvl="1"/>
            <a:r>
              <a:rPr lang="en-US" dirty="0" smtClean="0"/>
              <a:t>State: </a:t>
            </a:r>
            <a:r>
              <a:rPr lang="en-US" dirty="0" err="1" smtClean="0"/>
              <a:t>Dept</a:t>
            </a:r>
            <a:r>
              <a:rPr lang="en-US" dirty="0" smtClean="0"/>
              <a:t> of Financial Institutions</a:t>
            </a:r>
          </a:p>
          <a:p>
            <a:pPr lvl="1"/>
            <a:r>
              <a:rPr lang="en-US" dirty="0" smtClean="0"/>
              <a:t>Federal Reserve Board: </a:t>
            </a:r>
            <a:r>
              <a:rPr lang="en-US" dirty="0" err="1" smtClean="0"/>
              <a:t>MoneySmart</a:t>
            </a:r>
            <a:r>
              <a:rPr lang="en-US" dirty="0" smtClean="0"/>
              <a:t> Week</a:t>
            </a:r>
          </a:p>
          <a:p>
            <a:pPr lvl="1"/>
            <a:r>
              <a:rPr lang="en-US" dirty="0" smtClean="0"/>
              <a:t>Community organizations: AARP, Chambers of Commerce, Farm Organizations</a:t>
            </a:r>
          </a:p>
          <a:p>
            <a:pPr lvl="1"/>
            <a:r>
              <a:rPr lang="en-US" dirty="0" smtClean="0"/>
              <a:t>Medical institutions</a:t>
            </a:r>
          </a:p>
          <a:p>
            <a:endParaRPr lang="en-US" dirty="0"/>
          </a:p>
        </p:txBody>
      </p:sp>
    </p:spTree>
    <p:extLst>
      <p:ext uri="{BB962C8B-B14F-4D97-AF65-F5344CB8AC3E}">
        <p14:creationId xmlns:p14="http://schemas.microsoft.com/office/powerpoint/2010/main" val="9682598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0"/>
          <p:cNvSpPr>
            <a:spLocks noGrp="1"/>
          </p:cNvSpPr>
          <p:nvPr>
            <p:ph idx="4294967295"/>
          </p:nvPr>
        </p:nvSpPr>
        <p:spPr>
          <a:xfrm>
            <a:off x="1295400" y="2792193"/>
            <a:ext cx="5207378" cy="2895600"/>
          </a:xfrm>
        </p:spPr>
        <p:txBody>
          <a:bodyPr>
            <a:normAutofit/>
          </a:bodyPr>
          <a:lstStyle/>
          <a:p>
            <a:r>
              <a:rPr lang="en-US" sz="2000" dirty="0" smtClean="0"/>
              <a:t>PowerPoint slides with talking notes</a:t>
            </a:r>
          </a:p>
          <a:p>
            <a:pPr marL="457200" lvl="1" indent="0">
              <a:buNone/>
            </a:pPr>
            <a:r>
              <a:rPr lang="en-US" sz="1600" dirty="0" smtClean="0"/>
              <a:t>-Presentations—different audiences, different lengths</a:t>
            </a:r>
          </a:p>
          <a:p>
            <a:pPr marL="457200" lvl="1" indent="0">
              <a:buNone/>
            </a:pPr>
            <a:r>
              <a:rPr lang="en-US" sz="1600" dirty="0" smtClean="0"/>
              <a:t>-Train the Trainer</a:t>
            </a:r>
          </a:p>
          <a:p>
            <a:r>
              <a:rPr lang="en-US" sz="2000" dirty="0" smtClean="0"/>
              <a:t>Sub-population specific factsheets</a:t>
            </a:r>
          </a:p>
          <a:p>
            <a:r>
              <a:rPr lang="en-US" sz="2000" dirty="0" smtClean="0"/>
              <a:t>Small group activities</a:t>
            </a:r>
          </a:p>
          <a:p>
            <a:r>
              <a:rPr lang="en-US" sz="2000" dirty="0" smtClean="0"/>
              <a:t>Poster board displays</a:t>
            </a:r>
          </a:p>
          <a:p>
            <a:r>
              <a:rPr lang="en-US" sz="2000" dirty="0" smtClean="0"/>
              <a:t>Press release templates</a:t>
            </a:r>
          </a:p>
          <a:p>
            <a:r>
              <a:rPr lang="en-US" sz="2000" dirty="0" smtClean="0"/>
              <a:t>And more… social media….</a:t>
            </a:r>
          </a:p>
          <a:p>
            <a:endParaRPr lang="en-US" sz="2000" dirty="0"/>
          </a:p>
        </p:txBody>
      </p:sp>
      <p:sp>
        <p:nvSpPr>
          <p:cNvPr id="11" name="Title 1"/>
          <p:cNvSpPr txBox="1">
            <a:spLocks/>
          </p:cNvSpPr>
          <p:nvPr/>
        </p:nvSpPr>
        <p:spPr>
          <a:xfrm>
            <a:off x="914400" y="503238"/>
            <a:ext cx="7772400" cy="6397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rmAutofit fontScale="90000" lnSpcReduction="20000"/>
          </a:bodyPr>
          <a:lstStyle/>
          <a:p>
            <a:pPr algn="ctr">
              <a:spcBef>
                <a:spcPct val="0"/>
              </a:spcBef>
              <a:defRPr/>
            </a:pPr>
            <a:endParaRPr lang="en-US" sz="4900" b="1" dirty="0">
              <a:solidFill>
                <a:prstClr val="black"/>
              </a:solidFill>
              <a:latin typeface="Arial" pitchFamily="34" charset="0"/>
              <a:cs typeface="Arial" pitchFamily="34" charset="0"/>
            </a:endParaRPr>
          </a:p>
        </p:txBody>
      </p:sp>
      <p:sp>
        <p:nvSpPr>
          <p:cNvPr id="53250" name="AutoShape 2"/>
          <p:cNvSpPr>
            <a:spLocks noGrp="1" noChangeArrowheads="1"/>
          </p:cNvSpPr>
          <p:nvPr>
            <p:ph type="title" idx="4294967295"/>
          </p:nvPr>
        </p:nvSpPr>
        <p:spPr>
          <a:xfrm>
            <a:off x="152400" y="533400"/>
            <a:ext cx="8991600" cy="609600"/>
          </a:xfrm>
        </p:spPr>
        <p:txBody>
          <a:bodyPr>
            <a:noAutofit/>
          </a:bodyPr>
          <a:lstStyle/>
          <a:p>
            <a:pPr eaLnBrk="1" hangingPunct="1"/>
            <a:r>
              <a:rPr lang="en-US" dirty="0" smtClean="0">
                <a:solidFill>
                  <a:schemeClr val="bg1"/>
                </a:solidFill>
                <a:latin typeface="Corbel" pitchFamily="34" charset="0"/>
              </a:rPr>
              <a:t>ACA KSRE Curriculum</a:t>
            </a:r>
          </a:p>
        </p:txBody>
      </p:sp>
      <p:sp>
        <p:nvSpPr>
          <p:cNvPr id="4" name="Rectangle 3"/>
          <p:cNvSpPr/>
          <p:nvPr/>
        </p:nvSpPr>
        <p:spPr>
          <a:xfrm>
            <a:off x="533400" y="1213008"/>
            <a:ext cx="8153400" cy="1200329"/>
          </a:xfrm>
          <a:prstGeom prst="rect">
            <a:avLst/>
          </a:prstGeom>
        </p:spPr>
        <p:txBody>
          <a:bodyPr wrap="square">
            <a:spAutoFit/>
          </a:bodyPr>
          <a:lstStyle/>
          <a:p>
            <a:r>
              <a:rPr lang="en-US" sz="2400" dirty="0">
                <a:solidFill>
                  <a:prstClr val="black"/>
                </a:solidFill>
              </a:rPr>
              <a:t>Along with professional development workshops specific to </a:t>
            </a:r>
            <a:r>
              <a:rPr lang="en-US" sz="2400" dirty="0" smtClean="0">
                <a:solidFill>
                  <a:prstClr val="black"/>
                </a:solidFill>
              </a:rPr>
              <a:t>KSRE faculty</a:t>
            </a:r>
            <a:r>
              <a:rPr lang="en-US" sz="2400" dirty="0">
                <a:solidFill>
                  <a:prstClr val="black"/>
                </a:solidFill>
              </a:rPr>
              <a:t>, </a:t>
            </a:r>
            <a:r>
              <a:rPr lang="en-US" sz="2400" dirty="0" smtClean="0">
                <a:solidFill>
                  <a:prstClr val="black"/>
                </a:solidFill>
              </a:rPr>
              <a:t>developing </a:t>
            </a:r>
            <a:r>
              <a:rPr lang="en-US" sz="2400" dirty="0">
                <a:solidFill>
                  <a:prstClr val="black"/>
                </a:solidFill>
              </a:rPr>
              <a:t>resources for </a:t>
            </a:r>
            <a:r>
              <a:rPr lang="en-US" sz="2400" dirty="0" smtClean="0">
                <a:solidFill>
                  <a:prstClr val="black"/>
                </a:solidFill>
              </a:rPr>
              <a:t>KSRE faculty and </a:t>
            </a:r>
            <a:r>
              <a:rPr lang="en-US" sz="2400" dirty="0">
                <a:solidFill>
                  <a:prstClr val="black"/>
                </a:solidFill>
              </a:rPr>
              <a:t>other community partners to use:</a:t>
            </a:r>
          </a:p>
        </p:txBody>
      </p:sp>
    </p:spTree>
    <p:extLst>
      <p:ext uri="{BB962C8B-B14F-4D97-AF65-F5344CB8AC3E}">
        <p14:creationId xmlns:p14="http://schemas.microsoft.com/office/powerpoint/2010/main" val="328192917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0"/>
          <p:cNvSpPr>
            <a:spLocks noGrp="1"/>
          </p:cNvSpPr>
          <p:nvPr>
            <p:ph idx="4294967295"/>
          </p:nvPr>
        </p:nvSpPr>
        <p:spPr>
          <a:xfrm>
            <a:off x="457200" y="1352457"/>
            <a:ext cx="8077200" cy="5410200"/>
          </a:xfrm>
        </p:spPr>
        <p:txBody>
          <a:bodyPr>
            <a:normAutofit/>
          </a:bodyPr>
          <a:lstStyle/>
          <a:p>
            <a:pPr marL="0" indent="0">
              <a:buNone/>
            </a:pPr>
            <a:r>
              <a:rPr lang="en-US" sz="2800" dirty="0" smtClean="0"/>
              <a:t>Using the ACA curriculum being developed KSRE faculty can work with community partners to act as an ACA resource to: </a:t>
            </a:r>
          </a:p>
          <a:p>
            <a:endParaRPr lang="en-US" sz="2800" dirty="0" smtClean="0"/>
          </a:p>
          <a:p>
            <a:pPr algn="ctr"/>
            <a:r>
              <a:rPr lang="en-US" sz="2800" dirty="0" smtClean="0"/>
              <a:t>Small Businesses</a:t>
            </a:r>
          </a:p>
          <a:p>
            <a:pPr algn="ctr"/>
            <a:r>
              <a:rPr lang="en-US" sz="2800" dirty="0" smtClean="0"/>
              <a:t>Farmers</a:t>
            </a:r>
          </a:p>
          <a:p>
            <a:pPr algn="ctr"/>
            <a:r>
              <a:rPr lang="en-US" sz="2800" dirty="0" smtClean="0"/>
              <a:t>Community Agencies</a:t>
            </a:r>
          </a:p>
          <a:p>
            <a:pPr algn="ctr"/>
            <a:r>
              <a:rPr lang="en-US" sz="2800" dirty="0" smtClean="0"/>
              <a:t>Providers	</a:t>
            </a:r>
          </a:p>
          <a:p>
            <a:pPr algn="ctr"/>
            <a:r>
              <a:rPr lang="en-US" sz="2800" dirty="0" smtClean="0"/>
              <a:t>Consumers</a:t>
            </a:r>
          </a:p>
          <a:p>
            <a:pPr marL="0" indent="0">
              <a:buNone/>
            </a:pPr>
            <a:endParaRPr lang="en-US" sz="2000" dirty="0" smtClean="0"/>
          </a:p>
          <a:p>
            <a:endParaRPr lang="en-US" sz="2000" dirty="0" smtClean="0"/>
          </a:p>
        </p:txBody>
      </p:sp>
      <p:sp>
        <p:nvSpPr>
          <p:cNvPr id="11" name="Title 1"/>
          <p:cNvSpPr txBox="1">
            <a:spLocks/>
          </p:cNvSpPr>
          <p:nvPr/>
        </p:nvSpPr>
        <p:spPr>
          <a:xfrm>
            <a:off x="914400" y="503238"/>
            <a:ext cx="7772400" cy="639762"/>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rmAutofit fontScale="90000" lnSpcReduction="20000"/>
          </a:bodyPr>
          <a:lstStyle/>
          <a:p>
            <a:pPr algn="ctr">
              <a:spcBef>
                <a:spcPct val="0"/>
              </a:spcBef>
              <a:defRPr/>
            </a:pPr>
            <a:endParaRPr lang="en-US" sz="4900" b="1" dirty="0">
              <a:solidFill>
                <a:prstClr val="black"/>
              </a:solidFill>
              <a:latin typeface="Arial" pitchFamily="34" charset="0"/>
              <a:cs typeface="Arial" pitchFamily="34" charset="0"/>
            </a:endParaRPr>
          </a:p>
        </p:txBody>
      </p:sp>
      <p:sp>
        <p:nvSpPr>
          <p:cNvPr id="53250" name="AutoShape 2"/>
          <p:cNvSpPr>
            <a:spLocks noGrp="1" noChangeArrowheads="1"/>
          </p:cNvSpPr>
          <p:nvPr>
            <p:ph type="title" idx="4294967295"/>
          </p:nvPr>
        </p:nvSpPr>
        <p:spPr>
          <a:xfrm>
            <a:off x="152400" y="533400"/>
            <a:ext cx="8991600" cy="609600"/>
          </a:xfrm>
        </p:spPr>
        <p:txBody>
          <a:bodyPr>
            <a:noAutofit/>
          </a:bodyPr>
          <a:lstStyle/>
          <a:p>
            <a:pPr eaLnBrk="1" hangingPunct="1"/>
            <a:r>
              <a:rPr lang="en-US" dirty="0" smtClean="0">
                <a:solidFill>
                  <a:schemeClr val="bg1"/>
                </a:solidFill>
                <a:latin typeface="Corbel" pitchFamily="34" charset="0"/>
              </a:rPr>
              <a:t>ACA KSRE Curriculum</a:t>
            </a:r>
          </a:p>
        </p:txBody>
      </p:sp>
    </p:spTree>
    <p:extLst>
      <p:ext uri="{BB962C8B-B14F-4D97-AF65-F5344CB8AC3E}">
        <p14:creationId xmlns:p14="http://schemas.microsoft.com/office/powerpoint/2010/main" val="849226366"/>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Roberta’s blog</a:t>
            </a:r>
          </a:p>
          <a:p>
            <a:endParaRPr lang="en-US" dirty="0" smtClean="0"/>
          </a:p>
          <a:p>
            <a:pPr marL="0" indent="0" algn="ctr">
              <a:buNone/>
            </a:pPr>
            <a:r>
              <a:rPr lang="en-US" sz="2800" dirty="0">
                <a:hlinkClick r:id="rId2"/>
              </a:rPr>
              <a:t>https://blogs.ksre.ksu.edu/issuesinhealthreform</a:t>
            </a:r>
            <a:r>
              <a:rPr lang="en-US" sz="2800" dirty="0" smtClean="0">
                <a:hlinkClick r:id="rId2"/>
              </a:rPr>
              <a:t>/</a:t>
            </a:r>
            <a:endParaRPr lang="en-US" sz="2800" dirty="0" smtClean="0"/>
          </a:p>
          <a:p>
            <a:endParaRPr lang="en-US" dirty="0"/>
          </a:p>
        </p:txBody>
      </p:sp>
    </p:spTree>
    <p:extLst>
      <p:ext uri="{BB962C8B-B14F-4D97-AF65-F5344CB8AC3E}">
        <p14:creationId xmlns:p14="http://schemas.microsoft.com/office/powerpoint/2010/main" val="17629962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ssues in the Health Reform | Just another KSRE-blog Site site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09" y="-23446"/>
            <a:ext cx="9720427" cy="5509846"/>
          </a:xfrm>
        </p:spPr>
      </p:pic>
    </p:spTree>
    <p:extLst>
      <p:ext uri="{BB962C8B-B14F-4D97-AF65-F5344CB8AC3E}">
        <p14:creationId xmlns:p14="http://schemas.microsoft.com/office/powerpoint/2010/main" val="27189466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website</a:t>
            </a:r>
            <a:endParaRPr lang="en-US" dirty="0"/>
          </a:p>
        </p:txBody>
      </p:sp>
      <p:sp>
        <p:nvSpPr>
          <p:cNvPr id="5" name="Content Placeholder 4"/>
          <p:cNvSpPr>
            <a:spLocks noGrp="1"/>
          </p:cNvSpPr>
          <p:nvPr>
            <p:ph idx="1"/>
          </p:nvPr>
        </p:nvSpPr>
        <p:spPr/>
        <p:txBody>
          <a:bodyPr/>
          <a:lstStyle/>
          <a:p>
            <a:pPr algn="ctr"/>
            <a:endParaRPr lang="en-US" dirty="0" smtClean="0">
              <a:solidFill>
                <a:prstClr val="black"/>
              </a:solidFill>
              <a:cs typeface="Calibri" pitchFamily="34" charset="0"/>
              <a:hlinkClick r:id="rId2"/>
            </a:endParaRPr>
          </a:p>
          <a:p>
            <a:r>
              <a:rPr lang="en-US" dirty="0">
                <a:solidFill>
                  <a:prstClr val="black"/>
                </a:solidFill>
                <a:cs typeface="Calibri" pitchFamily="34" charset="0"/>
                <a:hlinkClick r:id="rId2"/>
              </a:rPr>
              <a:t>http://www.ksre.ksu.edu/issuesinhealthreform/</a:t>
            </a:r>
          </a:p>
          <a:p>
            <a:endParaRPr lang="en-US" dirty="0"/>
          </a:p>
        </p:txBody>
      </p:sp>
    </p:spTree>
    <p:extLst>
      <p:ext uri="{BB962C8B-B14F-4D97-AF65-F5344CB8AC3E}">
        <p14:creationId xmlns:p14="http://schemas.microsoft.com/office/powerpoint/2010/main" val="8472389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ssues in Health Reform - Home - Mozilla Firefox"/>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533400"/>
            <a:ext cx="10287000" cy="6553200"/>
          </a:xfrm>
        </p:spPr>
      </p:pic>
    </p:spTree>
    <p:extLst>
      <p:ext uri="{BB962C8B-B14F-4D97-AF65-F5344CB8AC3E}">
        <p14:creationId xmlns:p14="http://schemas.microsoft.com/office/powerpoint/2010/main" val="1078544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1" name="Rectangle 3"/>
          <p:cNvSpPr>
            <a:spLocks noGrp="1" noChangeArrowheads="1"/>
          </p:cNvSpPr>
          <p:nvPr>
            <p:ph type="body" idx="1"/>
          </p:nvPr>
        </p:nvSpPr>
        <p:spPr>
          <a:xfrm>
            <a:off x="685800" y="1676400"/>
            <a:ext cx="7772400" cy="4114800"/>
          </a:xfrm>
          <a:noFill/>
          <a:ln/>
        </p:spPr>
        <p:txBody>
          <a:bodyPr>
            <a:normAutofit fontScale="92500"/>
          </a:bodyPr>
          <a:lstStyle/>
          <a:p>
            <a:pPr>
              <a:lnSpc>
                <a:spcPct val="90000"/>
              </a:lnSpc>
            </a:pPr>
            <a:r>
              <a:rPr lang="en-US" sz="2800" dirty="0"/>
              <a:t>much illness is preventable</a:t>
            </a:r>
          </a:p>
          <a:p>
            <a:pPr lvl="1">
              <a:lnSpc>
                <a:spcPct val="90000"/>
              </a:lnSpc>
            </a:pPr>
            <a:r>
              <a:rPr lang="en-US" sz="2400" dirty="0"/>
              <a:t>estimated that 40-70% of premature deaths are preventable</a:t>
            </a:r>
          </a:p>
          <a:p>
            <a:pPr lvl="1">
              <a:lnSpc>
                <a:spcPct val="90000"/>
              </a:lnSpc>
            </a:pPr>
            <a:r>
              <a:rPr lang="en-US" sz="2400" dirty="0"/>
              <a:t>1/3 of acute disability is preventable</a:t>
            </a:r>
          </a:p>
          <a:p>
            <a:pPr lvl="1">
              <a:lnSpc>
                <a:spcPct val="90000"/>
              </a:lnSpc>
            </a:pPr>
            <a:r>
              <a:rPr lang="en-US" sz="2400" dirty="0"/>
              <a:t>2/3 of chronic illness/disability is preventable</a:t>
            </a:r>
          </a:p>
          <a:p>
            <a:pPr>
              <a:lnSpc>
                <a:spcPct val="90000"/>
              </a:lnSpc>
            </a:pPr>
            <a:r>
              <a:rPr lang="en-US" sz="2800" dirty="0"/>
              <a:t>US system biased toward too little prevention/too much treatment</a:t>
            </a:r>
          </a:p>
          <a:p>
            <a:pPr>
              <a:lnSpc>
                <a:spcPct val="90000"/>
              </a:lnSpc>
            </a:pPr>
            <a:r>
              <a:rPr lang="en-US" sz="2800" dirty="0"/>
              <a:t>questions about appropriateness of some medical treatments</a:t>
            </a:r>
          </a:p>
          <a:p>
            <a:pPr>
              <a:lnSpc>
                <a:spcPct val="90000"/>
              </a:lnSpc>
            </a:pPr>
            <a:r>
              <a:rPr lang="en-US" sz="2800" dirty="0"/>
              <a:t>don’t look good on basic health status measures</a:t>
            </a:r>
          </a:p>
          <a:p>
            <a:pPr>
              <a:lnSpc>
                <a:spcPct val="90000"/>
              </a:lnSpc>
              <a:buFont typeface="Monotype Sorts" pitchFamily="2" charset="2"/>
              <a:buNone/>
            </a:pPr>
            <a:r>
              <a:rPr lang="en-US" sz="1800" dirty="0"/>
              <a:t>http://www.cmwf.org/Content/News/News-Releases/2007/May/New-Update-of-International-Health-System-Comparisons.aspx</a:t>
            </a:r>
            <a:endParaRPr lang="en-US" sz="1600" dirty="0"/>
          </a:p>
          <a:p>
            <a:pPr>
              <a:lnSpc>
                <a:spcPct val="90000"/>
              </a:lnSpc>
              <a:buFont typeface="Monotype Sorts" pitchFamily="2" charset="2"/>
              <a:buNone/>
            </a:pPr>
            <a:endParaRPr lang="en-US" sz="2000" dirty="0"/>
          </a:p>
        </p:txBody>
      </p:sp>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Quality Concerns</a:t>
            </a:r>
          </a:p>
        </p:txBody>
      </p:sp>
    </p:spTree>
    <p:extLst>
      <p:ext uri="{BB962C8B-B14F-4D97-AF65-F5344CB8AC3E}">
        <p14:creationId xmlns:p14="http://schemas.microsoft.com/office/powerpoint/2010/main" val="1101632469"/>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CA_Factsheet_Marketplace_Kansas-6.pdf - Adobe Acrobat Pr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958"/>
            <a:ext cx="9172612" cy="5003242"/>
          </a:xfrm>
        </p:spPr>
      </p:pic>
    </p:spTree>
    <p:extLst>
      <p:ext uri="{BB962C8B-B14F-4D97-AF65-F5344CB8AC3E}">
        <p14:creationId xmlns:p14="http://schemas.microsoft.com/office/powerpoint/2010/main" val="37007715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b="1" dirty="0">
              <a:latin typeface="Calibri" pitchFamily="34" charset="0"/>
              <a:cs typeface="Calibri" pitchFamily="34" charset="0"/>
            </a:endParaRPr>
          </a:p>
        </p:txBody>
      </p:sp>
      <p:sp>
        <p:nvSpPr>
          <p:cNvPr id="3" name="Content Placeholder 2"/>
          <p:cNvSpPr>
            <a:spLocks noGrp="1"/>
          </p:cNvSpPr>
          <p:nvPr>
            <p:ph idx="1"/>
          </p:nvPr>
        </p:nvSpPr>
        <p:spPr/>
        <p:txBody>
          <a:bodyPr>
            <a:normAutofit/>
          </a:bodyPr>
          <a:lstStyle/>
          <a:p>
            <a:r>
              <a:rPr lang="en-US" b="1" dirty="0">
                <a:solidFill>
                  <a:srgbClr val="FF0000"/>
                </a:solidFill>
                <a:latin typeface="Calibri" pitchFamily="34" charset="0"/>
                <a:cs typeface="Calibri" pitchFamily="34" charset="0"/>
              </a:rPr>
              <a:t>Health Reform Hits Main Street</a:t>
            </a:r>
            <a:r>
              <a:rPr lang="en-US" b="1" dirty="0">
                <a:latin typeface="Calibri" pitchFamily="34" charset="0"/>
                <a:cs typeface="Calibri" pitchFamily="34" charset="0"/>
              </a:rPr>
              <a:t> </a:t>
            </a:r>
          </a:p>
          <a:p>
            <a:pPr>
              <a:buFontTx/>
              <a:buNone/>
            </a:pPr>
            <a:r>
              <a:rPr lang="en-US" dirty="0" smtClean="0">
                <a:latin typeface="Calibri" pitchFamily="34" charset="0"/>
                <a:cs typeface="Calibri" pitchFamily="34" charset="0"/>
              </a:rPr>
              <a:t>Henry </a:t>
            </a:r>
            <a:r>
              <a:rPr lang="en-US" dirty="0">
                <a:latin typeface="Calibri" pitchFamily="34" charset="0"/>
                <a:cs typeface="Calibri" pitchFamily="34" charset="0"/>
              </a:rPr>
              <a:t>J. Kaiser Family Foundation </a:t>
            </a:r>
            <a:r>
              <a:rPr lang="en-US" dirty="0" smtClean="0">
                <a:latin typeface="Calibri" pitchFamily="34" charset="0"/>
                <a:cs typeface="Calibri" pitchFamily="34" charset="0"/>
              </a:rPr>
              <a:t>Presents</a:t>
            </a:r>
          </a:p>
          <a:p>
            <a:pPr>
              <a:buFontTx/>
              <a:buNone/>
            </a:pPr>
            <a:r>
              <a:rPr lang="en-US" dirty="0" smtClean="0">
                <a:latin typeface="Calibri" pitchFamily="34" charset="0"/>
                <a:cs typeface="Calibri" pitchFamily="34" charset="0"/>
                <a:hlinkClick r:id="rId2"/>
              </a:rPr>
              <a:t>http</a:t>
            </a:r>
            <a:r>
              <a:rPr lang="en-US" dirty="0">
                <a:latin typeface="Calibri" pitchFamily="34" charset="0"/>
                <a:cs typeface="Calibri" pitchFamily="34" charset="0"/>
                <a:hlinkClick r:id="rId2"/>
              </a:rPr>
              <a:t>://</a:t>
            </a:r>
            <a:r>
              <a:rPr lang="en-US" dirty="0" smtClean="0">
                <a:latin typeface="Calibri" pitchFamily="34" charset="0"/>
                <a:cs typeface="Calibri" pitchFamily="34" charset="0"/>
                <a:hlinkClick r:id="rId2"/>
              </a:rPr>
              <a:t>www.youtube.com/watch?v=3-Ilc5xK2_E&amp;feature=player_embedded</a:t>
            </a:r>
            <a:endParaRPr lang="en-US" dirty="0" smtClean="0">
              <a:latin typeface="Calibri" pitchFamily="34" charset="0"/>
              <a:cs typeface="Calibri" pitchFamily="34" charset="0"/>
            </a:endParaRPr>
          </a:p>
          <a:p>
            <a:pPr>
              <a:buFontTx/>
              <a:buNone/>
            </a:pPr>
            <a:endParaRPr lang="en-US" dirty="0">
              <a:latin typeface="Calibri" pitchFamily="34" charset="0"/>
              <a:cs typeface="Calibri" pitchFamily="34" charset="0"/>
            </a:endParaRPr>
          </a:p>
          <a:p>
            <a:r>
              <a:rPr lang="en-US" b="1" dirty="0">
                <a:solidFill>
                  <a:srgbClr val="FF0000"/>
                </a:solidFill>
                <a:latin typeface="Calibri" pitchFamily="34" charset="0"/>
                <a:cs typeface="Calibri" pitchFamily="34" charset="0"/>
              </a:rPr>
              <a:t>Easy-to-Use </a:t>
            </a:r>
            <a:r>
              <a:rPr lang="en-US" b="1" dirty="0" smtClean="0">
                <a:solidFill>
                  <a:srgbClr val="FF0000"/>
                </a:solidFill>
                <a:latin typeface="Calibri" pitchFamily="34" charset="0"/>
                <a:cs typeface="Calibri" pitchFamily="34" charset="0"/>
              </a:rPr>
              <a:t>Summary</a:t>
            </a:r>
          </a:p>
          <a:p>
            <a:pPr marL="0" indent="0">
              <a:buNone/>
            </a:pPr>
            <a:r>
              <a:rPr lang="en-US" dirty="0" smtClean="0">
                <a:latin typeface="Calibri" pitchFamily="34" charset="0"/>
                <a:cs typeface="Calibri" pitchFamily="34" charset="0"/>
              </a:rPr>
              <a:t>Kaiser Family Foundation </a:t>
            </a:r>
            <a:r>
              <a:rPr lang="en-US" dirty="0">
                <a:cs typeface="Arial" pitchFamily="34" charset="0"/>
              </a:rPr>
              <a:t/>
            </a:r>
            <a:br>
              <a:rPr lang="en-US" dirty="0">
                <a:cs typeface="Arial" pitchFamily="34" charset="0"/>
              </a:rPr>
            </a:br>
            <a:r>
              <a:rPr lang="en-US" dirty="0">
                <a:latin typeface="Calibri" pitchFamily="34" charset="0"/>
                <a:cs typeface="Calibri" pitchFamily="34" charset="0"/>
                <a:hlinkClick r:id="rId3"/>
              </a:rPr>
              <a:t>http://www.kff.org/healthreform/8060.cfm</a:t>
            </a:r>
            <a:r>
              <a:rPr lang="en-US" dirty="0">
                <a:latin typeface="Calibri" pitchFamily="34" charset="0"/>
                <a:cs typeface="Calibri" pitchFamily="34" charset="0"/>
              </a:rPr>
              <a:t> </a:t>
            </a:r>
            <a:endParaRPr lang="en-US" b="1" dirty="0">
              <a:solidFill>
                <a:srgbClr val="FF0000"/>
              </a:solidFill>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27463013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533400" y="2667000"/>
            <a:ext cx="8534400" cy="3886200"/>
          </a:xfrm>
          <a:extLst/>
        </p:spPr>
        <p:txBody>
          <a:bodyPr rtlCol="0">
            <a:normAutofit/>
          </a:bodyPr>
          <a:lstStyle/>
          <a:p>
            <a:pPr marL="2834640" lvl="8" indent="0" algn="ctr">
              <a:buFont typeface="Wingdings" pitchFamily="2" charset="2"/>
              <a:buNone/>
              <a:defRPr/>
            </a:pPr>
            <a:r>
              <a:rPr lang="en-US" sz="2800" u="sng" dirty="0" smtClean="0">
                <a:hlinkClick r:id="rId3"/>
              </a:rPr>
              <a:t>http://healthreform.kff.org/the-animation.aspx</a:t>
            </a:r>
            <a:endParaRPr lang="en-US" sz="2800" dirty="0" smtClean="0"/>
          </a:p>
        </p:txBody>
      </p:sp>
      <p:sp>
        <p:nvSpPr>
          <p:cNvPr id="47107" name="Title 1"/>
          <p:cNvSpPr>
            <a:spLocks noGrp="1"/>
          </p:cNvSpPr>
          <p:nvPr>
            <p:ph type="title"/>
          </p:nvPr>
        </p:nvSpPr>
        <p:spPr/>
        <p:txBody>
          <a:bodyPr/>
          <a:lstStyle/>
          <a:p>
            <a:pPr eaLnBrk="1" hangingPunct="1"/>
            <a:r>
              <a:rPr lang="en-US" smtClean="0"/>
              <a:t>Kaiser Family Foundation Video</a:t>
            </a:r>
          </a:p>
        </p:txBody>
      </p:sp>
    </p:spTree>
    <p:extLst>
      <p:ext uri="{BB962C8B-B14F-4D97-AF65-F5344CB8AC3E}">
        <p14:creationId xmlns:p14="http://schemas.microsoft.com/office/powerpoint/2010/main" val="254402996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smtClean="0"/>
          </a:p>
        </p:txBody>
      </p:sp>
      <p:pic>
        <p:nvPicPr>
          <p:cNvPr id="13315" name="Picture 2" descr="hrgps.jpg"/>
          <p:cNvPicPr>
            <a:picLocks noChangeAspect="1"/>
          </p:cNvPicPr>
          <p:nvPr/>
        </p:nvPicPr>
        <p:blipFill>
          <a:blip r:embed="rId2" cstate="print"/>
          <a:srcRect/>
          <a:stretch>
            <a:fillRect/>
          </a:stretch>
        </p:blipFill>
        <p:spPr bwMode="auto">
          <a:xfrm>
            <a:off x="0" y="304800"/>
            <a:ext cx="9144000" cy="1079500"/>
          </a:xfrm>
          <a:prstGeom prst="rect">
            <a:avLst/>
          </a:prstGeom>
          <a:noFill/>
          <a:ln w="9525">
            <a:noFill/>
            <a:miter lim="800000"/>
            <a:headEnd/>
            <a:tailEnd/>
          </a:ln>
        </p:spPr>
      </p:pic>
      <p:sp>
        <p:nvSpPr>
          <p:cNvPr id="13316" name="Rectangle 3"/>
          <p:cNvSpPr>
            <a:spLocks noChangeArrowheads="1"/>
          </p:cNvSpPr>
          <p:nvPr/>
        </p:nvSpPr>
        <p:spPr bwMode="auto">
          <a:xfrm>
            <a:off x="457200" y="1986678"/>
            <a:ext cx="8077200" cy="3908762"/>
          </a:xfrm>
          <a:prstGeom prst="rect">
            <a:avLst/>
          </a:prstGeom>
          <a:noFill/>
          <a:ln w="9525">
            <a:noFill/>
            <a:miter lim="800000"/>
            <a:headEnd/>
            <a:tailEnd/>
          </a:ln>
        </p:spPr>
        <p:txBody>
          <a:bodyPr>
            <a:spAutoFit/>
          </a:bodyPr>
          <a:lstStyle/>
          <a:p>
            <a:pPr marL="342900" indent="-342900"/>
            <a:endParaRPr lang="en-US" sz="2400" dirty="0"/>
          </a:p>
          <a:p>
            <a:pPr marL="342900" indent="-342900">
              <a:buFontTx/>
              <a:buAutoNum type="arabicParenR"/>
            </a:pPr>
            <a:r>
              <a:rPr lang="en-US" sz="2400" dirty="0" smtClean="0">
                <a:latin typeface="Calibri" pitchFamily="34" charset="0"/>
                <a:cs typeface="Calibri" pitchFamily="34" charset="0"/>
              </a:rPr>
              <a:t>  </a:t>
            </a:r>
            <a:r>
              <a:rPr lang="en-US" sz="2800" dirty="0" smtClean="0">
                <a:latin typeface="Calibri" pitchFamily="34" charset="0"/>
                <a:cs typeface="Calibri" pitchFamily="34" charset="0"/>
              </a:rPr>
              <a:t>Present unbiased information about health reform </a:t>
            </a:r>
          </a:p>
          <a:p>
            <a:pPr marL="342900" indent="-342900"/>
            <a:r>
              <a:rPr lang="en-US" sz="2800" dirty="0" smtClean="0">
                <a:latin typeface="Calibri" pitchFamily="34" charset="0"/>
                <a:cs typeface="Calibri" pitchFamily="34" charset="0"/>
              </a:rPr>
              <a:t>      </a:t>
            </a:r>
            <a:r>
              <a:rPr lang="en-US" sz="2800" dirty="0">
                <a:latin typeface="Calibri" pitchFamily="34" charset="0"/>
                <a:cs typeface="Calibri" pitchFamily="34" charset="0"/>
              </a:rPr>
              <a:t>legislation; </a:t>
            </a:r>
          </a:p>
          <a:p>
            <a:pPr marL="342900" indent="-342900"/>
            <a:r>
              <a:rPr lang="en-US" sz="2800" dirty="0">
                <a:latin typeface="Calibri" pitchFamily="34" charset="0"/>
                <a:cs typeface="Calibri" pitchFamily="34" charset="0"/>
              </a:rPr>
              <a:t>2)  </a:t>
            </a:r>
            <a:r>
              <a:rPr lang="en-US" sz="2800" dirty="0" smtClean="0">
                <a:latin typeface="Calibri" pitchFamily="34" charset="0"/>
                <a:cs typeface="Calibri" pitchFamily="34" charset="0"/>
              </a:rPr>
              <a:t> Set </a:t>
            </a:r>
            <a:r>
              <a:rPr lang="en-US" sz="2800" dirty="0">
                <a:latin typeface="Calibri" pitchFamily="34" charset="0"/>
                <a:cs typeface="Calibri" pitchFamily="34" charset="0"/>
              </a:rPr>
              <a:t>forth </a:t>
            </a:r>
            <a:r>
              <a:rPr lang="en-US" sz="2800" dirty="0" smtClean="0">
                <a:latin typeface="Calibri" pitchFamily="34" charset="0"/>
                <a:cs typeface="Calibri" pitchFamily="34" charset="0"/>
              </a:rPr>
              <a:t>implementation issues</a:t>
            </a:r>
            <a:r>
              <a:rPr lang="en-US" sz="2800" dirty="0">
                <a:latin typeface="Calibri" pitchFamily="34" charset="0"/>
                <a:cs typeface="Calibri" pitchFamily="34" charset="0"/>
              </a:rPr>
              <a:t>; </a:t>
            </a:r>
          </a:p>
          <a:p>
            <a:pPr marL="514350" indent="-514350">
              <a:buAutoNum type="arabicParenR" startAt="3"/>
            </a:pPr>
            <a:r>
              <a:rPr lang="en-US" sz="2800" dirty="0" smtClean="0">
                <a:latin typeface="Calibri" pitchFamily="34" charset="0"/>
                <a:cs typeface="Calibri" pitchFamily="34" charset="0"/>
              </a:rPr>
              <a:t>Help </a:t>
            </a:r>
            <a:r>
              <a:rPr lang="en-US" sz="2800" dirty="0">
                <a:latin typeface="Calibri" pitchFamily="34" charset="0"/>
                <a:cs typeface="Calibri" pitchFamily="34" charset="0"/>
              </a:rPr>
              <a:t>people understand </a:t>
            </a:r>
            <a:r>
              <a:rPr lang="en-US" sz="2800" dirty="0" smtClean="0">
                <a:latin typeface="Calibri" pitchFamily="34" charset="0"/>
                <a:cs typeface="Calibri" pitchFamily="34" charset="0"/>
              </a:rPr>
              <a:t>legislation </a:t>
            </a:r>
          </a:p>
          <a:p>
            <a:pPr marL="514350" indent="-514350">
              <a:buAutoNum type="arabicParenR" startAt="3"/>
            </a:pPr>
            <a:r>
              <a:rPr lang="en-US" sz="2800" dirty="0" smtClean="0">
                <a:latin typeface="Calibri" pitchFamily="34" charset="0"/>
                <a:cs typeface="Calibri" pitchFamily="34" charset="0"/>
              </a:rPr>
              <a:t>Help </a:t>
            </a:r>
            <a:r>
              <a:rPr lang="en-US" sz="2800" dirty="0">
                <a:latin typeface="Calibri" pitchFamily="34" charset="0"/>
                <a:cs typeface="Calibri" pitchFamily="34" charset="0"/>
              </a:rPr>
              <a:t>federal and state legislative and public agency </a:t>
            </a:r>
          </a:p>
          <a:p>
            <a:pPr marL="342900" indent="-342900"/>
            <a:r>
              <a:rPr lang="en-US" sz="2800" dirty="0">
                <a:latin typeface="Calibri" pitchFamily="34" charset="0"/>
                <a:cs typeface="Calibri" pitchFamily="34" charset="0"/>
              </a:rPr>
              <a:t>    </a:t>
            </a:r>
            <a:r>
              <a:rPr lang="en-US" sz="2800" dirty="0" smtClean="0">
                <a:latin typeface="Calibri" pitchFamily="34" charset="0"/>
                <a:cs typeface="Calibri" pitchFamily="34" charset="0"/>
              </a:rPr>
              <a:t>   staff</a:t>
            </a:r>
            <a:r>
              <a:rPr lang="en-US" sz="2800" dirty="0">
                <a:latin typeface="Calibri" pitchFamily="34" charset="0"/>
                <a:cs typeface="Calibri" pitchFamily="34" charset="0"/>
              </a:rPr>
              <a:t>, private organizations and interest groups </a:t>
            </a:r>
            <a:r>
              <a:rPr lang="en-US" sz="2800" dirty="0" smtClean="0">
                <a:latin typeface="Calibri" pitchFamily="34" charset="0"/>
                <a:cs typeface="Calibri" pitchFamily="34" charset="0"/>
              </a:rPr>
              <a:t>  </a:t>
            </a:r>
          </a:p>
          <a:p>
            <a:pPr marL="342900" indent="-342900"/>
            <a:r>
              <a:rPr lang="en-US" sz="2800" dirty="0">
                <a:latin typeface="Calibri" pitchFamily="34" charset="0"/>
                <a:cs typeface="Calibri" pitchFamily="34" charset="0"/>
              </a:rPr>
              <a:t> </a:t>
            </a:r>
            <a:r>
              <a:rPr lang="en-US" sz="2800" dirty="0" smtClean="0">
                <a:latin typeface="Calibri" pitchFamily="34" charset="0"/>
                <a:cs typeface="Calibri" pitchFamily="34" charset="0"/>
              </a:rPr>
              <a:t>      involved in </a:t>
            </a:r>
            <a:r>
              <a:rPr lang="en-US" sz="2800" dirty="0">
                <a:latin typeface="Calibri" pitchFamily="34" charset="0"/>
                <a:cs typeface="Calibri" pitchFamily="34" charset="0"/>
              </a:rPr>
              <a:t>implementation, health </a:t>
            </a:r>
            <a:r>
              <a:rPr lang="en-US" sz="2800" dirty="0" smtClean="0">
                <a:latin typeface="Calibri" pitchFamily="34" charset="0"/>
                <a:cs typeface="Calibri" pitchFamily="34" charset="0"/>
              </a:rPr>
              <a:t>policy </a:t>
            </a:r>
          </a:p>
          <a:p>
            <a:pPr marL="342900" indent="-342900"/>
            <a:r>
              <a:rPr lang="en-US" sz="2800" dirty="0">
                <a:latin typeface="Calibri" pitchFamily="34" charset="0"/>
                <a:cs typeface="Calibri" pitchFamily="34" charset="0"/>
              </a:rPr>
              <a:t> </a:t>
            </a:r>
            <a:r>
              <a:rPr lang="en-US" sz="2800" dirty="0" smtClean="0">
                <a:latin typeface="Calibri" pitchFamily="34" charset="0"/>
                <a:cs typeface="Calibri" pitchFamily="34" charset="0"/>
              </a:rPr>
              <a:t>      researchers</a:t>
            </a:r>
            <a:r>
              <a:rPr lang="en-US" sz="2800" dirty="0">
                <a:latin typeface="Calibri" pitchFamily="34" charset="0"/>
                <a:cs typeface="Calibri" pitchFamily="34" charset="0"/>
              </a:rPr>
              <a:t>, and the </a:t>
            </a:r>
            <a:r>
              <a:rPr lang="en-US" sz="2800" dirty="0" smtClean="0">
                <a:latin typeface="Calibri" pitchFamily="34" charset="0"/>
                <a:cs typeface="Calibri" pitchFamily="34" charset="0"/>
              </a:rPr>
              <a:t>press.</a:t>
            </a:r>
            <a:endParaRPr lang="en-US" sz="2800" dirty="0">
              <a:latin typeface="Calibri" pitchFamily="34" charset="0"/>
              <a:cs typeface="Calibri" pitchFamily="34" charset="0"/>
            </a:endParaRPr>
          </a:p>
        </p:txBody>
      </p:sp>
      <p:sp>
        <p:nvSpPr>
          <p:cNvPr id="13317" name="Rectangle 4"/>
          <p:cNvSpPr>
            <a:spLocks noChangeArrowheads="1"/>
          </p:cNvSpPr>
          <p:nvPr/>
        </p:nvSpPr>
        <p:spPr bwMode="auto">
          <a:xfrm>
            <a:off x="838200" y="1578114"/>
            <a:ext cx="7543800" cy="707886"/>
          </a:xfrm>
          <a:prstGeom prst="rect">
            <a:avLst/>
          </a:prstGeom>
          <a:noFill/>
          <a:ln w="9525">
            <a:noFill/>
            <a:miter lim="800000"/>
            <a:headEnd/>
            <a:tailEnd/>
          </a:ln>
        </p:spPr>
        <p:txBody>
          <a:bodyPr>
            <a:spAutoFit/>
          </a:bodyPr>
          <a:lstStyle/>
          <a:p>
            <a:pPr algn="ctr"/>
            <a:r>
              <a:rPr lang="en-US" sz="4000" b="1" dirty="0">
                <a:solidFill>
                  <a:srgbClr val="FF0000"/>
                </a:solidFill>
                <a:latin typeface="Calibri" pitchFamily="34" charset="0"/>
                <a:cs typeface="Calibri" pitchFamily="34" charset="0"/>
              </a:rPr>
              <a:t>Robert Wood Johnson Foundation</a:t>
            </a:r>
            <a:endParaRPr lang="en-US" sz="4000" dirty="0">
              <a:solidFill>
                <a:srgbClr val="FF0000"/>
              </a:solidFill>
              <a:latin typeface="Calibri" pitchFamily="34" charset="0"/>
              <a:cs typeface="Calibri" pitchFamily="34" charset="0"/>
            </a:endParaRPr>
          </a:p>
        </p:txBody>
      </p:sp>
      <p:sp>
        <p:nvSpPr>
          <p:cNvPr id="13318" name="Rectangle 6"/>
          <p:cNvSpPr>
            <a:spLocks noChangeArrowheads="1"/>
          </p:cNvSpPr>
          <p:nvPr/>
        </p:nvSpPr>
        <p:spPr bwMode="auto">
          <a:xfrm>
            <a:off x="2667000" y="5791200"/>
            <a:ext cx="4440255" cy="738664"/>
          </a:xfrm>
          <a:prstGeom prst="rect">
            <a:avLst/>
          </a:prstGeom>
          <a:noFill/>
          <a:ln w="9525">
            <a:noFill/>
            <a:miter lim="800000"/>
            <a:headEnd/>
            <a:tailEnd/>
          </a:ln>
        </p:spPr>
        <p:txBody>
          <a:bodyPr wrap="none">
            <a:spAutoFit/>
          </a:bodyPr>
          <a:lstStyle/>
          <a:p>
            <a:r>
              <a:rPr lang="en-US" sz="2400" dirty="0">
                <a:latin typeface="Calibri" pitchFamily="34" charset="0"/>
                <a:cs typeface="Calibri" pitchFamily="34" charset="0"/>
                <a:hlinkClick r:id="rId3"/>
              </a:rPr>
              <a:t>http://www.healthreformgps.org/</a:t>
            </a:r>
            <a:endParaRPr lang="en-US" sz="2400" dirty="0">
              <a:latin typeface="Calibri" pitchFamily="34" charset="0"/>
              <a:cs typeface="Calibri" pitchFamily="34" charset="0"/>
            </a:endParaRPr>
          </a:p>
          <a:p>
            <a:endParaRPr lang="en-US" dirty="0"/>
          </a:p>
        </p:txBody>
      </p:sp>
    </p:spTree>
    <p:extLst>
      <p:ext uri="{BB962C8B-B14F-4D97-AF65-F5344CB8AC3E}">
        <p14:creationId xmlns:p14="http://schemas.microsoft.com/office/powerpoint/2010/main" val="29299807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answers</a:t>
            </a:r>
            <a:endParaRPr lang="en-US" dirty="0"/>
          </a:p>
        </p:txBody>
      </p:sp>
      <p:sp>
        <p:nvSpPr>
          <p:cNvPr id="3" name="Content Placeholder 2"/>
          <p:cNvSpPr>
            <a:spLocks noGrp="1"/>
          </p:cNvSpPr>
          <p:nvPr>
            <p:ph idx="1"/>
          </p:nvPr>
        </p:nvSpPr>
        <p:spPr/>
        <p:txBody>
          <a:bodyPr/>
          <a:lstStyle/>
          <a:p>
            <a:r>
              <a:rPr lang="en-US" dirty="0" smtClean="0"/>
              <a:t>1,4,6,7,9 true</a:t>
            </a:r>
          </a:p>
          <a:p>
            <a:r>
              <a:rPr lang="en-US" dirty="0" smtClean="0"/>
              <a:t>2,3,4,5,8,10 false</a:t>
            </a:r>
          </a:p>
          <a:p>
            <a:endParaRPr lang="en-US" dirty="0"/>
          </a:p>
        </p:txBody>
      </p:sp>
    </p:spTree>
    <p:extLst>
      <p:ext uri="{BB962C8B-B14F-4D97-AF65-F5344CB8AC3E}">
        <p14:creationId xmlns:p14="http://schemas.microsoft.com/office/powerpoint/2010/main" val="77712393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533400"/>
            <a:ext cx="7086600" cy="914400"/>
          </a:xfrm>
          <a:solidFill>
            <a:srgbClr val="336600">
              <a:alpha val="80000"/>
            </a:srgbClr>
          </a:solidFill>
          <a:scene3d>
            <a:camera prst="orthographicFront"/>
            <a:lightRig rig="threePt" dir="t"/>
          </a:scene3d>
          <a:sp3d>
            <a:bevelT/>
          </a:sp3d>
        </p:spPr>
        <p:txBody>
          <a:bodyPr>
            <a:noAutofit/>
          </a:bodyPr>
          <a:lstStyle/>
          <a:p>
            <a:pPr lvl="0">
              <a:spcBef>
                <a:spcPts val="0"/>
              </a:spcBef>
            </a:pPr>
            <a:r>
              <a:rPr lang="en-US" sz="3200" b="1" dirty="0" smtClean="0">
                <a:solidFill>
                  <a:schemeClr val="bg1"/>
                </a:solidFill>
                <a:latin typeface="Calibri" pitchFamily="34" charset="0"/>
                <a:ea typeface="+mn-ea"/>
                <a:cs typeface="Calibri" pitchFamily="34" charset="0"/>
              </a:rPr>
              <a:t>Pivotal and Teachable Moment </a:t>
            </a:r>
            <a:r>
              <a:rPr lang="en-US" sz="3200" b="1" dirty="0">
                <a:solidFill>
                  <a:schemeClr val="bg1"/>
                </a:solidFill>
                <a:latin typeface="Calibri" pitchFamily="34" charset="0"/>
                <a:ea typeface="+mn-ea"/>
                <a:cs typeface="Calibri" pitchFamily="34" charset="0"/>
              </a:rPr>
              <a:t>for </a:t>
            </a:r>
            <a:r>
              <a:rPr lang="en-US" sz="3200" b="1" dirty="0" smtClean="0">
                <a:solidFill>
                  <a:schemeClr val="bg1"/>
                </a:solidFill>
                <a:latin typeface="Calibri" pitchFamily="34" charset="0"/>
                <a:ea typeface="+mn-ea"/>
                <a:cs typeface="Calibri" pitchFamily="34" charset="0"/>
              </a:rPr>
              <a:t>Community Educators</a:t>
            </a:r>
            <a:r>
              <a:rPr lang="en-US" sz="3200" b="1" dirty="0">
                <a:solidFill>
                  <a:schemeClr val="bg1"/>
                </a:solidFill>
                <a:latin typeface="Calibri" pitchFamily="34" charset="0"/>
                <a:ea typeface="+mn-ea"/>
                <a:cs typeface="Calibri" pitchFamily="34" charset="0"/>
              </a:rPr>
              <a:t>!</a:t>
            </a: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509789" y="1497768"/>
            <a:ext cx="7543800" cy="4687130"/>
          </a:xfrm>
          <a:prstGeom prst="rect">
            <a:avLst/>
          </a:prstGeom>
          <a:noFill/>
        </p:spPr>
        <p:txBody>
          <a:bodyPr wrap="square" rtlCol="0">
            <a:noAutofit/>
          </a:bodyPr>
          <a:lstStyle/>
          <a:p>
            <a:pPr marL="285750" indent="-285750">
              <a:buFont typeface="Arial" pitchFamily="34" charset="0"/>
              <a:buChar char="•"/>
            </a:pPr>
            <a:endParaRPr lang="en-US" sz="2400" dirty="0" smtClean="0">
              <a:solidFill>
                <a:prstClr val="black"/>
              </a:solidFill>
            </a:endParaRPr>
          </a:p>
          <a:p>
            <a:pPr marL="285750" indent="-285750">
              <a:buFont typeface="Arial" pitchFamily="34" charset="0"/>
              <a:buChar char="•"/>
            </a:pPr>
            <a:r>
              <a:rPr lang="en-US" sz="2400" dirty="0" smtClean="0">
                <a:solidFill>
                  <a:prstClr val="black"/>
                </a:solidFill>
              </a:rPr>
              <a:t>Consumers</a:t>
            </a:r>
            <a:r>
              <a:rPr lang="en-US" sz="2400" dirty="0">
                <a:solidFill>
                  <a:prstClr val="black"/>
                </a:solidFill>
              </a:rPr>
              <a:t>, community leaders, business owners—variable understanding of the ACA, its provisions, and its affects on them</a:t>
            </a:r>
          </a:p>
          <a:p>
            <a:pPr marL="285750" indent="-285750">
              <a:buFont typeface="Arial" pitchFamily="34" charset="0"/>
              <a:buChar char="•"/>
            </a:pPr>
            <a:r>
              <a:rPr lang="en-US" sz="2400" dirty="0" smtClean="0">
                <a:solidFill>
                  <a:prstClr val="black"/>
                </a:solidFill>
              </a:rPr>
              <a:t>Concerns </a:t>
            </a:r>
            <a:r>
              <a:rPr lang="en-US" sz="2400" dirty="0">
                <a:solidFill>
                  <a:prstClr val="black"/>
                </a:solidFill>
              </a:rPr>
              <a:t>for costs and benefits</a:t>
            </a:r>
          </a:p>
          <a:p>
            <a:pPr marL="285750" indent="-285750">
              <a:buFont typeface="Arial" pitchFamily="34" charset="0"/>
              <a:buChar char="•"/>
            </a:pPr>
            <a:r>
              <a:rPr lang="en-US" sz="2400" dirty="0" smtClean="0">
                <a:solidFill>
                  <a:prstClr val="black"/>
                </a:solidFill>
              </a:rPr>
              <a:t>Health </a:t>
            </a:r>
            <a:r>
              <a:rPr lang="en-US" sz="2400" dirty="0">
                <a:solidFill>
                  <a:prstClr val="black"/>
                </a:solidFill>
              </a:rPr>
              <a:t>Insurance Literacy – Direct Consumer Education</a:t>
            </a:r>
          </a:p>
          <a:p>
            <a:pPr marL="285750" indent="-285750">
              <a:buFont typeface="Arial" pitchFamily="34" charset="0"/>
              <a:buChar char="•"/>
            </a:pPr>
            <a:r>
              <a:rPr lang="en-US" sz="2400" dirty="0" smtClean="0">
                <a:solidFill>
                  <a:prstClr val="black"/>
                </a:solidFill>
              </a:rPr>
              <a:t>Unbiased </a:t>
            </a:r>
            <a:r>
              <a:rPr lang="en-US" sz="2400" dirty="0">
                <a:solidFill>
                  <a:prstClr val="black"/>
                </a:solidFill>
              </a:rPr>
              <a:t>educational resource</a:t>
            </a:r>
          </a:p>
          <a:p>
            <a:pPr marL="285750" indent="-285750">
              <a:buFont typeface="Arial" pitchFamily="34" charset="0"/>
              <a:buChar char="•"/>
            </a:pPr>
            <a:r>
              <a:rPr lang="en-US" sz="2400" dirty="0" smtClean="0">
                <a:solidFill>
                  <a:prstClr val="black"/>
                </a:solidFill>
              </a:rPr>
              <a:t>Building </a:t>
            </a:r>
            <a:r>
              <a:rPr lang="en-US" sz="2400" dirty="0">
                <a:solidFill>
                  <a:prstClr val="black"/>
                </a:solidFill>
              </a:rPr>
              <a:t>community capacity through partnerships and collaborative efforts</a:t>
            </a:r>
          </a:p>
          <a:p>
            <a:pPr marL="285750" indent="-285750">
              <a:buFont typeface="Arial" pitchFamily="34" charset="0"/>
              <a:buChar char="•"/>
            </a:pPr>
            <a:r>
              <a:rPr lang="en-US" sz="2400" dirty="0" smtClean="0">
                <a:solidFill>
                  <a:prstClr val="black"/>
                </a:solidFill>
              </a:rPr>
              <a:t>Creating </a:t>
            </a:r>
            <a:r>
              <a:rPr lang="en-US" sz="2400" dirty="0">
                <a:solidFill>
                  <a:prstClr val="black"/>
                </a:solidFill>
              </a:rPr>
              <a:t>personal and community health</a:t>
            </a:r>
          </a:p>
          <a:p>
            <a:pPr marL="285750" indent="-285750">
              <a:buFont typeface="Arial" pitchFamily="34" charset="0"/>
              <a:buChar char="•"/>
            </a:pPr>
            <a:endParaRPr lang="en-US" sz="2800" dirty="0">
              <a:solidFill>
                <a:prstClr val="black"/>
              </a:solidFill>
            </a:endParaRPr>
          </a:p>
        </p:txBody>
      </p:sp>
    </p:spTree>
    <p:extLst>
      <p:ext uri="{BB962C8B-B14F-4D97-AF65-F5344CB8AC3E}">
        <p14:creationId xmlns:p14="http://schemas.microsoft.com/office/powerpoint/2010/main" val="23427681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609600"/>
            <a:ext cx="7696200" cy="838200"/>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cs typeface="Calibri" pitchFamily="34" charset="0"/>
              </a:rPr>
              <a:t>Questions, Discussion</a:t>
            </a:r>
            <a:endParaRPr lang="en-US" sz="3800" b="1" dirty="0">
              <a:solidFill>
                <a:schemeClr val="bg1"/>
              </a:solidFill>
              <a:latin typeface="Corbel" pitchFamily="34" charset="0"/>
              <a:cs typeface="Calibri" pitchFamily="34" charset="0"/>
            </a:endParaRPr>
          </a:p>
        </p:txBody>
      </p:sp>
      <p:pic>
        <p:nvPicPr>
          <p:cNvPr id="18" name="Picture 5" descr="C:\Documents and Settings\IET\Local Settings\Temporary Internet Files\Content.IE5\9V71QLOH\MP900439551[1].jpg"/>
          <p:cNvPicPr>
            <a:picLocks noChangeAspect="1" noChangeArrowheads="1"/>
          </p:cNvPicPr>
          <p:nvPr/>
        </p:nvPicPr>
        <p:blipFill>
          <a:blip r:embed="rId3" cstate="print"/>
          <a:srcRect/>
          <a:stretch>
            <a:fillRect/>
          </a:stretch>
        </p:blipFill>
        <p:spPr bwMode="auto">
          <a:xfrm>
            <a:off x="3124200" y="1818219"/>
            <a:ext cx="2819400" cy="4222815"/>
          </a:xfrm>
          <a:prstGeom prst="rect">
            <a:avLst/>
          </a:prstGeom>
          <a:noFill/>
          <a:ln w="9525">
            <a:noFill/>
            <a:miter lim="800000"/>
            <a:headEnd/>
            <a:tailEnd/>
          </a:ln>
        </p:spPr>
      </p:pic>
    </p:spTree>
    <p:extLst>
      <p:ext uri="{BB962C8B-B14F-4D97-AF65-F5344CB8AC3E}">
        <p14:creationId xmlns:p14="http://schemas.microsoft.com/office/powerpoint/2010/main" val="2904283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8200" y="1752600"/>
            <a:ext cx="3158132" cy="3951288"/>
          </a:xfrm>
        </p:spPr>
      </p:pic>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normAutofit lnSpcReduction="10000"/>
          </a:bodyPr>
          <a:lstStyle/>
          <a:p>
            <a:r>
              <a:rPr lang="en-US" sz="1800" dirty="0" smtClean="0"/>
              <a:t>Roberta Riportella, Ph.D.</a:t>
            </a:r>
          </a:p>
          <a:p>
            <a:r>
              <a:rPr lang="en-US" sz="1800" dirty="0" smtClean="0"/>
              <a:t>Kansas Health Foundation Professor of Community Health</a:t>
            </a:r>
          </a:p>
          <a:p>
            <a:r>
              <a:rPr lang="en-US" sz="1800" dirty="0" smtClean="0"/>
              <a:t>K State Research and Extension</a:t>
            </a:r>
          </a:p>
          <a:p>
            <a:endParaRPr lang="en-US" sz="1800" dirty="0"/>
          </a:p>
          <a:p>
            <a:r>
              <a:rPr lang="en-US" sz="1800" dirty="0" smtClean="0"/>
              <a:t>Emerita Professor</a:t>
            </a:r>
          </a:p>
          <a:p>
            <a:r>
              <a:rPr lang="en-US" sz="1800" dirty="0" smtClean="0"/>
              <a:t>University of Wisconsin-Madison</a:t>
            </a:r>
          </a:p>
          <a:p>
            <a:endParaRPr lang="en-US" sz="1800" dirty="0"/>
          </a:p>
          <a:p>
            <a:r>
              <a:rPr lang="en-US" sz="1800" dirty="0" smtClean="0"/>
              <a:t>343 Justin Hall</a:t>
            </a:r>
          </a:p>
          <a:p>
            <a:r>
              <a:rPr lang="en-US" sz="1800" dirty="0" smtClean="0"/>
              <a:t>Kansas State University</a:t>
            </a:r>
          </a:p>
          <a:p>
            <a:r>
              <a:rPr lang="en-US" sz="1800" dirty="0" smtClean="0"/>
              <a:t>Manhattan, KS 66506</a:t>
            </a:r>
          </a:p>
          <a:p>
            <a:r>
              <a:rPr lang="en-US" sz="1800" dirty="0" smtClean="0"/>
              <a:t>785-532-1942</a:t>
            </a:r>
          </a:p>
          <a:p>
            <a:r>
              <a:rPr lang="en-US" sz="1800" dirty="0" smtClean="0"/>
              <a:t>rriporte@ksu.edu</a:t>
            </a:r>
            <a:endParaRPr lang="en-US" sz="1800" dirty="0"/>
          </a:p>
        </p:txBody>
      </p:sp>
    </p:spTree>
    <p:extLst>
      <p:ext uri="{BB962C8B-B14F-4D97-AF65-F5344CB8AC3E}">
        <p14:creationId xmlns:p14="http://schemas.microsoft.com/office/powerpoint/2010/main" val="370319928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RIMARY CARE - PCUARpt.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57200"/>
            <a:ext cx="11386160" cy="6172200"/>
          </a:xfrm>
          <a:prstGeom prst="rect">
            <a:avLst/>
          </a:prstGeom>
        </p:spPr>
      </p:pic>
    </p:spTree>
    <p:extLst>
      <p:ext uri="{BB962C8B-B14F-4D97-AF65-F5344CB8AC3E}">
        <p14:creationId xmlns:p14="http://schemas.microsoft.com/office/powerpoint/2010/main" val="147732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Grp="1" noChangeArrowheads="1"/>
          </p:cNvSpPr>
          <p:nvPr>
            <p:ph type="body" idx="1"/>
          </p:nvPr>
        </p:nvSpPr>
        <p:spPr>
          <a:noFill/>
          <a:ln/>
        </p:spPr>
        <p:txBody>
          <a:bodyPr/>
          <a:lstStyle/>
          <a:p>
            <a:pPr>
              <a:buFont typeface="Wingdings" pitchFamily="2" charset="2"/>
              <a:buChar char="v"/>
            </a:pPr>
            <a:r>
              <a:rPr lang="en-US" sz="2400" dirty="0"/>
              <a:t>discrimination</a:t>
            </a:r>
          </a:p>
          <a:p>
            <a:pPr>
              <a:buFont typeface="Wingdings" pitchFamily="2" charset="2"/>
              <a:buChar char="v"/>
            </a:pPr>
            <a:r>
              <a:rPr lang="en-US" sz="2400" dirty="0"/>
              <a:t>disparities</a:t>
            </a:r>
          </a:p>
          <a:p>
            <a:pPr>
              <a:buFont typeface="Wingdings" pitchFamily="2" charset="2"/>
              <a:buChar char="v"/>
            </a:pPr>
            <a:r>
              <a:rPr lang="en-US" sz="2400" dirty="0"/>
              <a:t>geographic </a:t>
            </a:r>
            <a:r>
              <a:rPr lang="en-US" sz="2400" dirty="0" err="1"/>
              <a:t>maldistribution</a:t>
            </a:r>
            <a:endParaRPr lang="en-US" sz="2400" dirty="0"/>
          </a:p>
          <a:p>
            <a:pPr>
              <a:buFont typeface="Wingdings" pitchFamily="2" charset="2"/>
              <a:buChar char="v"/>
            </a:pPr>
            <a:r>
              <a:rPr lang="en-US" sz="2400" dirty="0"/>
              <a:t>lack of continuity of care</a:t>
            </a:r>
          </a:p>
          <a:p>
            <a:pPr>
              <a:buFont typeface="Wingdings" pitchFamily="2" charset="2"/>
              <a:buChar char="v"/>
            </a:pPr>
            <a:r>
              <a:rPr lang="en-US" sz="2400" dirty="0"/>
              <a:t>inadequate or lack of prenatal care</a:t>
            </a:r>
          </a:p>
          <a:p>
            <a:pPr>
              <a:buFont typeface="Wingdings" pitchFamily="2" charset="2"/>
              <a:buChar char="v"/>
            </a:pPr>
            <a:r>
              <a:rPr lang="en-US" sz="2400" dirty="0"/>
              <a:t>failure to provide beneficial prevention</a:t>
            </a:r>
          </a:p>
          <a:p>
            <a:pPr>
              <a:buFont typeface="Wingdings" pitchFamily="2" charset="2"/>
              <a:buChar char="v"/>
            </a:pPr>
            <a:r>
              <a:rPr lang="en-US" sz="2400" dirty="0"/>
              <a:t>substandard/incompetent </a:t>
            </a:r>
            <a:r>
              <a:rPr lang="en-US" sz="2400" dirty="0" smtClean="0"/>
              <a:t>providers</a:t>
            </a:r>
          </a:p>
          <a:p>
            <a:pPr marL="0" indent="0" algn="ctr">
              <a:buNone/>
            </a:pPr>
            <a:endParaRPr lang="en-US" sz="1800" dirty="0" smtClean="0"/>
          </a:p>
          <a:p>
            <a:pPr marL="0" indent="0" algn="ctr">
              <a:buNone/>
            </a:pPr>
            <a:endParaRPr lang="en-US" sz="1800" dirty="0"/>
          </a:p>
          <a:p>
            <a:pPr marL="0" indent="0" algn="ctr">
              <a:buNone/>
            </a:pPr>
            <a:r>
              <a:rPr lang="en-US" sz="1800" dirty="0" smtClean="0"/>
              <a:t>JAMA article</a:t>
            </a:r>
            <a:endParaRPr lang="en-US" sz="1800" dirty="0"/>
          </a:p>
        </p:txBody>
      </p:sp>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What is poor quality?</a:t>
            </a:r>
          </a:p>
        </p:txBody>
      </p:sp>
    </p:spTree>
    <p:extLst>
      <p:ext uri="{BB962C8B-B14F-4D97-AF65-F5344CB8AC3E}">
        <p14:creationId xmlns:p14="http://schemas.microsoft.com/office/powerpoint/2010/main" val="13426378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US-HC-Ranking.png"/>
          <p:cNvPicPr>
            <a:picLocks noGrp="1" noChangeAspect="1"/>
          </p:cNvPicPr>
          <p:nvPr>
            <p:ph idx="1"/>
          </p:nvPr>
        </p:nvPicPr>
        <p:blipFill>
          <a:blip r:embed="rId2" cstate="print"/>
          <a:stretch>
            <a:fillRect/>
          </a:stretch>
        </p:blipFill>
        <p:spPr>
          <a:xfrm>
            <a:off x="558704" y="1481138"/>
            <a:ext cx="8026592" cy="4525962"/>
          </a:xfrm>
        </p:spPr>
      </p:pic>
      <p:sp>
        <p:nvSpPr>
          <p:cNvPr id="5" name="Title 4"/>
          <p:cNvSpPr>
            <a:spLocks noGrp="1"/>
          </p:cNvSpPr>
          <p:nvPr>
            <p:ph type="title"/>
          </p:nvPr>
        </p:nvSpPr>
        <p:spPr/>
        <p:txBody>
          <a:bodyPr/>
          <a:lstStyle/>
          <a:p>
            <a:endParaRPr lang="en-US" dirty="0"/>
          </a:p>
        </p:txBody>
      </p:sp>
      <p:sp>
        <p:nvSpPr>
          <p:cNvPr id="8" name="TextBox 7"/>
          <p:cNvSpPr txBox="1"/>
          <p:nvPr/>
        </p:nvSpPr>
        <p:spPr>
          <a:xfrm>
            <a:off x="2133600" y="6362700"/>
            <a:ext cx="2667000" cy="261610"/>
          </a:xfrm>
          <a:prstGeom prst="rect">
            <a:avLst/>
          </a:prstGeom>
          <a:solidFill>
            <a:schemeClr val="bg1"/>
          </a:solidFill>
          <a:ln>
            <a:solidFill>
              <a:schemeClr val="accent1"/>
            </a:solidFill>
          </a:ln>
        </p:spPr>
        <p:txBody>
          <a:bodyPr wrap="square" rtlCol="0">
            <a:spAutoFit/>
          </a:bodyPr>
          <a:lstStyle/>
          <a:p>
            <a:r>
              <a:rPr lang="en-US" sz="1100" dirty="0" smtClean="0"/>
              <a:t>Source: Commonwealth Fund, 2010</a:t>
            </a:r>
            <a:endParaRPr lang="en-US" sz="1100" dirty="0"/>
          </a:p>
        </p:txBody>
      </p:sp>
      <p:sp>
        <p:nvSpPr>
          <p:cNvPr id="7" name="Rectangle 2"/>
          <p:cNvSpPr txBox="1">
            <a:spLocks noChangeArrowheads="1"/>
          </p:cNvSpPr>
          <p:nvPr/>
        </p:nvSpPr>
        <p:spPr>
          <a:xfrm>
            <a:off x="609600" y="3048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chemeClr val="bg1"/>
                </a:solidFill>
                <a:latin typeface="Corbel" pitchFamily="34" charset="0"/>
              </a:rPr>
              <a:t>International Rankings</a:t>
            </a:r>
          </a:p>
        </p:txBody>
      </p:sp>
    </p:spTree>
    <p:extLst>
      <p:ext uri="{BB962C8B-B14F-4D97-AF65-F5344CB8AC3E}">
        <p14:creationId xmlns:p14="http://schemas.microsoft.com/office/powerpoint/2010/main" val="2870225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endParaRPr lang="en-US" dirty="0"/>
          </a:p>
        </p:txBody>
      </p:sp>
      <p:sp>
        <p:nvSpPr>
          <p:cNvPr id="375811" name="Rectangle 3"/>
          <p:cNvSpPr>
            <a:spLocks noGrp="1" noChangeArrowheads="1"/>
          </p:cNvSpPr>
          <p:nvPr>
            <p:ph type="body" idx="1"/>
          </p:nvPr>
        </p:nvSpPr>
        <p:spPr/>
        <p:txBody>
          <a:bodyPr/>
          <a:lstStyle/>
          <a:p>
            <a:pPr>
              <a:lnSpc>
                <a:spcPct val="80000"/>
              </a:lnSpc>
            </a:pPr>
            <a:r>
              <a:rPr lang="en-US" sz="2800" dirty="0" smtClean="0"/>
              <a:t>Lack of insurance or matching insurance to provider (not all providers accept all types of insurance)</a:t>
            </a:r>
          </a:p>
          <a:p>
            <a:pPr>
              <a:lnSpc>
                <a:spcPct val="80000"/>
              </a:lnSpc>
            </a:pPr>
            <a:r>
              <a:rPr lang="en-US" sz="2800" dirty="0" smtClean="0"/>
              <a:t>Shortage </a:t>
            </a:r>
            <a:r>
              <a:rPr lang="en-US" sz="2800" dirty="0"/>
              <a:t>of </a:t>
            </a:r>
            <a:r>
              <a:rPr lang="en-US" sz="2800" dirty="0" smtClean="0"/>
              <a:t>Providers in some areas:  </a:t>
            </a:r>
            <a:r>
              <a:rPr lang="en-US" sz="2800" dirty="0"/>
              <a:t>HPSA and MUA </a:t>
            </a:r>
            <a:r>
              <a:rPr lang="en-US" sz="2800" dirty="0" smtClean="0"/>
              <a:t>designations</a:t>
            </a:r>
          </a:p>
          <a:p>
            <a:pPr lvl="1">
              <a:lnSpc>
                <a:spcPct val="80000"/>
              </a:lnSpc>
            </a:pPr>
            <a:r>
              <a:rPr lang="en-US" dirty="0" smtClean="0"/>
              <a:t>Inner city and rural</a:t>
            </a:r>
          </a:p>
          <a:p>
            <a:pPr lvl="1">
              <a:lnSpc>
                <a:spcPct val="80000"/>
              </a:lnSpc>
            </a:pPr>
            <a:r>
              <a:rPr lang="en-US" dirty="0" smtClean="0"/>
              <a:t>Distance (more than 30 minutes)</a:t>
            </a:r>
            <a:endParaRPr lang="en-US" dirty="0"/>
          </a:p>
          <a:p>
            <a:r>
              <a:rPr lang="en-US" sz="2800" dirty="0" smtClean="0">
                <a:solidFill>
                  <a:prstClr val="black"/>
                </a:solidFill>
              </a:rPr>
              <a:t>And what of predictions of impending shortage of providers overall due to changing demographics?  </a:t>
            </a:r>
            <a:endParaRPr lang="en-US" sz="2000" dirty="0" smtClean="0">
              <a:solidFill>
                <a:prstClr val="black"/>
              </a:solidFill>
            </a:endParaRPr>
          </a:p>
          <a:p>
            <a:endParaRPr lang="en-US" sz="2000" dirty="0">
              <a:solidFill>
                <a:prstClr val="black"/>
              </a:solidFill>
            </a:endParaRPr>
          </a:p>
          <a:p>
            <a:pPr>
              <a:lnSpc>
                <a:spcPct val="80000"/>
              </a:lnSpc>
            </a:pPr>
            <a:endParaRPr lang="en-US" dirty="0"/>
          </a:p>
          <a:p>
            <a:pPr>
              <a:lnSpc>
                <a:spcPct val="80000"/>
              </a:lnSpc>
            </a:pPr>
            <a:endParaRPr lang="en-US" sz="2800" dirty="0"/>
          </a:p>
        </p:txBody>
      </p:sp>
      <p:sp>
        <p:nvSpPr>
          <p:cNvPr id="4" name="Rectangle 2"/>
          <p:cNvSpPr txBox="1">
            <a:spLocks noChangeArrowheads="1"/>
          </p:cNvSpPr>
          <p:nvPr/>
        </p:nvSpPr>
        <p:spPr>
          <a:xfrm>
            <a:off x="304800" y="3048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chemeClr val="bg1"/>
                </a:solidFill>
                <a:latin typeface="Corbel" pitchFamily="34" charset="0"/>
              </a:rPr>
              <a:t>Access Barriers</a:t>
            </a:r>
            <a:endParaRPr lang="en-US" sz="3800" b="1" dirty="0" smtClean="0">
              <a:solidFill>
                <a:schemeClr val="bg1"/>
              </a:solidFill>
              <a:latin typeface="Corbel" pitchFamily="34" charset="0"/>
            </a:endParaRPr>
          </a:p>
        </p:txBody>
      </p:sp>
    </p:spTree>
    <p:extLst>
      <p:ext uri="{BB962C8B-B14F-4D97-AF65-F5344CB8AC3E}">
        <p14:creationId xmlns:p14="http://schemas.microsoft.com/office/powerpoint/2010/main" val="1524299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IMARY CARE - PCUARpt.pdf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457200"/>
            <a:ext cx="11386162" cy="6172200"/>
          </a:xfrm>
        </p:spPr>
      </p:pic>
    </p:spTree>
    <p:extLst>
      <p:ext uri="{BB962C8B-B14F-4D97-AF65-F5344CB8AC3E}">
        <p14:creationId xmlns:p14="http://schemas.microsoft.com/office/powerpoint/2010/main" val="2724750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IMARY CARE - PCUARpt.pdf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762000"/>
            <a:ext cx="11948441" cy="6477000"/>
          </a:xfrm>
        </p:spPr>
      </p:pic>
    </p:spTree>
    <p:extLst>
      <p:ext uri="{BB962C8B-B14F-4D97-AF65-F5344CB8AC3E}">
        <p14:creationId xmlns:p14="http://schemas.microsoft.com/office/powerpoint/2010/main" val="2073533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Font typeface="Wingdings" pitchFamily="2" charset="2"/>
              <a:buChar char="v"/>
            </a:pPr>
            <a:r>
              <a:rPr lang="en-US" dirty="0" smtClean="0"/>
              <a:t>Understand how </a:t>
            </a:r>
            <a:r>
              <a:rPr lang="en-US" dirty="0"/>
              <a:t>ACA is poised to change the health care </a:t>
            </a:r>
            <a:r>
              <a:rPr lang="en-US" dirty="0" smtClean="0"/>
              <a:t>landscape</a:t>
            </a:r>
          </a:p>
          <a:p>
            <a:pPr algn="ctr">
              <a:buFont typeface="Wingdings" pitchFamily="2" charset="2"/>
              <a:buChar char="v"/>
            </a:pPr>
            <a:r>
              <a:rPr lang="en-US" dirty="0" smtClean="0"/>
              <a:t>Understand the why’s and what’s of health care reform</a:t>
            </a:r>
          </a:p>
          <a:p>
            <a:pPr algn="ctr">
              <a:buFont typeface="Wingdings" pitchFamily="2" charset="2"/>
              <a:buChar char="v"/>
            </a:pPr>
            <a:r>
              <a:rPr lang="en-US" dirty="0" smtClean="0"/>
              <a:t>Share examples of Extensions’ responses</a:t>
            </a:r>
            <a:endParaRPr lang="en-US" dirty="0"/>
          </a:p>
          <a:p>
            <a:pPr algn="ctr">
              <a:buFont typeface="Wingdings" pitchFamily="2" charset="2"/>
              <a:buChar char="v"/>
            </a:pPr>
            <a:r>
              <a:rPr lang="en-US" dirty="0" smtClean="0"/>
              <a:t>Share resources</a:t>
            </a:r>
          </a:p>
          <a:p>
            <a:pPr algn="ctr">
              <a:buFont typeface="Wingdings" pitchFamily="2" charset="2"/>
              <a:buChar char="v"/>
            </a:pPr>
            <a:r>
              <a:rPr lang="en-US" dirty="0" smtClean="0"/>
              <a:t>Address unanswered questions acknowledging this is a moving target</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48" y="457200"/>
            <a:ext cx="734695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501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1028700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783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AH_Map.pdf - Mozilla Firefox"/>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0" y="0"/>
            <a:ext cx="9544634" cy="5410200"/>
          </a:xfrm>
        </p:spPr>
      </p:pic>
    </p:spTree>
    <p:extLst>
      <p:ext uri="{BB962C8B-B14F-4D97-AF65-F5344CB8AC3E}">
        <p14:creationId xmlns:p14="http://schemas.microsoft.com/office/powerpoint/2010/main" val="95417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IMARY CARE - PCUARpt.pdf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1" y="-457200"/>
            <a:ext cx="11667301" cy="6324600"/>
          </a:xfrm>
        </p:spPr>
      </p:pic>
    </p:spTree>
    <p:extLst>
      <p:ext uri="{BB962C8B-B14F-4D97-AF65-F5344CB8AC3E}">
        <p14:creationId xmlns:p14="http://schemas.microsoft.com/office/powerpoint/2010/main" val="3814161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idx="1"/>
          </p:nvPr>
        </p:nvSpPr>
        <p:spPr/>
        <p:txBody>
          <a:bodyPr/>
          <a:lstStyle/>
          <a:p>
            <a:pPr>
              <a:buFont typeface="Wingdings" pitchFamily="2" charset="2"/>
              <a:buChar char="v"/>
            </a:pPr>
            <a:r>
              <a:rPr lang="en-US" dirty="0"/>
              <a:t>Ability to pay</a:t>
            </a:r>
          </a:p>
          <a:p>
            <a:pPr lvl="1">
              <a:buFont typeface="Wingdings" pitchFamily="2" charset="2"/>
              <a:buChar char="v"/>
            </a:pPr>
            <a:r>
              <a:rPr lang="en-US" dirty="0"/>
              <a:t>could pay out of pocket or by insurance</a:t>
            </a:r>
          </a:p>
          <a:p>
            <a:pPr lvl="1">
              <a:buFont typeface="Wingdings" pitchFamily="2" charset="2"/>
              <a:buChar char="v"/>
            </a:pPr>
            <a:r>
              <a:rPr lang="en-US" dirty="0"/>
              <a:t>not like other commodities</a:t>
            </a:r>
          </a:p>
          <a:p>
            <a:pPr lvl="2">
              <a:buFont typeface="Wingdings" pitchFamily="2" charset="2"/>
              <a:buChar char="v"/>
            </a:pPr>
            <a:r>
              <a:rPr lang="en-US" dirty="0"/>
              <a:t>basic human need</a:t>
            </a:r>
          </a:p>
          <a:p>
            <a:pPr lvl="2">
              <a:buFont typeface="Wingdings" pitchFamily="2" charset="2"/>
              <a:buChar char="v"/>
            </a:pPr>
            <a:r>
              <a:rPr lang="en-US" dirty="0"/>
              <a:t>purchase price unpredictable</a:t>
            </a:r>
          </a:p>
          <a:p>
            <a:pPr lvl="2">
              <a:buFont typeface="Wingdings" pitchFamily="2" charset="2"/>
              <a:buChar char="v"/>
            </a:pPr>
            <a:r>
              <a:rPr lang="en-US" dirty="0"/>
              <a:t>unknown purchase</a:t>
            </a:r>
          </a:p>
          <a:p>
            <a:pPr lvl="1">
              <a:buFont typeface="Wingdings" pitchFamily="2" charset="2"/>
              <a:buChar char="v"/>
            </a:pPr>
            <a:r>
              <a:rPr lang="en-US" dirty="0"/>
              <a:t>most rely on health insurance</a:t>
            </a:r>
          </a:p>
        </p:txBody>
      </p:sp>
      <p:sp>
        <p:nvSpPr>
          <p:cNvPr id="8"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Access</a:t>
            </a:r>
          </a:p>
        </p:txBody>
      </p:sp>
    </p:spTree>
    <p:extLst>
      <p:ext uri="{BB962C8B-B14F-4D97-AF65-F5344CB8AC3E}">
        <p14:creationId xmlns:p14="http://schemas.microsoft.com/office/powerpoint/2010/main" val="2783122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type="body" idx="1"/>
          </p:nvPr>
        </p:nvSpPr>
        <p:spPr/>
        <p:txBody>
          <a:bodyPr/>
          <a:lstStyle/>
          <a:p>
            <a:pPr>
              <a:lnSpc>
                <a:spcPct val="90000"/>
              </a:lnSpc>
            </a:pPr>
            <a:r>
              <a:rPr lang="en-US" dirty="0"/>
              <a:t>Public sector</a:t>
            </a:r>
          </a:p>
          <a:p>
            <a:pPr lvl="1">
              <a:lnSpc>
                <a:spcPct val="90000"/>
              </a:lnSpc>
            </a:pPr>
            <a:r>
              <a:rPr lang="en-US" dirty="0"/>
              <a:t>government programs</a:t>
            </a:r>
          </a:p>
          <a:p>
            <a:pPr>
              <a:lnSpc>
                <a:spcPct val="90000"/>
              </a:lnSpc>
            </a:pPr>
            <a:r>
              <a:rPr lang="en-US" dirty="0"/>
              <a:t>Private sector</a:t>
            </a:r>
          </a:p>
          <a:p>
            <a:pPr lvl="1">
              <a:lnSpc>
                <a:spcPct val="90000"/>
              </a:lnSpc>
            </a:pPr>
            <a:r>
              <a:rPr lang="en-US" dirty="0"/>
              <a:t>individual insurance</a:t>
            </a:r>
          </a:p>
          <a:p>
            <a:pPr lvl="1">
              <a:lnSpc>
                <a:spcPct val="90000"/>
              </a:lnSpc>
            </a:pPr>
            <a:r>
              <a:rPr lang="en-US" dirty="0"/>
              <a:t>employer-employee programs</a:t>
            </a:r>
          </a:p>
          <a:p>
            <a:pPr lvl="2">
              <a:lnSpc>
                <a:spcPct val="90000"/>
              </a:lnSpc>
            </a:pPr>
            <a:r>
              <a:rPr lang="en-US" dirty="0"/>
              <a:t>fringe benefit rather than salary</a:t>
            </a:r>
          </a:p>
          <a:p>
            <a:pPr lvl="2">
              <a:lnSpc>
                <a:spcPct val="90000"/>
              </a:lnSpc>
            </a:pPr>
            <a:r>
              <a:rPr lang="en-US" dirty="0"/>
              <a:t>non-taxable benefit</a:t>
            </a:r>
          </a:p>
          <a:p>
            <a:pPr lvl="3">
              <a:lnSpc>
                <a:spcPct val="90000"/>
              </a:lnSpc>
            </a:pPr>
            <a:r>
              <a:rPr lang="en-US" dirty="0"/>
              <a:t>&gt;$75 billion subsidy to corporations and individuals</a:t>
            </a:r>
          </a:p>
        </p:txBody>
      </p:sp>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Current Insurance Program</a:t>
            </a:r>
          </a:p>
        </p:txBody>
      </p:sp>
    </p:spTree>
    <p:extLst>
      <p:ext uri="{BB962C8B-B14F-4D97-AF65-F5344CB8AC3E}">
        <p14:creationId xmlns:p14="http://schemas.microsoft.com/office/powerpoint/2010/main" val="58553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endParaRPr lang="en-US" dirty="0"/>
          </a:p>
        </p:txBody>
      </p:sp>
      <p:sp>
        <p:nvSpPr>
          <p:cNvPr id="598019" name="Rectangle 3"/>
          <p:cNvSpPr>
            <a:spLocks noGrp="1" noChangeArrowheads="1"/>
          </p:cNvSpPr>
          <p:nvPr>
            <p:ph type="body" idx="1"/>
          </p:nvPr>
        </p:nvSpPr>
        <p:spPr/>
        <p:txBody>
          <a:bodyPr/>
          <a:lstStyle/>
          <a:p>
            <a:pPr>
              <a:lnSpc>
                <a:spcPct val="80000"/>
              </a:lnSpc>
            </a:pPr>
            <a:r>
              <a:rPr lang="en-US" sz="2800" dirty="0"/>
              <a:t>Medicare </a:t>
            </a:r>
          </a:p>
          <a:p>
            <a:pPr>
              <a:lnSpc>
                <a:spcPct val="80000"/>
              </a:lnSpc>
            </a:pPr>
            <a:r>
              <a:rPr lang="en-US" sz="2800" dirty="0"/>
              <a:t>Medicaid</a:t>
            </a:r>
          </a:p>
          <a:p>
            <a:pPr>
              <a:lnSpc>
                <a:spcPct val="80000"/>
              </a:lnSpc>
            </a:pPr>
            <a:r>
              <a:rPr lang="en-US" sz="2800" dirty="0"/>
              <a:t>State Children Health Insurance Program (</a:t>
            </a:r>
            <a:r>
              <a:rPr lang="en-US" sz="2800" dirty="0" err="1"/>
              <a:t>BadgerCare</a:t>
            </a:r>
            <a:r>
              <a:rPr lang="en-US" sz="2800" dirty="0"/>
              <a:t> Plus) </a:t>
            </a:r>
          </a:p>
          <a:p>
            <a:pPr>
              <a:lnSpc>
                <a:spcPct val="80000"/>
              </a:lnSpc>
            </a:pPr>
            <a:r>
              <a:rPr lang="en-US" sz="2800" dirty="0"/>
              <a:t>Veterans Administration (Tricare: managed care option; Tricare Standard is FFS option; formerly CHAMPUS) </a:t>
            </a:r>
            <a:r>
              <a:rPr lang="en-US" sz="2000" dirty="0">
                <a:hlinkClick r:id="rId2"/>
              </a:rPr>
              <a:t>http://www1.va.gov/health/index.asp</a:t>
            </a:r>
            <a:endParaRPr lang="en-US" sz="2000" dirty="0"/>
          </a:p>
          <a:p>
            <a:pPr>
              <a:lnSpc>
                <a:spcPct val="80000"/>
              </a:lnSpc>
            </a:pPr>
            <a:r>
              <a:rPr lang="en-US" sz="2800" dirty="0"/>
              <a:t>Indian Health Service </a:t>
            </a:r>
            <a:r>
              <a:rPr lang="en-US" sz="2000" dirty="0">
                <a:hlinkClick r:id="rId3"/>
              </a:rPr>
              <a:t>http://www.ihs.gov/</a:t>
            </a:r>
            <a:endParaRPr lang="en-US" sz="2000" dirty="0"/>
          </a:p>
          <a:p>
            <a:pPr>
              <a:lnSpc>
                <a:spcPct val="80000"/>
              </a:lnSpc>
            </a:pPr>
            <a:r>
              <a:rPr lang="en-US" sz="2800" dirty="0"/>
              <a:t>Worker’s Compensation</a:t>
            </a:r>
          </a:p>
        </p:txBody>
      </p:sp>
      <p:sp>
        <p:nvSpPr>
          <p:cNvPr id="4" name="Rectangle 2"/>
          <p:cNvSpPr txBox="1">
            <a:spLocks noChangeArrowheads="1"/>
          </p:cNvSpPr>
          <p:nvPr/>
        </p:nvSpPr>
        <p:spPr>
          <a:xfrm>
            <a:off x="533400" y="293077"/>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prstClr val="white"/>
                </a:solidFill>
                <a:latin typeface="Corbel" pitchFamily="34" charset="0"/>
              </a:rPr>
              <a:t>Public Sector</a:t>
            </a:r>
          </a:p>
          <a:p>
            <a:endParaRPr lang="en-US" sz="3800" b="1" dirty="0" smtClean="0">
              <a:solidFill>
                <a:prstClr val="white"/>
              </a:solidFill>
              <a:latin typeface="Corbel" pitchFamily="34" charset="0"/>
            </a:endParaRPr>
          </a:p>
        </p:txBody>
      </p:sp>
    </p:spTree>
    <p:extLst>
      <p:ext uri="{BB962C8B-B14F-4D97-AF65-F5344CB8AC3E}">
        <p14:creationId xmlns:p14="http://schemas.microsoft.com/office/powerpoint/2010/main" val="805591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1"/>
          </p:nvPr>
        </p:nvSpPr>
        <p:spPr/>
        <p:txBody>
          <a:bodyPr/>
          <a:lstStyle/>
          <a:p>
            <a:pPr>
              <a:buFont typeface="Wingdings" pitchFamily="2" charset="2"/>
              <a:buChar char="v"/>
            </a:pPr>
            <a:r>
              <a:rPr lang="en-US" dirty="0"/>
              <a:t>Individual and small group</a:t>
            </a:r>
          </a:p>
          <a:p>
            <a:pPr>
              <a:buFont typeface="Wingdings" pitchFamily="2" charset="2"/>
              <a:buChar char="v"/>
            </a:pPr>
            <a:r>
              <a:rPr lang="en-US" dirty="0"/>
              <a:t>Large employee-employer group</a:t>
            </a:r>
          </a:p>
          <a:p>
            <a:pPr lvl="1"/>
            <a:endParaRPr lang="en-US" dirty="0"/>
          </a:p>
        </p:txBody>
      </p:sp>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Private Health Insurance Market</a:t>
            </a:r>
          </a:p>
        </p:txBody>
      </p:sp>
    </p:spTree>
    <p:extLst>
      <p:ext uri="{BB962C8B-B14F-4D97-AF65-F5344CB8AC3E}">
        <p14:creationId xmlns:p14="http://schemas.microsoft.com/office/powerpoint/2010/main" val="851690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Kansas Health Institute</a:t>
            </a:r>
          </a:p>
          <a:p>
            <a:pPr marL="0" indent="0">
              <a:buNone/>
            </a:pPr>
            <a:r>
              <a:rPr lang="en-US" dirty="0">
                <a:hlinkClick r:id="rId2"/>
              </a:rPr>
              <a:t>http://www.khi.org/news/reports&amp;briefs</a:t>
            </a:r>
            <a:r>
              <a:rPr lang="en-US" dirty="0" smtClean="0">
                <a:hlinkClick r:id="rId2"/>
              </a:rPr>
              <a:t>/</a:t>
            </a:r>
            <a:endParaRPr lang="en-US" dirty="0" smtClean="0"/>
          </a:p>
          <a:p>
            <a:r>
              <a:rPr lang="en-US" dirty="0" smtClean="0"/>
              <a:t>Annual Insurance Update</a:t>
            </a:r>
            <a:endParaRPr lang="en-US" dirty="0"/>
          </a:p>
          <a:p>
            <a:pPr marL="0" indent="0">
              <a:buNone/>
            </a:pPr>
            <a:r>
              <a:rPr lang="en-US" dirty="0">
                <a:hlinkClick r:id="rId3"/>
              </a:rPr>
              <a:t>http://www.khi.org/news/2013/apr/17/annual-insurance-update-2012/?</a:t>
            </a:r>
            <a:r>
              <a:rPr lang="en-US" dirty="0" smtClean="0">
                <a:hlinkClick r:id="rId3"/>
              </a:rPr>
              <a:t>research</a:t>
            </a:r>
            <a:endParaRPr lang="en-US" dirty="0" smtClean="0"/>
          </a:p>
          <a:p>
            <a:pPr marL="0" indent="0">
              <a:buNone/>
            </a:pPr>
            <a:endParaRPr lang="en-US" dirty="0"/>
          </a:p>
          <a:p>
            <a:endParaRPr lang="en-US" dirty="0"/>
          </a:p>
        </p:txBody>
      </p:sp>
      <p:sp>
        <p:nvSpPr>
          <p:cNvPr id="4" name="Rectangle 2"/>
          <p:cNvSpPr txBox="1">
            <a:spLocks noChangeArrowheads="1"/>
          </p:cNvSpPr>
          <p:nvPr/>
        </p:nvSpPr>
        <p:spPr>
          <a:xfrm>
            <a:off x="480646" y="2286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chemeClr val="bg1"/>
                </a:solidFill>
                <a:latin typeface="Corbel" pitchFamily="34" charset="0"/>
              </a:rPr>
              <a:t>Kansas Health Care Data</a:t>
            </a:r>
          </a:p>
        </p:txBody>
      </p:sp>
    </p:spTree>
    <p:extLst>
      <p:ext uri="{BB962C8B-B14F-4D97-AF65-F5344CB8AC3E}">
        <p14:creationId xmlns:p14="http://schemas.microsoft.com/office/powerpoint/2010/main" val="3745495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20381502"/>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752600" y="6334164"/>
            <a:ext cx="1447800" cy="261610"/>
          </a:xfrm>
          <a:prstGeom prst="rect">
            <a:avLst/>
          </a:prstGeom>
          <a:solidFill>
            <a:schemeClr val="bg1"/>
          </a:solidFill>
          <a:ln>
            <a:solidFill>
              <a:schemeClr val="tx1"/>
            </a:solidFill>
          </a:ln>
        </p:spPr>
        <p:txBody>
          <a:bodyPr wrap="square" rtlCol="0">
            <a:spAutoFit/>
          </a:bodyPr>
          <a:lstStyle/>
          <a:p>
            <a:r>
              <a:rPr lang="en-US" sz="1100" dirty="0" smtClean="0"/>
              <a:t>Source: KHI, 2012</a:t>
            </a:r>
            <a:endParaRPr lang="en-US" sz="1100" dirty="0"/>
          </a:p>
        </p:txBody>
      </p:sp>
      <p:sp>
        <p:nvSpPr>
          <p:cNvPr id="9"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Kansans with Private Health Insurance</a:t>
            </a:r>
          </a:p>
        </p:txBody>
      </p:sp>
    </p:spTree>
    <p:extLst>
      <p:ext uri="{BB962C8B-B14F-4D97-AF65-F5344CB8AC3E}">
        <p14:creationId xmlns:p14="http://schemas.microsoft.com/office/powerpoint/2010/main" val="134613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470234"/>
            <a:ext cx="6372785" cy="5701966"/>
          </a:xfrm>
        </p:spPr>
      </p:pic>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400800"/>
            <a:ext cx="549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94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762000" y="330200"/>
            <a:ext cx="8229600" cy="1371600"/>
          </a:xfrm>
        </p:spPr>
        <p:txBody>
          <a:bodyPr/>
          <a:lstStyle/>
          <a:p>
            <a:pPr eaLnBrk="1" hangingPunct="1"/>
            <a:r>
              <a:rPr lang="en-US" sz="4000" smtClean="0">
                <a:solidFill>
                  <a:schemeClr val="accent1"/>
                </a:solidFill>
              </a:rPr>
              <a:t>How Do We Create Health?</a:t>
            </a:r>
          </a:p>
        </p:txBody>
      </p:sp>
      <p:graphicFrame>
        <p:nvGraphicFramePr>
          <p:cNvPr id="2" name="Diagram 1"/>
          <p:cNvGraphicFramePr/>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3792" name="AutoShape 16"/>
          <p:cNvSpPr>
            <a:spLocks noChangeArrowheads="1"/>
          </p:cNvSpPr>
          <p:nvPr/>
        </p:nvSpPr>
        <p:spPr bwMode="auto">
          <a:xfrm>
            <a:off x="2514600" y="1905000"/>
            <a:ext cx="1295400" cy="685800"/>
          </a:xfrm>
          <a:prstGeom prst="rightArrow">
            <a:avLst>
              <a:gd name="adj1" fmla="val 50000"/>
              <a:gd name="adj2" fmla="val 47222"/>
            </a:avLst>
          </a:prstGeom>
          <a:solidFill>
            <a:schemeClr val="accent1"/>
          </a:solidFill>
          <a:ln w="9525">
            <a:solidFill>
              <a:schemeClr val="tx1"/>
            </a:solidFill>
            <a:miter lim="800000"/>
            <a:headEnd/>
            <a:tailEnd/>
          </a:ln>
        </p:spPr>
        <p:txBody>
          <a:bodyPr wrap="none" anchor="ctr"/>
          <a:lstStyle/>
          <a:p>
            <a:pPr algn="ctr"/>
            <a:endParaRPr lang="en-US" sz="2800" b="1"/>
          </a:p>
        </p:txBody>
      </p:sp>
      <p:sp>
        <p:nvSpPr>
          <p:cNvPr id="203793" name="AutoShape 17"/>
          <p:cNvSpPr>
            <a:spLocks noChangeArrowheads="1"/>
          </p:cNvSpPr>
          <p:nvPr/>
        </p:nvSpPr>
        <p:spPr bwMode="auto">
          <a:xfrm>
            <a:off x="1143000" y="1676400"/>
            <a:ext cx="1143000" cy="1066800"/>
          </a:xfrm>
          <a:prstGeom prst="flowChartConnector">
            <a:avLst/>
          </a:prstGeom>
          <a:solidFill>
            <a:schemeClr val="accent1"/>
          </a:solidFill>
          <a:ln w="9525">
            <a:solidFill>
              <a:schemeClr val="tx1"/>
            </a:solidFill>
            <a:round/>
            <a:headEnd/>
            <a:tailEnd/>
          </a:ln>
        </p:spPr>
        <p:txBody>
          <a:bodyPr wrap="none" anchor="ctr"/>
          <a:lstStyle/>
          <a:p>
            <a:pPr algn="ctr"/>
            <a:r>
              <a:rPr lang="en-US" b="1"/>
              <a:t>Health </a:t>
            </a:r>
          </a:p>
          <a:p>
            <a:pPr algn="ctr"/>
            <a:r>
              <a:rPr lang="en-US" b="1"/>
              <a:t>Insurance</a:t>
            </a:r>
          </a:p>
        </p:txBody>
      </p:sp>
    </p:spTree>
    <p:extLst>
      <p:ext uri="{BB962C8B-B14F-4D97-AF65-F5344CB8AC3E}">
        <p14:creationId xmlns:p14="http://schemas.microsoft.com/office/powerpoint/2010/main" val="1917283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203792"/>
                                        </p:tgtEl>
                                        <p:attrNameLst>
                                          <p:attrName>style.visibility</p:attrName>
                                        </p:attrNameLst>
                                      </p:cBhvr>
                                      <p:to>
                                        <p:strVal val="visible"/>
                                      </p:to>
                                    </p:set>
                                    <p:anim calcmode="lin" valueType="num">
                                      <p:cBhvr>
                                        <p:cTn id="11" dur="1000" fill="hold"/>
                                        <p:tgtEl>
                                          <p:spTgt spid="203792"/>
                                        </p:tgtEl>
                                        <p:attrNameLst>
                                          <p:attrName>ppt_x</p:attrName>
                                        </p:attrNameLst>
                                      </p:cBhvr>
                                      <p:tavLst>
                                        <p:tav tm="0">
                                          <p:val>
                                            <p:strVal val="#ppt_x-.2"/>
                                          </p:val>
                                        </p:tav>
                                        <p:tav tm="100000">
                                          <p:val>
                                            <p:strVal val="#ppt_x"/>
                                          </p:val>
                                        </p:tav>
                                      </p:tavLst>
                                    </p:anim>
                                    <p:anim calcmode="lin" valueType="num">
                                      <p:cBhvr>
                                        <p:cTn id="12" dur="1000" fill="hold"/>
                                        <p:tgtEl>
                                          <p:spTgt spid="20379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0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2" grpId="0" animBg="1"/>
      <p:bldP spid="20379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609600"/>
            <a:ext cx="6400800" cy="5973461"/>
          </a:xfrm>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553200"/>
            <a:ext cx="549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85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295400"/>
            <a:ext cx="7391400" cy="4250055"/>
          </a:xfrm>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791200"/>
            <a:ext cx="549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727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381000"/>
            <a:ext cx="4953000" cy="5694949"/>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400800"/>
            <a:ext cx="549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209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304800"/>
            <a:ext cx="4267200" cy="5556882"/>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400800"/>
            <a:ext cx="549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13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pPr>
              <a:buFont typeface="Wingdings" pitchFamily="2" charset="2"/>
              <a:buChar char="v"/>
            </a:pPr>
            <a:r>
              <a:rPr lang="en-US" sz="3000" dirty="0" smtClean="0"/>
              <a:t>Most of the nation’s 47.9 million uninsured have low or moderate incomes</a:t>
            </a:r>
          </a:p>
          <a:p>
            <a:pPr>
              <a:buFont typeface="Wingdings" pitchFamily="2" charset="2"/>
              <a:buChar char="v"/>
            </a:pPr>
            <a:r>
              <a:rPr lang="en-US" sz="3000" dirty="0" smtClean="0"/>
              <a:t>More than ¾ are in a working family</a:t>
            </a:r>
          </a:p>
          <a:p>
            <a:pPr>
              <a:buFont typeface="Wingdings" pitchFamily="2" charset="2"/>
              <a:buChar char="v"/>
            </a:pPr>
            <a:r>
              <a:rPr lang="en-US" sz="3000" dirty="0" smtClean="0"/>
              <a:t>Medicaid and CHIP provide a key source of coverage for many who lack access to affordable coverage</a:t>
            </a:r>
          </a:p>
          <a:p>
            <a:pPr>
              <a:buFont typeface="Wingdings" pitchFamily="2" charset="2"/>
              <a:buChar char="v"/>
            </a:pPr>
            <a:r>
              <a:rPr lang="en-US" sz="3000" dirty="0" smtClean="0"/>
              <a:t>About 25% or ¼ uninsured adults go without needed care due to cost compared to 4% of those with private insurance</a:t>
            </a:r>
          </a:p>
          <a:p>
            <a:pPr>
              <a:buFont typeface="Wingdings" pitchFamily="2" charset="2"/>
              <a:buChar char="v"/>
            </a:pPr>
            <a:r>
              <a:rPr lang="en-US" sz="3000" dirty="0" smtClean="0"/>
              <a:t>Medical bills are a burden for the uninsured and frequently leave them with debt.</a:t>
            </a:r>
          </a:p>
          <a:p>
            <a:endParaRPr lang="en-US" dirty="0"/>
          </a:p>
        </p:txBody>
      </p:sp>
      <p:sp>
        <p:nvSpPr>
          <p:cNvPr id="7"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Five facts about the uninsured</a:t>
            </a:r>
            <a:endParaRPr lang="en-US" sz="3600" b="1" dirty="0">
              <a:solidFill>
                <a:schemeClr val="bg1"/>
              </a:solidFill>
              <a:latin typeface="Corbel" pitchFamily="34" charset="0"/>
              <a:cs typeface="Calibri" pitchFamily="34" charset="0"/>
            </a:endParaRPr>
          </a:p>
        </p:txBody>
      </p:sp>
      <p:sp>
        <p:nvSpPr>
          <p:cNvPr id="8" name="TextBox 7"/>
          <p:cNvSpPr txBox="1"/>
          <p:nvPr/>
        </p:nvSpPr>
        <p:spPr>
          <a:xfrm>
            <a:off x="1828800" y="6216134"/>
            <a:ext cx="6078715" cy="369332"/>
          </a:xfrm>
          <a:prstGeom prst="rect">
            <a:avLst/>
          </a:prstGeom>
          <a:noFill/>
        </p:spPr>
        <p:txBody>
          <a:bodyPr wrap="none" rtlCol="0">
            <a:spAutoFit/>
          </a:bodyPr>
          <a:lstStyle/>
          <a:p>
            <a:r>
              <a:rPr lang="en-US" dirty="0" smtClean="0"/>
              <a:t>Kaiser Commission on Medicaid and the Uninsured, Sept 2012. </a:t>
            </a:r>
            <a:endParaRPr lang="en-US" dirty="0"/>
          </a:p>
        </p:txBody>
      </p:sp>
    </p:spTree>
    <p:extLst>
      <p:ext uri="{BB962C8B-B14F-4D97-AF65-F5344CB8AC3E}">
        <p14:creationId xmlns:p14="http://schemas.microsoft.com/office/powerpoint/2010/main" val="528016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304800"/>
            <a:ext cx="8229600" cy="11430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The cost of being uninsured</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idx="1"/>
          </p:nvPr>
        </p:nvSpPr>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228600" y="1519451"/>
            <a:ext cx="7924800" cy="4669379"/>
          </a:xfrm>
          <a:prstGeom prst="rect">
            <a:avLst/>
          </a:prstGeom>
          <a:noFill/>
        </p:spPr>
        <p:txBody>
          <a:bodyPr wrap="square" rtlCol="0">
            <a:noAutofit/>
          </a:bodyPr>
          <a:lstStyle/>
          <a:p>
            <a:pPr marL="349250" lvl="1" indent="-342900">
              <a:buClr>
                <a:srgbClr val="003300"/>
              </a:buClr>
              <a:buSzPct val="90000"/>
              <a:buFont typeface="Wingdings" pitchFamily="2" charset="2"/>
              <a:buChar char="v"/>
            </a:pPr>
            <a:endParaRPr lang="en-US" sz="2400" dirty="0" smtClean="0"/>
          </a:p>
          <a:p>
            <a:pPr lvl="1"/>
            <a:r>
              <a:rPr lang="en-US" sz="2800" dirty="0" smtClean="0"/>
              <a:t>The </a:t>
            </a:r>
            <a:r>
              <a:rPr lang="en-US" sz="2800" dirty="0"/>
              <a:t>risk of premature death among uninsured Americans is 25% higher than among Americans with health insurance </a:t>
            </a:r>
          </a:p>
          <a:p>
            <a:pPr lvl="1"/>
            <a:endParaRPr lang="en-US" sz="2800" dirty="0"/>
          </a:p>
          <a:p>
            <a:pPr lvl="1"/>
            <a:r>
              <a:rPr lang="en-US" sz="2800" dirty="0"/>
              <a:t>Estimated 18,000 Americans die each year as a result of being uninsured</a:t>
            </a:r>
          </a:p>
          <a:p>
            <a:pPr marL="349250" lvl="1" indent="-342900">
              <a:buClr>
                <a:srgbClr val="003300"/>
              </a:buClr>
              <a:buSzPct val="90000"/>
              <a:buFont typeface="Wingdings" pitchFamily="2" charset="2"/>
              <a:buChar char="v"/>
            </a:pPr>
            <a:endParaRPr lang="en-US" sz="2800" dirty="0"/>
          </a:p>
          <a:p>
            <a:pPr marL="6350" lvl="1" algn="ctr">
              <a:buClr>
                <a:srgbClr val="003300"/>
              </a:buClr>
              <a:buSzPct val="90000"/>
            </a:pPr>
            <a:r>
              <a:rPr lang="en-US" sz="2000" dirty="0"/>
              <a:t>Institute of Medicine (2004)</a:t>
            </a:r>
          </a:p>
          <a:p>
            <a:pPr marL="349250" lvl="1" indent="-342900">
              <a:buClr>
                <a:srgbClr val="003300"/>
              </a:buClr>
              <a:buSzPct val="90000"/>
              <a:buFont typeface="Wingdings" pitchFamily="2" charset="2"/>
              <a:buChar char="v"/>
            </a:pPr>
            <a:endParaRPr lang="en-US" sz="2800" dirty="0"/>
          </a:p>
          <a:p>
            <a:pPr marL="349250" lvl="1" indent="-342900">
              <a:buClr>
                <a:srgbClr val="003300"/>
              </a:buClr>
              <a:buSzPct val="90000"/>
              <a:buFont typeface="Wingdings" pitchFamily="2" charset="2"/>
              <a:buChar char="v"/>
            </a:pPr>
            <a:endParaRPr lang="en-US" sz="2800" dirty="0"/>
          </a:p>
          <a:p>
            <a:pPr marL="349250" lvl="1" indent="-342900">
              <a:buClr>
                <a:srgbClr val="003300"/>
              </a:buClr>
              <a:buSzPct val="90000"/>
              <a:buFont typeface="Wingdings" pitchFamily="2" charset="2"/>
              <a:buChar char="v"/>
            </a:pPr>
            <a:endParaRPr lang="en-US" sz="2800" dirty="0"/>
          </a:p>
        </p:txBody>
      </p:sp>
    </p:spTree>
    <p:extLst>
      <p:ext uri="{BB962C8B-B14F-4D97-AF65-F5344CB8AC3E}">
        <p14:creationId xmlns:p14="http://schemas.microsoft.com/office/powerpoint/2010/main" val="2087946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lvl="1">
              <a:buFont typeface="Wingdings" pitchFamily="2" charset="2"/>
              <a:buChar char="v"/>
            </a:pPr>
            <a:r>
              <a:rPr lang="en-US" dirty="0" smtClean="0"/>
              <a:t>More difficulty recruiting and retaining physicians</a:t>
            </a:r>
          </a:p>
          <a:p>
            <a:pPr lvl="1">
              <a:buFont typeface="Wingdings" pitchFamily="2" charset="2"/>
              <a:buChar char="v"/>
            </a:pPr>
            <a:endParaRPr lang="en-US" dirty="0" smtClean="0"/>
          </a:p>
          <a:p>
            <a:pPr lvl="1">
              <a:buFont typeface="Wingdings" pitchFamily="2" charset="2"/>
              <a:buChar char="v"/>
            </a:pPr>
            <a:r>
              <a:rPr lang="en-US" dirty="0" smtClean="0"/>
              <a:t>Hospitals have less trauma and burn care, more ER crowding and diversion</a:t>
            </a:r>
          </a:p>
          <a:p>
            <a:pPr lvl="1">
              <a:buFont typeface="Wingdings" pitchFamily="2" charset="2"/>
              <a:buChar char="v"/>
            </a:pPr>
            <a:endParaRPr lang="en-US" b="1" dirty="0" smtClean="0"/>
          </a:p>
          <a:p>
            <a:pPr lvl="1">
              <a:buFont typeface="Wingdings" pitchFamily="2" charset="2"/>
              <a:buChar char="v"/>
            </a:pPr>
            <a:r>
              <a:rPr lang="en-US" b="1" dirty="0" smtClean="0"/>
              <a:t>Insured</a:t>
            </a:r>
            <a:r>
              <a:rPr lang="en-US" dirty="0" smtClean="0"/>
              <a:t> patients have lower quality, access, and satisfaction</a:t>
            </a:r>
          </a:p>
          <a:p>
            <a:pPr lvl="1"/>
            <a:endParaRPr lang="en-US" dirty="0"/>
          </a:p>
        </p:txBody>
      </p:sp>
      <p:sp>
        <p:nvSpPr>
          <p:cNvPr id="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Communities with more </a:t>
            </a:r>
            <a:r>
              <a:rPr lang="en-US" sz="3600" b="1" dirty="0" err="1" smtClean="0">
                <a:solidFill>
                  <a:schemeClr val="bg1"/>
                </a:solidFill>
                <a:latin typeface="Corbel" pitchFamily="34" charset="0"/>
                <a:cs typeface="Calibri" pitchFamily="34" charset="0"/>
              </a:rPr>
              <a:t>uninsureds</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144148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How to respond?</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idx="1"/>
          </p:nvPr>
        </p:nvSpPr>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228600" y="1519451"/>
            <a:ext cx="7924800" cy="4669379"/>
          </a:xfrm>
          <a:prstGeom prst="rect">
            <a:avLst/>
          </a:prstGeom>
          <a:noFill/>
        </p:spPr>
        <p:txBody>
          <a:bodyPr wrap="square" rtlCol="0">
            <a:noAutofit/>
          </a:bodyPr>
          <a:lstStyle/>
          <a:p>
            <a:pPr marL="742950" lvl="1" indent="-285750">
              <a:buFont typeface="Wingdings" pitchFamily="2" charset="2"/>
              <a:buChar char="v"/>
            </a:pPr>
            <a:endParaRPr lang="en-US" sz="2800" dirty="0" smtClean="0"/>
          </a:p>
          <a:p>
            <a:pPr marL="742950" lvl="1" indent="-285750">
              <a:buFont typeface="Wingdings" pitchFamily="2" charset="2"/>
              <a:buChar char="v"/>
            </a:pPr>
            <a:endParaRPr lang="en-US" sz="2800" dirty="0"/>
          </a:p>
          <a:p>
            <a:pPr lvl="1"/>
            <a:r>
              <a:rPr lang="en-US" sz="2800" dirty="0" smtClean="0"/>
              <a:t>To solve problems of </a:t>
            </a:r>
          </a:p>
          <a:p>
            <a:pPr lvl="2"/>
            <a:endParaRPr lang="en-US" sz="2800" b="1" dirty="0" smtClean="0"/>
          </a:p>
          <a:p>
            <a:pPr lvl="2"/>
            <a:r>
              <a:rPr lang="en-US" sz="2800" b="1" dirty="0" smtClean="0"/>
              <a:t>Costs, quality and access</a:t>
            </a:r>
          </a:p>
          <a:p>
            <a:pPr lvl="1"/>
            <a:endParaRPr lang="en-US" sz="2600" dirty="0" smtClean="0">
              <a:solidFill>
                <a:prstClr val="black"/>
              </a:solidFill>
              <a:latin typeface="Calibri" pitchFamily="34" charset="0"/>
              <a:cs typeface="Calibri" pitchFamily="34" charset="0"/>
            </a:endParaRPr>
          </a:p>
          <a:p>
            <a:pPr marL="914400" lvl="1" indent="-457200">
              <a:buFont typeface="Wingdings" pitchFamily="2" charset="2"/>
              <a:buChar char="v"/>
            </a:pPr>
            <a:r>
              <a:rPr lang="en-US" sz="2600" dirty="0" smtClean="0">
                <a:solidFill>
                  <a:prstClr val="black"/>
                </a:solidFill>
                <a:latin typeface="Calibri" pitchFamily="34" charset="0"/>
                <a:cs typeface="Calibri" pitchFamily="34" charset="0"/>
              </a:rPr>
              <a:t>Research based evidence</a:t>
            </a:r>
          </a:p>
          <a:p>
            <a:pPr marL="914400" lvl="1" indent="-457200">
              <a:buFont typeface="Wingdings" pitchFamily="2" charset="2"/>
              <a:buChar char="v"/>
            </a:pPr>
            <a:r>
              <a:rPr lang="en-US" sz="2600" dirty="0" smtClean="0">
                <a:solidFill>
                  <a:prstClr val="black"/>
                </a:solidFill>
                <a:latin typeface="Calibri" pitchFamily="34" charset="0"/>
                <a:cs typeface="Calibri" pitchFamily="34" charset="0"/>
              </a:rPr>
              <a:t>Mixed with messy political process brought us</a:t>
            </a:r>
          </a:p>
          <a:p>
            <a:pPr lvl="1"/>
            <a:endParaRPr lang="en-US" sz="2600" dirty="0">
              <a:solidFill>
                <a:prstClr val="black"/>
              </a:solidFill>
              <a:latin typeface="Calibri" pitchFamily="34" charset="0"/>
              <a:cs typeface="Calibri" pitchFamily="34" charset="0"/>
            </a:endParaRPr>
          </a:p>
          <a:p>
            <a:pPr lvl="1" algn="ctr"/>
            <a:r>
              <a:rPr lang="en-US" sz="3200" b="1" i="1" dirty="0" smtClean="0">
                <a:solidFill>
                  <a:schemeClr val="accent4">
                    <a:lumMod val="75000"/>
                  </a:schemeClr>
                </a:solidFill>
                <a:latin typeface="Calibri" pitchFamily="34" charset="0"/>
                <a:cs typeface="Calibri" pitchFamily="34" charset="0"/>
              </a:rPr>
              <a:t>The Affordable Care Act</a:t>
            </a:r>
          </a:p>
        </p:txBody>
      </p:sp>
    </p:spTree>
    <p:extLst>
      <p:ext uri="{BB962C8B-B14F-4D97-AF65-F5344CB8AC3E}">
        <p14:creationId xmlns:p14="http://schemas.microsoft.com/office/powerpoint/2010/main" val="73469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animEffect transition="in" filter="wipe(down)">
                                      <p:cBhvr>
                                        <p:cTn id="11" dur="580">
                                          <p:stCondLst>
                                            <p:cond delay="0"/>
                                          </p:stCondLst>
                                        </p:cTn>
                                        <p:tgtEl>
                                          <p:spTgt spid="14">
                                            <p:txEl>
                                              <p:pRg st="4" end="4"/>
                                            </p:txEl>
                                          </p:spTgt>
                                        </p:tgtEl>
                                      </p:cBhvr>
                                    </p:animEffect>
                                    <p:anim calcmode="lin" valueType="num">
                                      <p:cBhvr>
                                        <p:cTn id="12" dur="1822" tmFilter="0,0; 0.14,0.36; 0.43,0.73; 0.71,0.91; 1.0,1.0">
                                          <p:stCondLst>
                                            <p:cond delay="0"/>
                                          </p:stCondLst>
                                        </p:cTn>
                                        <p:tgtEl>
                                          <p:spTgt spid="14">
                                            <p:txEl>
                                              <p:pRg st="4" end="4"/>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xEl>
                                              <p:pRg st="4" end="4"/>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xEl>
                                              <p:pRg st="4" end="4"/>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xEl>
                                              <p:pRg st="4" end="4"/>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xEl>
                                              <p:pRg st="4" end="4"/>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xEl>
                                              <p:pRg st="4" end="4"/>
                                            </p:txEl>
                                          </p:spTgt>
                                        </p:tgtEl>
                                      </p:cBhvr>
                                      <p:to x="100000" y="60000"/>
                                    </p:animScale>
                                    <p:animScale>
                                      <p:cBhvr>
                                        <p:cTn id="18" dur="166" decel="50000">
                                          <p:stCondLst>
                                            <p:cond delay="676"/>
                                          </p:stCondLst>
                                        </p:cTn>
                                        <p:tgtEl>
                                          <p:spTgt spid="14">
                                            <p:txEl>
                                              <p:pRg st="4" end="4"/>
                                            </p:txEl>
                                          </p:spTgt>
                                        </p:tgtEl>
                                      </p:cBhvr>
                                      <p:to x="100000" y="100000"/>
                                    </p:animScale>
                                    <p:animScale>
                                      <p:cBhvr>
                                        <p:cTn id="19" dur="26">
                                          <p:stCondLst>
                                            <p:cond delay="1312"/>
                                          </p:stCondLst>
                                        </p:cTn>
                                        <p:tgtEl>
                                          <p:spTgt spid="14">
                                            <p:txEl>
                                              <p:pRg st="4" end="4"/>
                                            </p:txEl>
                                          </p:spTgt>
                                        </p:tgtEl>
                                      </p:cBhvr>
                                      <p:to x="100000" y="80000"/>
                                    </p:animScale>
                                    <p:animScale>
                                      <p:cBhvr>
                                        <p:cTn id="20" dur="166" decel="50000">
                                          <p:stCondLst>
                                            <p:cond delay="1338"/>
                                          </p:stCondLst>
                                        </p:cTn>
                                        <p:tgtEl>
                                          <p:spTgt spid="14">
                                            <p:txEl>
                                              <p:pRg st="4" end="4"/>
                                            </p:txEl>
                                          </p:spTgt>
                                        </p:tgtEl>
                                      </p:cBhvr>
                                      <p:to x="100000" y="100000"/>
                                    </p:animScale>
                                    <p:animScale>
                                      <p:cBhvr>
                                        <p:cTn id="21" dur="26">
                                          <p:stCondLst>
                                            <p:cond delay="1642"/>
                                          </p:stCondLst>
                                        </p:cTn>
                                        <p:tgtEl>
                                          <p:spTgt spid="14">
                                            <p:txEl>
                                              <p:pRg st="4" end="4"/>
                                            </p:txEl>
                                          </p:spTgt>
                                        </p:tgtEl>
                                      </p:cBhvr>
                                      <p:to x="100000" y="90000"/>
                                    </p:animScale>
                                    <p:animScale>
                                      <p:cBhvr>
                                        <p:cTn id="22" dur="166" decel="50000">
                                          <p:stCondLst>
                                            <p:cond delay="1668"/>
                                          </p:stCondLst>
                                        </p:cTn>
                                        <p:tgtEl>
                                          <p:spTgt spid="14">
                                            <p:txEl>
                                              <p:pRg st="4" end="4"/>
                                            </p:txEl>
                                          </p:spTgt>
                                        </p:tgtEl>
                                      </p:cBhvr>
                                      <p:to x="100000" y="100000"/>
                                    </p:animScale>
                                    <p:animScale>
                                      <p:cBhvr>
                                        <p:cTn id="23" dur="26">
                                          <p:stCondLst>
                                            <p:cond delay="1808"/>
                                          </p:stCondLst>
                                        </p:cTn>
                                        <p:tgtEl>
                                          <p:spTgt spid="14">
                                            <p:txEl>
                                              <p:pRg st="4" end="4"/>
                                            </p:txEl>
                                          </p:spTgt>
                                        </p:tgtEl>
                                      </p:cBhvr>
                                      <p:to x="100000" y="95000"/>
                                    </p:animScale>
                                    <p:animScale>
                                      <p:cBhvr>
                                        <p:cTn id="24" dur="166" decel="50000">
                                          <p:stCondLst>
                                            <p:cond delay="1834"/>
                                          </p:stCondLst>
                                        </p:cTn>
                                        <p:tgtEl>
                                          <p:spTgt spid="14">
                                            <p:txEl>
                                              <p:pRg st="4" end="4"/>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4">
                                            <p:txEl>
                                              <p:pRg st="9" end="9"/>
                                            </p:txEl>
                                          </p:spTgt>
                                        </p:tgtEl>
                                        <p:attrNameLst>
                                          <p:attrName>style.visibility</p:attrName>
                                        </p:attrNameLst>
                                      </p:cBhvr>
                                      <p:to>
                                        <p:strVal val="visible"/>
                                      </p:to>
                                    </p:set>
                                    <p:anim calcmode="lin" valueType="num">
                                      <p:cBhvr>
                                        <p:cTn id="37" dur="1000" fill="hold"/>
                                        <p:tgtEl>
                                          <p:spTgt spid="14">
                                            <p:txEl>
                                              <p:pRg st="9" end="9"/>
                                            </p:txEl>
                                          </p:spTgt>
                                        </p:tgtEl>
                                        <p:attrNameLst>
                                          <p:attrName>ppt_w</p:attrName>
                                        </p:attrNameLst>
                                      </p:cBhvr>
                                      <p:tavLst>
                                        <p:tav tm="0">
                                          <p:val>
                                            <p:fltVal val="0"/>
                                          </p:val>
                                        </p:tav>
                                        <p:tav tm="100000">
                                          <p:val>
                                            <p:strVal val="#ppt_w"/>
                                          </p:val>
                                        </p:tav>
                                      </p:tavLst>
                                    </p:anim>
                                    <p:anim calcmode="lin" valueType="num">
                                      <p:cBhvr>
                                        <p:cTn id="38" dur="1000" fill="hold"/>
                                        <p:tgtEl>
                                          <p:spTgt spid="14">
                                            <p:txEl>
                                              <p:pRg st="9" end="9"/>
                                            </p:txEl>
                                          </p:spTgt>
                                        </p:tgtEl>
                                        <p:attrNameLst>
                                          <p:attrName>ppt_h</p:attrName>
                                        </p:attrNameLst>
                                      </p:cBhvr>
                                      <p:tavLst>
                                        <p:tav tm="0">
                                          <p:val>
                                            <p:fltVal val="0"/>
                                          </p:val>
                                        </p:tav>
                                        <p:tav tm="100000">
                                          <p:val>
                                            <p:strVal val="#ppt_h"/>
                                          </p:val>
                                        </p:tav>
                                      </p:tavLst>
                                    </p:anim>
                                    <p:anim calcmode="lin" valueType="num">
                                      <p:cBhvr>
                                        <p:cTn id="39" dur="1000" fill="hold"/>
                                        <p:tgtEl>
                                          <p:spTgt spid="14">
                                            <p:txEl>
                                              <p:pRg st="9" end="9"/>
                                            </p:txEl>
                                          </p:spTgt>
                                        </p:tgtEl>
                                        <p:attrNameLst>
                                          <p:attrName>style.rotation</p:attrName>
                                        </p:attrNameLst>
                                      </p:cBhvr>
                                      <p:tavLst>
                                        <p:tav tm="0">
                                          <p:val>
                                            <p:fltVal val="90"/>
                                          </p:val>
                                        </p:tav>
                                        <p:tav tm="100000">
                                          <p:val>
                                            <p:fltVal val="0"/>
                                          </p:val>
                                        </p:tav>
                                      </p:tavLst>
                                    </p:anim>
                                    <p:animEffect transition="in" filter="fade">
                                      <p:cBhvr>
                                        <p:cTn id="40" dur="10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err="1" smtClean="0"/>
              <a:t>ObamaCare</a:t>
            </a:r>
            <a:endParaRPr lang="en-US" dirty="0"/>
          </a:p>
        </p:txBody>
      </p:sp>
      <p:pic>
        <p:nvPicPr>
          <p:cNvPr id="12" name="Content Placeholder 11" descr="obamacare.png"/>
          <p:cNvPicPr>
            <a:picLocks noGrp="1" noChangeAspect="1"/>
          </p:cNvPicPr>
          <p:nvPr>
            <p:ph idx="1"/>
          </p:nvPr>
        </p:nvPicPr>
        <p:blipFill>
          <a:blip r:embed="rId2" cstate="print"/>
          <a:stretch>
            <a:fillRect/>
          </a:stretch>
        </p:blipFill>
        <p:spPr>
          <a:xfrm>
            <a:off x="2057400" y="1219200"/>
            <a:ext cx="5387441" cy="5110272"/>
          </a:xfrm>
        </p:spPr>
      </p:pic>
    </p:spTree>
    <p:extLst>
      <p:ext uri="{BB962C8B-B14F-4D97-AF65-F5344CB8AC3E}">
        <p14:creationId xmlns:p14="http://schemas.microsoft.com/office/powerpoint/2010/main" val="1585393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533400"/>
            <a:ext cx="7086600" cy="9144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rPr>
              <a:t>Confused? Here’s why…</a:t>
            </a:r>
            <a:endParaRPr lang="en-US" sz="3600" b="1" dirty="0">
              <a:solidFill>
                <a:schemeClr val="bg1"/>
              </a:solidFill>
              <a:latin typeface="Corbel"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8" name="Text Box 5"/>
          <p:cNvSpPr txBox="1">
            <a:spLocks noChangeArrowheads="1"/>
          </p:cNvSpPr>
          <p:nvPr/>
        </p:nvSpPr>
        <p:spPr bwMode="auto">
          <a:xfrm>
            <a:off x="76200" y="2166823"/>
            <a:ext cx="4343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600" dirty="0" smtClean="0">
                <a:latin typeface="Calibri" pitchFamily="34" charset="0"/>
                <a:cs typeface="Calibri" pitchFamily="34" charset="0"/>
              </a:rPr>
              <a:t>It’s </a:t>
            </a:r>
            <a:r>
              <a:rPr lang="en-US" sz="3600" dirty="0">
                <a:latin typeface="Calibri" pitchFamily="34" charset="0"/>
                <a:cs typeface="Calibri" pitchFamily="34" charset="0"/>
              </a:rPr>
              <a:t>a </a:t>
            </a:r>
            <a:r>
              <a:rPr lang="en-US" sz="3600" b="1" dirty="0">
                <a:latin typeface="Calibri" pitchFamily="34" charset="0"/>
                <a:cs typeface="Calibri" pitchFamily="34" charset="0"/>
              </a:rPr>
              <a:t>big law</a:t>
            </a:r>
            <a:r>
              <a:rPr lang="en-US" sz="3600" dirty="0">
                <a:latin typeface="Calibri" pitchFamily="34" charset="0"/>
                <a:cs typeface="Calibri" pitchFamily="34" charset="0"/>
              </a:rPr>
              <a:t>…</a:t>
            </a:r>
          </a:p>
          <a:p>
            <a:pPr algn="r">
              <a:spcBef>
                <a:spcPct val="50000"/>
              </a:spcBef>
            </a:pPr>
            <a:r>
              <a:rPr lang="en-US" sz="3600" dirty="0" smtClean="0">
                <a:latin typeface="Calibri" pitchFamily="34" charset="0"/>
                <a:cs typeface="Calibri" pitchFamily="34" charset="0"/>
              </a:rPr>
              <a:t>with </a:t>
            </a:r>
            <a:r>
              <a:rPr lang="en-US" sz="3600" b="1" dirty="0">
                <a:latin typeface="Calibri" pitchFamily="34" charset="0"/>
                <a:cs typeface="Calibri" pitchFamily="34" charset="0"/>
              </a:rPr>
              <a:t>10 provisions </a:t>
            </a:r>
            <a:r>
              <a:rPr lang="en-US" sz="3600" dirty="0" smtClean="0">
                <a:latin typeface="Calibri" pitchFamily="34" charset="0"/>
                <a:cs typeface="Calibri" pitchFamily="34" charset="0"/>
              </a:rPr>
              <a:t>…</a:t>
            </a:r>
          </a:p>
          <a:p>
            <a:pPr algn="r">
              <a:spcBef>
                <a:spcPct val="50000"/>
              </a:spcBef>
            </a:pPr>
            <a:r>
              <a:rPr lang="en-US" sz="3600" dirty="0" smtClean="0">
                <a:latin typeface="Calibri" pitchFamily="34" charset="0"/>
                <a:cs typeface="Calibri" pitchFamily="34" charset="0"/>
              </a:rPr>
              <a:t>and </a:t>
            </a:r>
            <a:r>
              <a:rPr lang="en-US" sz="3600" dirty="0">
                <a:latin typeface="Calibri" pitchFamily="34" charset="0"/>
                <a:cs typeface="Calibri" pitchFamily="34" charset="0"/>
              </a:rPr>
              <a:t>implications for </a:t>
            </a:r>
            <a:r>
              <a:rPr lang="en-US" sz="3600" b="1" dirty="0">
                <a:latin typeface="Calibri" pitchFamily="34" charset="0"/>
                <a:cs typeface="Calibri" pitchFamily="34" charset="0"/>
              </a:rPr>
              <a:t>most </a:t>
            </a:r>
            <a:r>
              <a:rPr lang="en-US" sz="3600" b="1" dirty="0" smtClean="0">
                <a:latin typeface="Calibri" pitchFamily="34" charset="0"/>
                <a:cs typeface="Calibri" pitchFamily="34" charset="0"/>
              </a:rPr>
              <a:t>Americans</a:t>
            </a:r>
            <a:endParaRPr lang="en-US" sz="3600" b="1" dirty="0">
              <a:latin typeface="Calibri" pitchFamily="34" charset="0"/>
              <a:cs typeface="Calibri" pitchFamily="34" charset="0"/>
            </a:endParaRPr>
          </a:p>
        </p:txBody>
      </p:sp>
      <p:pic>
        <p:nvPicPr>
          <p:cNvPr id="19" name="Picture 4" descr="stack-of-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67440"/>
            <a:ext cx="3571875" cy="393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505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pPr>
              <a:buFont typeface="Wingdings" pitchFamily="2" charset="2"/>
              <a:buChar char="v"/>
            </a:pPr>
            <a:r>
              <a:rPr lang="en-US" dirty="0" smtClean="0"/>
              <a:t>Driven by concerns with costs and quality of, and access to care, ACA is set to change </a:t>
            </a:r>
          </a:p>
          <a:p>
            <a:pPr lvl="1">
              <a:buFont typeface="Wingdings" pitchFamily="2" charset="2"/>
              <a:buChar char="v"/>
            </a:pPr>
            <a:r>
              <a:rPr lang="en-US" dirty="0" smtClean="0"/>
              <a:t>How health is created with </a:t>
            </a:r>
          </a:p>
          <a:p>
            <a:pPr lvl="2">
              <a:buFont typeface="Wingdings" pitchFamily="2" charset="2"/>
              <a:buChar char="v"/>
            </a:pPr>
            <a:r>
              <a:rPr lang="en-US" dirty="0" smtClean="0"/>
              <a:t>A balance of personal and social responsibilities</a:t>
            </a:r>
          </a:p>
          <a:p>
            <a:pPr lvl="2">
              <a:buFont typeface="Wingdings" pitchFamily="2" charset="2"/>
              <a:buChar char="v"/>
            </a:pPr>
            <a:r>
              <a:rPr lang="en-US" dirty="0" smtClean="0"/>
              <a:t>A balance between the medical care system and other actors</a:t>
            </a:r>
          </a:p>
          <a:p>
            <a:pPr lvl="2">
              <a:buFont typeface="Wingdings" pitchFamily="2" charset="2"/>
              <a:buChar char="v"/>
            </a:pPr>
            <a:r>
              <a:rPr lang="en-US" dirty="0" smtClean="0"/>
              <a:t>A focus on prevention and primary care</a:t>
            </a:r>
          </a:p>
          <a:p>
            <a:pPr lvl="1">
              <a:buFont typeface="Wingdings" pitchFamily="2" charset="2"/>
              <a:buChar char="v"/>
            </a:pPr>
            <a:r>
              <a:rPr lang="en-US" dirty="0" smtClean="0"/>
              <a:t>How health care is delivered and by whom</a:t>
            </a:r>
          </a:p>
          <a:p>
            <a:pPr lvl="1">
              <a:buFont typeface="Wingdings" pitchFamily="2" charset="2"/>
              <a:buChar char="v"/>
            </a:pPr>
            <a:r>
              <a:rPr lang="en-US" dirty="0" smtClean="0"/>
              <a:t>How health care is paid for and how much</a:t>
            </a:r>
          </a:p>
          <a:p>
            <a:pPr lvl="1">
              <a:buFont typeface="Wingdings" pitchFamily="2" charset="2"/>
              <a:buChar char="v"/>
            </a:pPr>
            <a:r>
              <a:rPr lang="en-US" dirty="0" smtClean="0"/>
              <a:t>How private insurance is purchased (for many)</a:t>
            </a:r>
          </a:p>
          <a:p>
            <a:pPr lvl="2">
              <a:buFont typeface="Wingdings" pitchFamily="2" charset="2"/>
              <a:buChar char="v"/>
            </a:pPr>
            <a:r>
              <a:rPr lang="en-US" dirty="0" smtClean="0"/>
              <a:t>And its new minimum standards</a:t>
            </a:r>
          </a:p>
          <a:p>
            <a:pPr lvl="1">
              <a:buFont typeface="Wingdings" pitchFamily="2" charset="2"/>
              <a:buChar char="v"/>
            </a:pPr>
            <a:r>
              <a:rPr lang="en-US" dirty="0" smtClean="0"/>
              <a:t>How the public insurance systems work</a:t>
            </a:r>
          </a:p>
          <a:p>
            <a:pPr lvl="1">
              <a:buFont typeface="Wingdings" pitchFamily="2" charset="2"/>
              <a:buChar char="v"/>
            </a:pPr>
            <a:endParaRPr lang="en-US" dirty="0" smtClean="0"/>
          </a:p>
          <a:p>
            <a:pPr marL="457200" lvl="1" indent="0" algn="ctr">
              <a:buNone/>
            </a:pPr>
            <a:r>
              <a:rPr lang="en-US" b="1" i="1" dirty="0" smtClean="0">
                <a:solidFill>
                  <a:schemeClr val="tx2">
                    <a:lumMod val="60000"/>
                    <a:lumOff val="40000"/>
                  </a:schemeClr>
                </a:solidFill>
              </a:rPr>
              <a:t>So much more than health insurance reform</a:t>
            </a:r>
            <a:endParaRPr lang="en-US" b="1" i="1" dirty="0">
              <a:solidFill>
                <a:schemeClr val="tx2">
                  <a:lumMod val="60000"/>
                  <a:lumOff val="40000"/>
                </a:schemeClr>
              </a:solidFill>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734695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20000">
            <a:off x="6934200" y="3402623"/>
            <a:ext cx="1749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barn(inVertical)">
                                      <p:cBhvr>
                                        <p:cTn id="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t's in there 2.bmp"/>
          <p:cNvPicPr>
            <a:picLocks noGrp="1" noChangeAspect="1"/>
          </p:cNvPicPr>
          <p:nvPr>
            <p:ph idx="4294967295"/>
          </p:nvPr>
        </p:nvPicPr>
        <p:blipFill>
          <a:blip r:embed="rId3" cstate="print"/>
          <a:stretch>
            <a:fillRect/>
          </a:stretch>
        </p:blipFill>
        <p:spPr>
          <a:xfrm>
            <a:off x="2209800" y="609600"/>
            <a:ext cx="4572000" cy="5115137"/>
          </a:xfrm>
        </p:spPr>
      </p:pic>
    </p:spTree>
    <p:extLst>
      <p:ext uri="{BB962C8B-B14F-4D97-AF65-F5344CB8AC3E}">
        <p14:creationId xmlns:p14="http://schemas.microsoft.com/office/powerpoint/2010/main" val="2512013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2819400" y="2438400"/>
            <a:ext cx="1143000" cy="2895600"/>
          </a:xfrm>
          <a:prstGeom prst="rightBrace">
            <a:avLst>
              <a:gd name="adj1" fmla="val 8333"/>
              <a:gd name="adj2" fmla="val 4860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grpSp>
        <p:nvGrpSpPr>
          <p:cNvPr id="2" name="Group 1"/>
          <p:cNvGrpSpPr/>
          <p:nvPr/>
        </p:nvGrpSpPr>
        <p:grpSpPr>
          <a:xfrm>
            <a:off x="216780" y="185382"/>
            <a:ext cx="8774820" cy="6063018"/>
            <a:chOff x="756062" y="831272"/>
            <a:chExt cx="9682348" cy="6483927"/>
          </a:xfrm>
        </p:grpSpPr>
        <p:pic>
          <p:nvPicPr>
            <p:cNvPr id="9218" name="Picture -1023"/>
            <p:cNvPicPr>
              <a:picLocks noChangeAspect="1" noChangeArrowheads="1"/>
            </p:cNvPicPr>
            <p:nvPr/>
          </p:nvPicPr>
          <p:blipFill rotWithShape="1">
            <a:blip r:embed="rId2">
              <a:extLst>
                <a:ext uri="{28A0092B-C50C-407E-A947-70E740481C1C}">
                  <a14:useLocalDpi xmlns:a14="http://schemas.microsoft.com/office/drawing/2010/main" val="0"/>
                </a:ext>
              </a:extLst>
            </a:blip>
            <a:srcRect l="5811" t="11364" r="19774"/>
            <a:stretch/>
          </p:blipFill>
          <p:spPr bwMode="auto">
            <a:xfrm>
              <a:off x="756062" y="831272"/>
              <a:ext cx="9682348" cy="648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962400" y="1600200"/>
              <a:ext cx="3810000"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3" name="Text Box 4"/>
            <p:cNvSpPr txBox="1">
              <a:spLocks noChangeArrowheads="1"/>
            </p:cNvSpPr>
            <p:nvPr/>
          </p:nvSpPr>
          <p:spPr bwMode="auto">
            <a:xfrm>
              <a:off x="846200" y="2699078"/>
              <a:ext cx="2978157" cy="246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dirty="0">
                  <a:solidFill>
                    <a:srgbClr val="FF0000"/>
                  </a:solidFill>
                  <a:latin typeface="Calibri" pitchFamily="34" charset="0"/>
                </a:rPr>
                <a:t>Provisions                             of the              Affordable              Care </a:t>
              </a:r>
              <a:r>
                <a:rPr lang="en-US" sz="3600" b="1" dirty="0" smtClean="0">
                  <a:solidFill>
                    <a:srgbClr val="FF0000"/>
                  </a:solidFill>
                  <a:latin typeface="Calibri" pitchFamily="34" charset="0"/>
                </a:rPr>
                <a:t>Act</a:t>
              </a:r>
              <a:endParaRPr lang="en-US" sz="3600" b="1" dirty="0">
                <a:solidFill>
                  <a:srgbClr val="FF0000"/>
                </a:solidFill>
                <a:latin typeface="Calibri" pitchFamily="34" charset="0"/>
              </a:endParaRPr>
            </a:p>
          </p:txBody>
        </p:sp>
      </p:grpSp>
      <p:sp>
        <p:nvSpPr>
          <p:cNvPr id="6" name="Right Brace 5"/>
          <p:cNvSpPr/>
          <p:nvPr/>
        </p:nvSpPr>
        <p:spPr>
          <a:xfrm rot="10800000">
            <a:off x="2667000" y="1524000"/>
            <a:ext cx="1066800" cy="2819400"/>
          </a:xfrm>
          <a:prstGeom prst="rightBrace">
            <a:avLst>
              <a:gd name="adj1" fmla="val 8333"/>
              <a:gd name="adj2" fmla="val 4860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Rectangle 4"/>
          <p:cNvSpPr/>
          <p:nvPr/>
        </p:nvSpPr>
        <p:spPr>
          <a:xfrm>
            <a:off x="3200399" y="6324600"/>
            <a:ext cx="5736117" cy="381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smtClean="0">
                <a:solidFill>
                  <a:schemeClr val="tx1"/>
                </a:solidFill>
                <a:latin typeface="Calibri" pitchFamily="34" charset="0"/>
              </a:rPr>
              <a:t> Healthcare.gov; </a:t>
            </a:r>
            <a:r>
              <a:rPr lang="en-US" sz="1600" i="1" dirty="0" smtClean="0">
                <a:solidFill>
                  <a:schemeClr val="tx1"/>
                </a:solidFill>
                <a:latin typeface="Calibri" pitchFamily="34" charset="0"/>
                <a:hlinkClick r:id="rId3"/>
              </a:rPr>
              <a:t>http</a:t>
            </a:r>
            <a:r>
              <a:rPr lang="en-US" sz="1600" i="1" dirty="0">
                <a:solidFill>
                  <a:schemeClr val="tx1"/>
                </a:solidFill>
                <a:latin typeface="Calibri" pitchFamily="34" charset="0"/>
                <a:hlinkClick r:id="rId3"/>
              </a:rPr>
              <a:t>://www.healthcare.gov/law/full/index.html</a:t>
            </a:r>
            <a:endParaRPr lang="en-US" sz="1600" i="1" dirty="0">
              <a:solidFill>
                <a:schemeClr val="tx1"/>
              </a:solidFill>
              <a:latin typeface="Calibri" pitchFamily="34" charset="0"/>
            </a:endParaRPr>
          </a:p>
        </p:txBody>
      </p:sp>
      <p:sp>
        <p:nvSpPr>
          <p:cNvPr id="3" name="Rectangle 2"/>
          <p:cNvSpPr/>
          <p:nvPr/>
        </p:nvSpPr>
        <p:spPr>
          <a:xfrm>
            <a:off x="216780" y="142164"/>
            <a:ext cx="8774820" cy="6063018"/>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61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ectangle 6"/>
          <p:cNvSpPr/>
          <p:nvPr/>
        </p:nvSpPr>
        <p:spPr>
          <a:xfrm>
            <a:off x="2590800" y="6329718"/>
            <a:ext cx="6345717" cy="381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smtClean="0">
                <a:solidFill>
                  <a:prstClr val="black"/>
                </a:solidFill>
              </a:rPr>
              <a:t> </a:t>
            </a:r>
          </a:p>
          <a:p>
            <a:r>
              <a:rPr lang="en-US" sz="1600" i="1" dirty="0" smtClean="0">
                <a:solidFill>
                  <a:prstClr val="black"/>
                </a:solidFill>
              </a:rPr>
              <a:t>Healthcare.gov Timeline; </a:t>
            </a:r>
            <a:r>
              <a:rPr lang="en-US" sz="1600" i="1" dirty="0">
                <a:solidFill>
                  <a:prstClr val="black"/>
                </a:solidFill>
                <a:hlinkClick r:id="rId2"/>
              </a:rPr>
              <a:t>www.healthcare.gov/law/timeline/index.html</a:t>
            </a:r>
            <a:endParaRPr lang="en-US" sz="1600" i="1" dirty="0">
              <a:solidFill>
                <a:prstClr val="black"/>
              </a:solidFill>
            </a:endParaRPr>
          </a:p>
          <a:p>
            <a:endParaRPr lang="en-US" sz="1600" i="1" dirty="0">
              <a:solidFill>
                <a:prstClr val="black"/>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22402800" cy="840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3895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pPr>
              <a:buFont typeface="Wingdings" pitchFamily="2" charset="2"/>
              <a:buChar char="v"/>
            </a:pPr>
            <a:r>
              <a:rPr lang="en-US" dirty="0" smtClean="0"/>
              <a:t>Make better health insurance coverage more available and affordable for </a:t>
            </a:r>
            <a:r>
              <a:rPr lang="en-US" i="1" dirty="0" smtClean="0"/>
              <a:t>legal</a:t>
            </a:r>
            <a:r>
              <a:rPr lang="en-US" dirty="0" smtClean="0"/>
              <a:t> residents</a:t>
            </a:r>
          </a:p>
          <a:p>
            <a:pPr>
              <a:buFont typeface="Wingdings" pitchFamily="2" charset="2"/>
              <a:buChar char="v"/>
            </a:pPr>
            <a:endParaRPr lang="en-US" dirty="0" smtClean="0"/>
          </a:p>
          <a:p>
            <a:pPr>
              <a:buFont typeface="Wingdings" pitchFamily="2" charset="2"/>
              <a:buChar char="v"/>
            </a:pPr>
            <a:r>
              <a:rPr lang="en-US" dirty="0" smtClean="0"/>
              <a:t>Reform health care delivery and financing to provide better quality and outcomes, more cost effective care </a:t>
            </a:r>
            <a:endParaRPr lang="en-US" dirty="0"/>
          </a:p>
        </p:txBody>
      </p:sp>
      <p:sp>
        <p:nvSpPr>
          <p:cNvPr id="7" name="Rectangle 2"/>
          <p:cNvSpPr>
            <a:spLocks noGrp="1" noChangeArrowheads="1"/>
          </p:cNvSpPr>
          <p:nvPr>
            <p:ph type="title"/>
          </p:nvPr>
        </p:nvSpPr>
        <p:spPr>
          <a:xfrm>
            <a:off x="457200" y="304800"/>
            <a:ext cx="8229600" cy="1143000"/>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ACA: Intertwined goals</a:t>
            </a:r>
          </a:p>
        </p:txBody>
      </p:sp>
    </p:spTree>
    <p:extLst>
      <p:ext uri="{BB962C8B-B14F-4D97-AF65-F5344CB8AC3E}">
        <p14:creationId xmlns:p14="http://schemas.microsoft.com/office/powerpoint/2010/main" val="3583009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dirty="0"/>
          </a:p>
        </p:txBody>
      </p:sp>
      <p:sp>
        <p:nvSpPr>
          <p:cNvPr id="3" name="Content Placeholder 2"/>
          <p:cNvSpPr>
            <a:spLocks noGrp="1"/>
          </p:cNvSpPr>
          <p:nvPr>
            <p:ph idx="1"/>
          </p:nvPr>
        </p:nvSpPr>
        <p:spPr>
          <a:xfrm>
            <a:off x="381000" y="1828800"/>
            <a:ext cx="8305800" cy="4114800"/>
          </a:xfrm>
        </p:spPr>
        <p:txBody>
          <a:bodyPr>
            <a:normAutofit fontScale="92500" lnSpcReduction="10000"/>
          </a:bodyPr>
          <a:lstStyle/>
          <a:p>
            <a:pPr>
              <a:buFont typeface="Wingdings" pitchFamily="2" charset="2"/>
              <a:buChar char="v"/>
            </a:pPr>
            <a:r>
              <a:rPr lang="en-US" sz="2800" dirty="0" smtClean="0"/>
              <a:t>Changes rules and funding for health insurance, trying to decrease number of uninsured</a:t>
            </a:r>
          </a:p>
          <a:p>
            <a:pPr lvl="1">
              <a:buFont typeface="Wingdings" pitchFamily="2" charset="2"/>
              <a:buChar char="v"/>
            </a:pPr>
            <a:r>
              <a:rPr lang="en-US" sz="2200" dirty="0" smtClean="0"/>
              <a:t>Holding insurance companies accountable</a:t>
            </a:r>
          </a:p>
          <a:p>
            <a:pPr lvl="1">
              <a:buFont typeface="Wingdings" pitchFamily="2" charset="2"/>
              <a:buChar char="v"/>
            </a:pPr>
            <a:r>
              <a:rPr lang="en-US" sz="2200" dirty="0" smtClean="0"/>
              <a:t>Guarantee more choice</a:t>
            </a:r>
          </a:p>
          <a:p>
            <a:pPr lvl="1">
              <a:buFont typeface="Wingdings" pitchFamily="2" charset="2"/>
              <a:buChar char="v"/>
            </a:pPr>
            <a:r>
              <a:rPr lang="en-US" sz="2200" dirty="0" smtClean="0"/>
              <a:t>Offer more affordable insurance</a:t>
            </a:r>
          </a:p>
          <a:p>
            <a:pPr>
              <a:buFont typeface="Wingdings" pitchFamily="2" charset="2"/>
              <a:buChar char="v"/>
            </a:pPr>
            <a:r>
              <a:rPr lang="en-US" sz="2800" dirty="0" smtClean="0"/>
              <a:t>Includes incentives for preventive and wellness programs</a:t>
            </a:r>
          </a:p>
          <a:p>
            <a:pPr>
              <a:buFont typeface="Wingdings" pitchFamily="2" charset="2"/>
              <a:buChar char="v"/>
            </a:pPr>
            <a:r>
              <a:rPr lang="en-US" sz="2800" dirty="0"/>
              <a:t>Provides money to improve access to </a:t>
            </a:r>
            <a:r>
              <a:rPr lang="en-US" sz="2800" dirty="0" smtClean="0"/>
              <a:t>providers</a:t>
            </a:r>
          </a:p>
          <a:p>
            <a:pPr>
              <a:buFont typeface="Wingdings" pitchFamily="2" charset="2"/>
              <a:buChar char="v"/>
            </a:pPr>
            <a:r>
              <a:rPr lang="en-US" sz="2800" dirty="0" smtClean="0"/>
              <a:t>Lower health care costs for system</a:t>
            </a:r>
          </a:p>
          <a:p>
            <a:pPr>
              <a:buFont typeface="Wingdings" pitchFamily="2" charset="2"/>
              <a:buChar char="v"/>
            </a:pPr>
            <a:r>
              <a:rPr lang="en-US" sz="2800" dirty="0" smtClean="0"/>
              <a:t>Affects all population groups and communities yet</a:t>
            </a:r>
          </a:p>
          <a:p>
            <a:pPr marL="0" indent="0" algn="ctr">
              <a:buNone/>
            </a:pPr>
            <a:r>
              <a:rPr lang="en-US" sz="2800" b="1" dirty="0" smtClean="0">
                <a:solidFill>
                  <a:srgbClr val="00B0F0"/>
                </a:solidFill>
              </a:rPr>
              <a:t>Leaves current private insurance marketplace in place</a:t>
            </a:r>
            <a:endParaRPr lang="en-US" sz="2800" b="1" dirty="0">
              <a:solidFill>
                <a:srgbClr val="00B0F0"/>
              </a:solidFill>
            </a:endParaRPr>
          </a:p>
        </p:txBody>
      </p:sp>
      <p:sp>
        <p:nvSpPr>
          <p:cNvPr id="4" name="Rectangle 2"/>
          <p:cNvSpPr txBox="1">
            <a:spLocks noChangeArrowheads="1"/>
          </p:cNvSpPr>
          <p:nvPr/>
        </p:nvSpPr>
        <p:spPr>
          <a:xfrm>
            <a:off x="1066800" y="228600"/>
            <a:ext cx="7086600" cy="14478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latin typeface="Corbel" pitchFamily="34" charset="0"/>
              </a:rPr>
              <a:t>Comprehensive changes </a:t>
            </a:r>
            <a:r>
              <a:rPr lang="en-US" sz="3200" b="1" dirty="0">
                <a:solidFill>
                  <a:schemeClr val="bg1"/>
                </a:solidFill>
                <a:latin typeface="Corbel" pitchFamily="34" charset="0"/>
              </a:rPr>
              <a:t>to </a:t>
            </a:r>
            <a:r>
              <a:rPr lang="en-US" sz="3200" b="1" dirty="0" smtClean="0">
                <a:solidFill>
                  <a:schemeClr val="bg1"/>
                </a:solidFill>
                <a:latin typeface="Corbel" pitchFamily="34" charset="0"/>
              </a:rPr>
              <a:t>health care insurance </a:t>
            </a:r>
            <a:r>
              <a:rPr lang="en-US" sz="3200" b="1" dirty="0">
                <a:solidFill>
                  <a:schemeClr val="bg1"/>
                </a:solidFill>
                <a:latin typeface="Corbel" pitchFamily="34" charset="0"/>
              </a:rPr>
              <a:t>and </a:t>
            </a:r>
            <a:r>
              <a:rPr lang="en-US" sz="3200" b="1" dirty="0" smtClean="0">
                <a:solidFill>
                  <a:schemeClr val="bg1"/>
                </a:solidFill>
                <a:latin typeface="Corbel" pitchFamily="34" charset="0"/>
              </a:rPr>
              <a:t>delivery systems</a:t>
            </a:r>
          </a:p>
        </p:txBody>
      </p:sp>
    </p:spTree>
    <p:extLst>
      <p:ext uri="{BB962C8B-B14F-4D97-AF65-F5344CB8AC3E}">
        <p14:creationId xmlns:p14="http://schemas.microsoft.com/office/powerpoint/2010/main" val="7775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838200" y="1485070"/>
            <a:ext cx="6711821" cy="4524760"/>
          </a:xfrm>
          <a:prstGeom prst="rect">
            <a:avLst/>
          </a:prstGeom>
          <a:noFill/>
        </p:spPr>
        <p:txBody>
          <a:bodyPr wrap="square" rtlCol="0">
            <a:noAutofit/>
          </a:bodyPr>
          <a:lstStyle/>
          <a:p>
            <a:pPr marL="457200" indent="-457200">
              <a:buFont typeface="Wingdings" pitchFamily="2" charset="2"/>
              <a:buChar char="v"/>
            </a:pPr>
            <a:endParaRPr lang="en-US" sz="2800" b="1" dirty="0" smtClean="0">
              <a:solidFill>
                <a:prstClr val="black"/>
              </a:solidFill>
            </a:endParaRPr>
          </a:p>
          <a:p>
            <a:pPr marL="457200" indent="-457200">
              <a:buFont typeface="Wingdings" pitchFamily="2" charset="2"/>
              <a:buChar char="v"/>
            </a:pPr>
            <a:r>
              <a:rPr lang="en-US" sz="3200" b="1" dirty="0" smtClean="0">
                <a:solidFill>
                  <a:prstClr val="black"/>
                </a:solidFill>
              </a:rPr>
              <a:t>Provides new </a:t>
            </a:r>
            <a:r>
              <a:rPr lang="en-US" sz="3200" b="1" dirty="0">
                <a:solidFill>
                  <a:prstClr val="black"/>
                </a:solidFill>
              </a:rPr>
              <a:t>eligibility rules </a:t>
            </a:r>
            <a:r>
              <a:rPr lang="en-US" sz="3200" dirty="0">
                <a:solidFill>
                  <a:prstClr val="black"/>
                </a:solidFill>
              </a:rPr>
              <a:t>for </a:t>
            </a:r>
            <a:r>
              <a:rPr lang="en-US" sz="3200" dirty="0" smtClean="0">
                <a:solidFill>
                  <a:prstClr val="black"/>
                </a:solidFill>
              </a:rPr>
              <a:t>Medicaid and creates changes in Medicare</a:t>
            </a:r>
          </a:p>
          <a:p>
            <a:pPr marL="914400" lvl="1" indent="-457200">
              <a:buFont typeface="Wingdings" pitchFamily="2" charset="2"/>
              <a:buChar char="v"/>
            </a:pPr>
            <a:r>
              <a:rPr lang="en-US" sz="3200" dirty="0" smtClean="0">
                <a:solidFill>
                  <a:prstClr val="black"/>
                </a:solidFill>
              </a:rPr>
              <a:t>Expands Medicaid</a:t>
            </a:r>
          </a:p>
          <a:p>
            <a:pPr marL="914400" lvl="1" indent="-457200">
              <a:buFont typeface="Wingdings" pitchFamily="2" charset="2"/>
              <a:buChar char="v"/>
            </a:pPr>
            <a:r>
              <a:rPr lang="en-US" sz="3200" dirty="0" smtClean="0">
                <a:solidFill>
                  <a:prstClr val="black"/>
                </a:solidFill>
              </a:rPr>
              <a:t>Authorizes Medicare financing and delivery reform</a:t>
            </a:r>
            <a:endParaRPr lang="en-US" sz="3200" dirty="0">
              <a:solidFill>
                <a:prstClr val="black"/>
              </a:solidFill>
            </a:endParaRPr>
          </a:p>
          <a:p>
            <a:pPr marL="457200" indent="-457200">
              <a:buFont typeface="Wingdings" pitchFamily="2" charset="2"/>
              <a:buChar char="v"/>
            </a:pPr>
            <a:endParaRPr lang="en-US" sz="2400" b="1" dirty="0" smtClean="0">
              <a:solidFill>
                <a:prstClr val="black"/>
              </a:solidFill>
            </a:endParaRPr>
          </a:p>
        </p:txBody>
      </p:sp>
      <p:sp>
        <p:nvSpPr>
          <p:cNvPr id="16" name="Rectangle 2"/>
          <p:cNvSpPr>
            <a:spLocks noGrp="1" noChangeArrowheads="1"/>
          </p:cNvSpPr>
          <p:nvPr>
            <p:ph type="title"/>
          </p:nvPr>
        </p:nvSpPr>
        <p:spPr>
          <a:xfrm>
            <a:off x="457200" y="228600"/>
            <a:ext cx="8229600" cy="13716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rPr>
              <a:t>More comprehensive changes</a:t>
            </a:r>
            <a:endParaRPr lang="en-US" sz="2400" b="1" dirty="0" smtClean="0">
              <a:solidFill>
                <a:schemeClr val="bg1"/>
              </a:solidFill>
              <a:latin typeface="Corbel" pitchFamily="34" charset="0"/>
            </a:endParaRPr>
          </a:p>
        </p:txBody>
      </p:sp>
    </p:spTree>
    <p:extLst>
      <p:ext uri="{BB962C8B-B14F-4D97-AF65-F5344CB8AC3E}">
        <p14:creationId xmlns:p14="http://schemas.microsoft.com/office/powerpoint/2010/main" val="3241505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533400"/>
            <a:ext cx="7086600" cy="914400"/>
          </a:xfrm>
          <a:solidFill>
            <a:srgbClr val="336600">
              <a:alpha val="80000"/>
            </a:srgbClr>
          </a:solidFill>
          <a:scene3d>
            <a:camera prst="orthographicFront"/>
            <a:lightRig rig="threePt" dir="t"/>
          </a:scene3d>
          <a:sp3d>
            <a:bevelT/>
          </a:sp3d>
        </p:spPr>
        <p:txBody>
          <a:bodyPr>
            <a:noAutofit/>
          </a:bodyPr>
          <a:lstStyle/>
          <a:p>
            <a:r>
              <a:rPr lang="en-US" b="1" dirty="0" smtClean="0">
                <a:solidFill>
                  <a:schemeClr val="bg1"/>
                </a:solidFill>
                <a:latin typeface="Corbel" pitchFamily="34" charset="0"/>
              </a:rPr>
              <a:t>What the law does: Other</a:t>
            </a:r>
            <a:endParaRPr lang="en-US" sz="3200" b="1" dirty="0" smtClean="0">
              <a:solidFill>
                <a:schemeClr val="bg1"/>
              </a:solidFill>
              <a:latin typeface="Corbel"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838200" y="1485070"/>
            <a:ext cx="6711821" cy="4524760"/>
          </a:xfrm>
          <a:prstGeom prst="rect">
            <a:avLst/>
          </a:prstGeom>
          <a:noFill/>
        </p:spPr>
        <p:txBody>
          <a:bodyPr wrap="square" rtlCol="0">
            <a:noAutofit/>
          </a:bodyPr>
          <a:lstStyle/>
          <a:p>
            <a:pPr marL="457200" indent="-457200">
              <a:buFont typeface="Wingdings" pitchFamily="2" charset="2"/>
              <a:buChar char="v"/>
            </a:pPr>
            <a:r>
              <a:rPr lang="en-US" sz="2800" b="1" dirty="0" smtClean="0">
                <a:solidFill>
                  <a:prstClr val="black"/>
                </a:solidFill>
              </a:rPr>
              <a:t>Provides grants to various groups</a:t>
            </a:r>
            <a:r>
              <a:rPr lang="en-US" sz="2800" dirty="0" smtClean="0">
                <a:solidFill>
                  <a:prstClr val="black"/>
                </a:solidFill>
              </a:rPr>
              <a:t> </a:t>
            </a:r>
            <a:r>
              <a:rPr lang="en-US" sz="2600" dirty="0" smtClean="0">
                <a:solidFill>
                  <a:prstClr val="black"/>
                </a:solidFill>
              </a:rPr>
              <a:t>and organizations to improve the overall health </a:t>
            </a:r>
            <a:r>
              <a:rPr lang="en-US" sz="2600" dirty="0">
                <a:solidFill>
                  <a:prstClr val="black"/>
                </a:solidFill>
              </a:rPr>
              <a:t>care </a:t>
            </a:r>
            <a:r>
              <a:rPr lang="en-US" sz="2600" dirty="0" smtClean="0">
                <a:solidFill>
                  <a:prstClr val="black"/>
                </a:solidFill>
              </a:rPr>
              <a:t>system through innovation cross-profession expertise</a:t>
            </a:r>
            <a:endParaRPr lang="en-US" sz="2600" dirty="0">
              <a:solidFill>
                <a:prstClr val="black"/>
              </a:solidFill>
            </a:endParaRPr>
          </a:p>
          <a:p>
            <a:pPr marL="914400" lvl="1" indent="-457200">
              <a:buFont typeface="Wingdings" pitchFamily="2" charset="2"/>
              <a:buChar char="v"/>
            </a:pPr>
            <a:r>
              <a:rPr lang="en-US" sz="2600" dirty="0" smtClean="0">
                <a:solidFill>
                  <a:prstClr val="black"/>
                </a:solidFill>
              </a:rPr>
              <a:t>The </a:t>
            </a:r>
            <a:r>
              <a:rPr lang="en-US" sz="2600" dirty="0">
                <a:solidFill>
                  <a:prstClr val="black"/>
                </a:solidFill>
              </a:rPr>
              <a:t>o</a:t>
            </a:r>
            <a:r>
              <a:rPr lang="en-US" sz="2600" dirty="0" smtClean="0">
                <a:solidFill>
                  <a:prstClr val="black"/>
                </a:solidFill>
              </a:rPr>
              <a:t>utreach </a:t>
            </a:r>
            <a:r>
              <a:rPr lang="en-US" sz="2600" dirty="0">
                <a:solidFill>
                  <a:prstClr val="black"/>
                </a:solidFill>
              </a:rPr>
              <a:t>component is the responsibility of the Center for Medicare and Medicaid </a:t>
            </a:r>
            <a:r>
              <a:rPr lang="en-US" sz="2600" dirty="0" smtClean="0">
                <a:solidFill>
                  <a:prstClr val="black"/>
                </a:solidFill>
              </a:rPr>
              <a:t>Services (CMS) </a:t>
            </a:r>
            <a:r>
              <a:rPr lang="en-US" sz="2600" dirty="0">
                <a:solidFill>
                  <a:prstClr val="black"/>
                </a:solidFill>
              </a:rPr>
              <a:t>and they </a:t>
            </a:r>
            <a:r>
              <a:rPr lang="en-US" sz="2600" dirty="0" smtClean="0">
                <a:solidFill>
                  <a:prstClr val="black"/>
                </a:solidFill>
              </a:rPr>
              <a:t>have funds to </a:t>
            </a:r>
            <a:r>
              <a:rPr lang="en-US" sz="2600" dirty="0">
                <a:solidFill>
                  <a:prstClr val="black"/>
                </a:solidFill>
              </a:rPr>
              <a:t>contract with </a:t>
            </a:r>
            <a:r>
              <a:rPr lang="en-US" sz="2600" dirty="0" smtClean="0">
                <a:solidFill>
                  <a:prstClr val="black"/>
                </a:solidFill>
              </a:rPr>
              <a:t>organization around educating consumers</a:t>
            </a:r>
            <a:endParaRPr lang="en-US" sz="2600" dirty="0">
              <a:solidFill>
                <a:prstClr val="black"/>
              </a:solidFill>
            </a:endParaRPr>
          </a:p>
          <a:p>
            <a:pPr marL="1257300" lvl="2" indent="-342900">
              <a:buFont typeface="Arial" pitchFamily="34" charset="0"/>
              <a:buChar char="•"/>
            </a:pPr>
            <a:endParaRPr lang="en-US" sz="2800" i="1" dirty="0" smtClean="0">
              <a:solidFill>
                <a:prstClr val="black"/>
              </a:solidFill>
              <a:cs typeface="Calibri" pitchFamily="34" charset="0"/>
            </a:endParaRPr>
          </a:p>
        </p:txBody>
      </p:sp>
    </p:spTree>
    <p:extLst>
      <p:ext uri="{BB962C8B-B14F-4D97-AF65-F5344CB8AC3E}">
        <p14:creationId xmlns:p14="http://schemas.microsoft.com/office/powerpoint/2010/main" val="221207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52600"/>
            <a:ext cx="8229600" cy="4525963"/>
          </a:xfrm>
        </p:spPr>
        <p:txBody>
          <a:bodyPr>
            <a:normAutofit/>
          </a:bodyPr>
          <a:lstStyle/>
          <a:p>
            <a:pPr>
              <a:buFont typeface="Wingdings" pitchFamily="2" charset="2"/>
              <a:buChar char="v"/>
            </a:pPr>
            <a:r>
              <a:rPr lang="en-US" sz="2800" dirty="0" smtClean="0"/>
              <a:t>Ends the worst insurance company abuses</a:t>
            </a:r>
          </a:p>
          <a:p>
            <a:pPr>
              <a:buFont typeface="Wingdings" pitchFamily="2" charset="2"/>
              <a:buChar char="v"/>
            </a:pPr>
            <a:endParaRPr lang="en-US" sz="2800" dirty="0" smtClean="0"/>
          </a:p>
          <a:p>
            <a:pPr>
              <a:buFont typeface="Wingdings" pitchFamily="2" charset="2"/>
              <a:buChar char="v"/>
            </a:pPr>
            <a:r>
              <a:rPr lang="en-US" sz="2800" dirty="0" smtClean="0"/>
              <a:t>Makes health insurance more affordable</a:t>
            </a:r>
          </a:p>
          <a:p>
            <a:pPr>
              <a:buFont typeface="Wingdings" pitchFamily="2" charset="2"/>
              <a:buChar char="v"/>
            </a:pPr>
            <a:endParaRPr lang="en-US" sz="2800" dirty="0" smtClean="0"/>
          </a:p>
          <a:p>
            <a:pPr>
              <a:buFont typeface="Wingdings" pitchFamily="2" charset="2"/>
              <a:buChar char="v"/>
            </a:pPr>
            <a:r>
              <a:rPr lang="en-US" sz="2800" dirty="0" smtClean="0"/>
              <a:t>Strengthens Medicare</a:t>
            </a:r>
          </a:p>
          <a:p>
            <a:pPr>
              <a:buFont typeface="Wingdings" pitchFamily="2" charset="2"/>
              <a:buChar char="v"/>
            </a:pPr>
            <a:endParaRPr lang="en-US" sz="2800" dirty="0" smtClean="0"/>
          </a:p>
          <a:p>
            <a:pPr>
              <a:buFont typeface="Wingdings" pitchFamily="2" charset="2"/>
              <a:buChar char="v"/>
            </a:pPr>
            <a:r>
              <a:rPr lang="en-US" sz="2800" dirty="0" smtClean="0"/>
              <a:t>Provides better options for coverage</a:t>
            </a:r>
            <a:endParaRPr lang="en-US" sz="2800" dirty="0"/>
          </a:p>
        </p:txBody>
      </p:sp>
      <p:sp>
        <p:nvSpPr>
          <p:cNvPr id="4" name="Rectangle 2"/>
          <p:cNvSpPr txBox="1">
            <a:spLocks noChangeArrowheads="1"/>
          </p:cNvSpPr>
          <p:nvPr/>
        </p:nvSpPr>
        <p:spPr>
          <a:xfrm>
            <a:off x="381000" y="296008"/>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Corbel" pitchFamily="34" charset="0"/>
                <a:cs typeface="Calibri" pitchFamily="34" charset="0"/>
              </a:rPr>
              <a:t>Consumer protections: 4 things to know</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1113841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8229600" cy="4525963"/>
          </a:xfrm>
        </p:spPr>
        <p:txBody>
          <a:bodyPr/>
          <a:lstStyle/>
          <a:p>
            <a:pPr indent="-346075">
              <a:lnSpc>
                <a:spcPts val="2400"/>
              </a:lnSpc>
              <a:spcBef>
                <a:spcPts val="0"/>
              </a:spcBef>
              <a:buFont typeface="Arial" charset="0"/>
              <a:buNone/>
              <a:defRPr/>
            </a:pPr>
            <a:r>
              <a:rPr lang="en-US" sz="2400" b="1" dirty="0" smtClean="0"/>
              <a:t>Already because of ACA, it is illegal for insurance companies to: </a:t>
            </a:r>
          </a:p>
          <a:p>
            <a:pPr indent="-346075">
              <a:lnSpc>
                <a:spcPts val="2400"/>
              </a:lnSpc>
              <a:spcBef>
                <a:spcPts val="0"/>
              </a:spcBef>
              <a:buFont typeface="Arial" charset="0"/>
              <a:buNone/>
              <a:defRPr/>
            </a:pPr>
            <a:endParaRPr lang="en-US" sz="2400" b="1" dirty="0" smtClean="0"/>
          </a:p>
          <a:p>
            <a:pPr indent="-346075">
              <a:lnSpc>
                <a:spcPts val="2400"/>
              </a:lnSpc>
              <a:spcBef>
                <a:spcPts val="0"/>
              </a:spcBef>
              <a:defRPr/>
            </a:pPr>
            <a:r>
              <a:rPr lang="en-US" sz="2400" dirty="0" smtClean="0"/>
              <a:t>Deny coverage to children because of a pre-existing condition like asthma or diabetes.</a:t>
            </a:r>
          </a:p>
          <a:p>
            <a:pPr indent="-346075">
              <a:lnSpc>
                <a:spcPts val="2400"/>
              </a:lnSpc>
              <a:spcBef>
                <a:spcPts val="0"/>
              </a:spcBef>
              <a:buFont typeface="Arial" charset="0"/>
              <a:buNone/>
              <a:defRPr/>
            </a:pPr>
            <a:endParaRPr lang="en-US" sz="2400" dirty="0" smtClean="0"/>
          </a:p>
          <a:p>
            <a:pPr indent="-346075">
              <a:lnSpc>
                <a:spcPts val="2400"/>
              </a:lnSpc>
              <a:spcBef>
                <a:spcPts val="0"/>
              </a:spcBef>
              <a:defRPr/>
            </a:pPr>
            <a:r>
              <a:rPr lang="en-US" sz="2400" dirty="0" smtClean="0"/>
              <a:t>Put a lifetime cap on how much care they will pay for if you get sick.</a:t>
            </a:r>
          </a:p>
          <a:p>
            <a:pPr indent="-346075">
              <a:lnSpc>
                <a:spcPts val="2400"/>
              </a:lnSpc>
              <a:spcBef>
                <a:spcPts val="0"/>
              </a:spcBef>
              <a:buFont typeface="Arial" charset="0"/>
              <a:buNone/>
              <a:defRPr/>
            </a:pPr>
            <a:endParaRPr lang="en-US" sz="2400" dirty="0" smtClean="0"/>
          </a:p>
          <a:p>
            <a:pPr indent="-346075">
              <a:lnSpc>
                <a:spcPts val="2400"/>
              </a:lnSpc>
              <a:spcBef>
                <a:spcPts val="0"/>
              </a:spcBef>
              <a:defRPr/>
            </a:pPr>
            <a:r>
              <a:rPr lang="en-US" sz="2400" dirty="0" smtClean="0"/>
              <a:t>Cancel your coverage when you get sick by finding a mistake on your paperwork.</a:t>
            </a:r>
          </a:p>
          <a:p>
            <a:pPr indent="-346075">
              <a:lnSpc>
                <a:spcPts val="2400"/>
              </a:lnSpc>
              <a:spcBef>
                <a:spcPts val="0"/>
              </a:spcBef>
              <a:buFont typeface="Arial" charset="0"/>
              <a:buNone/>
              <a:defRPr/>
            </a:pPr>
            <a:endParaRPr lang="en-US" sz="2400" dirty="0" smtClean="0"/>
          </a:p>
          <a:p>
            <a:pPr indent="-346075">
              <a:lnSpc>
                <a:spcPts val="2400"/>
              </a:lnSpc>
              <a:spcBef>
                <a:spcPts val="0"/>
              </a:spcBef>
              <a:defRPr/>
            </a:pPr>
            <a:r>
              <a:rPr lang="en-US" sz="2400" dirty="0" smtClean="0"/>
              <a:t>And more…</a:t>
            </a:r>
          </a:p>
          <a:p>
            <a:pPr>
              <a:defRPr/>
            </a:pPr>
            <a:endParaRPr lang="en-US" dirty="0"/>
          </a:p>
        </p:txBody>
      </p:sp>
      <p:sp>
        <p:nvSpPr>
          <p:cNvPr id="3" name="Title 2"/>
          <p:cNvSpPr>
            <a:spLocks noGrp="1"/>
          </p:cNvSpPr>
          <p:nvPr>
            <p:ph type="title"/>
          </p:nvPr>
        </p:nvSpPr>
        <p:spPr>
          <a:xfrm>
            <a:off x="0" y="474663"/>
            <a:ext cx="9144000" cy="1390650"/>
          </a:xfrm>
        </p:spPr>
        <p:txBody>
          <a:bodyPr>
            <a:normAutofit/>
          </a:bodyPr>
          <a:lstStyle/>
          <a:p>
            <a:pPr>
              <a:defRPr/>
            </a:pPr>
            <a:endParaRPr lang="en-US" dirty="0" smtClean="0"/>
          </a:p>
        </p:txBody>
      </p:sp>
      <p:sp>
        <p:nvSpPr>
          <p:cNvPr id="4" name="Rectangle 2"/>
          <p:cNvSpPr txBox="1">
            <a:spLocks noChangeArrowheads="1"/>
          </p:cNvSpPr>
          <p:nvPr/>
        </p:nvSpPr>
        <p:spPr>
          <a:xfrm>
            <a:off x="304800" y="2286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Corbel" pitchFamily="34" charset="0"/>
                <a:cs typeface="Calibri" pitchFamily="34" charset="0"/>
              </a:rPr>
              <a:t>Consumer Protections</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3360583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descr="stock-photo-6953337-medical-not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3783013"/>
            <a:ext cx="29940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1981200"/>
            <a:ext cx="8096250" cy="4262438"/>
          </a:xfrm>
        </p:spPr>
        <p:txBody>
          <a:bodyPr rtlCol="0">
            <a:normAutofit fontScale="77500" lnSpcReduction="20000"/>
          </a:bodyPr>
          <a:lstStyle/>
          <a:p>
            <a:pPr eaLnBrk="1" fontAlgn="auto" hangingPunct="1">
              <a:spcAft>
                <a:spcPts val="0"/>
              </a:spcAft>
              <a:buFont typeface="Wingdings" pitchFamily="2" charset="2"/>
              <a:buChar char="q"/>
              <a:defRPr/>
            </a:pPr>
            <a:r>
              <a:rPr lang="en-US" dirty="0" smtClean="0">
                <a:latin typeface="+mn-lt"/>
              </a:rPr>
              <a:t> Cancer screenings such as mammograms &amp; colonoscopies</a:t>
            </a:r>
          </a:p>
          <a:p>
            <a:pPr eaLnBrk="1" fontAlgn="auto" hangingPunct="1">
              <a:spcAft>
                <a:spcPts val="0"/>
              </a:spcAft>
              <a:buFont typeface="Wingdings" pitchFamily="2" charset="2"/>
              <a:buChar char="q"/>
              <a:defRPr/>
            </a:pPr>
            <a:r>
              <a:rPr lang="en-US" dirty="0" smtClean="0">
                <a:latin typeface="+mn-lt"/>
              </a:rPr>
              <a:t> Vaccinations such as flu, mumps &amp; measles</a:t>
            </a:r>
          </a:p>
          <a:p>
            <a:pPr eaLnBrk="1" fontAlgn="auto" hangingPunct="1">
              <a:spcAft>
                <a:spcPts val="0"/>
              </a:spcAft>
              <a:buFont typeface="Wingdings" pitchFamily="2" charset="2"/>
              <a:buChar char="q"/>
              <a:defRPr/>
            </a:pPr>
            <a:r>
              <a:rPr lang="en-US" dirty="0" smtClean="0">
                <a:latin typeface="+mn-lt"/>
              </a:rPr>
              <a:t> Blood pressure screening</a:t>
            </a:r>
          </a:p>
          <a:p>
            <a:pPr eaLnBrk="1" fontAlgn="auto" hangingPunct="1">
              <a:spcAft>
                <a:spcPts val="0"/>
              </a:spcAft>
              <a:buFont typeface="Wingdings" pitchFamily="2" charset="2"/>
              <a:buChar char="q"/>
              <a:defRPr/>
            </a:pPr>
            <a:r>
              <a:rPr lang="en-US" dirty="0" smtClean="0">
                <a:latin typeface="+mn-lt"/>
              </a:rPr>
              <a:t> Cholesterol screening</a:t>
            </a:r>
          </a:p>
          <a:p>
            <a:pPr eaLnBrk="1" fontAlgn="auto" hangingPunct="1">
              <a:spcAft>
                <a:spcPts val="0"/>
              </a:spcAft>
              <a:buFont typeface="Wingdings" pitchFamily="2" charset="2"/>
              <a:buChar char="q"/>
              <a:defRPr/>
            </a:pPr>
            <a:r>
              <a:rPr lang="en-US" dirty="0" smtClean="0">
                <a:latin typeface="+mn-lt"/>
              </a:rPr>
              <a:t> Tobacco cessation counseling and interventions</a:t>
            </a:r>
          </a:p>
          <a:p>
            <a:pPr eaLnBrk="1" fontAlgn="auto" hangingPunct="1">
              <a:spcAft>
                <a:spcPts val="0"/>
              </a:spcAft>
              <a:buFont typeface="Wingdings" pitchFamily="2" charset="2"/>
              <a:buChar char="q"/>
              <a:defRPr/>
            </a:pPr>
            <a:r>
              <a:rPr lang="en-US" dirty="0" smtClean="0">
                <a:latin typeface="+mn-lt"/>
              </a:rPr>
              <a:t> Birth control</a:t>
            </a:r>
          </a:p>
          <a:p>
            <a:pPr eaLnBrk="1" fontAlgn="auto" hangingPunct="1">
              <a:spcAft>
                <a:spcPts val="0"/>
              </a:spcAft>
              <a:buFont typeface="Wingdings" pitchFamily="2" charset="2"/>
              <a:buChar char="q"/>
              <a:defRPr/>
            </a:pPr>
            <a:r>
              <a:rPr lang="en-US" dirty="0" smtClean="0">
                <a:latin typeface="+mn-lt"/>
              </a:rPr>
              <a:t> Depression screening</a:t>
            </a:r>
          </a:p>
          <a:p>
            <a:pPr eaLnBrk="1" fontAlgn="auto" hangingPunct="1">
              <a:spcAft>
                <a:spcPts val="0"/>
              </a:spcAft>
              <a:buFont typeface="Wingdings" pitchFamily="2" charset="2"/>
              <a:buChar char="q"/>
              <a:defRPr/>
            </a:pPr>
            <a:r>
              <a:rPr lang="en-US" dirty="0" smtClean="0">
                <a:latin typeface="+mn-lt"/>
              </a:rPr>
              <a:t> And more…</a:t>
            </a:r>
          </a:p>
          <a:p>
            <a:pPr eaLnBrk="1" fontAlgn="auto" hangingPunct="1">
              <a:spcAft>
                <a:spcPts val="0"/>
              </a:spcAft>
              <a:buFont typeface="Wingdings" pitchFamily="2" charset="2"/>
              <a:buChar char="q"/>
              <a:defRPr/>
            </a:pPr>
            <a:endParaRPr lang="en-US" dirty="0" smtClean="0"/>
          </a:p>
          <a:p>
            <a:pPr eaLnBrk="1" fontAlgn="auto" hangingPunct="1">
              <a:spcAft>
                <a:spcPts val="0"/>
              </a:spcAft>
              <a:buFont typeface="Arial"/>
              <a:buNone/>
              <a:defRPr/>
            </a:pPr>
            <a:r>
              <a:rPr lang="en-US" sz="2000" dirty="0" smtClean="0">
                <a:latin typeface="+mn-lt"/>
              </a:rPr>
              <a:t>Visit </a:t>
            </a:r>
            <a:r>
              <a:rPr lang="en-US" sz="2000" dirty="0" smtClean="0">
                <a:latin typeface="+mn-lt"/>
                <a:hlinkClick r:id="rId4"/>
              </a:rPr>
              <a:t>www.healthcare.gov/prevention</a:t>
            </a:r>
            <a:r>
              <a:rPr lang="en-US" sz="2000" dirty="0" smtClean="0">
                <a:latin typeface="+mn-lt"/>
              </a:rPr>
              <a:t> for a full list. </a:t>
            </a:r>
          </a:p>
          <a:p>
            <a:pPr eaLnBrk="1" fontAlgn="auto" hangingPunct="1">
              <a:spcAft>
                <a:spcPts val="0"/>
              </a:spcAft>
              <a:buFont typeface="Arial"/>
              <a:buNone/>
              <a:defRPr/>
            </a:pPr>
            <a:endParaRPr lang="en-US" dirty="0" smtClean="0"/>
          </a:p>
          <a:p>
            <a:pPr eaLnBrk="1" fontAlgn="auto" hangingPunct="1">
              <a:spcAft>
                <a:spcPts val="0"/>
              </a:spcAft>
              <a:buFont typeface="Arial"/>
              <a:buNone/>
              <a:defRPr/>
            </a:pPr>
            <a:endParaRPr lang="en-US" dirty="0" smtClean="0"/>
          </a:p>
          <a:p>
            <a:pPr eaLnBrk="1" fontAlgn="auto" hangingPunct="1">
              <a:spcAft>
                <a:spcPts val="0"/>
              </a:spcAft>
              <a:buFont typeface="Arial"/>
              <a:buNone/>
              <a:defRPr/>
            </a:pPr>
            <a:endParaRPr lang="en-US" dirty="0" smtClean="0"/>
          </a:p>
          <a:p>
            <a:pPr eaLnBrk="1" fontAlgn="auto" hangingPunct="1">
              <a:spcAft>
                <a:spcPts val="0"/>
              </a:spcAft>
              <a:buFont typeface="Arial"/>
              <a:buNone/>
              <a:defRPr/>
            </a:pPr>
            <a:endParaRPr lang="en-US" dirty="0" smtClean="0"/>
          </a:p>
          <a:p>
            <a:pPr eaLnBrk="1" fontAlgn="auto" hangingPunct="1">
              <a:spcAft>
                <a:spcPts val="0"/>
              </a:spcAft>
              <a:buFont typeface="Arial"/>
              <a:buNone/>
              <a:defRPr/>
            </a:pPr>
            <a:endParaRPr lang="en-US" dirty="0" smtClean="0"/>
          </a:p>
          <a:p>
            <a:pPr eaLnBrk="1" fontAlgn="auto" hangingPunct="1">
              <a:spcAft>
                <a:spcPts val="0"/>
              </a:spcAft>
              <a:buFont typeface="Arial"/>
              <a:buChar char="•"/>
              <a:defRPr/>
            </a:pPr>
            <a:endParaRPr lang="en-US" dirty="0"/>
          </a:p>
          <a:p>
            <a:pPr eaLnBrk="1" fontAlgn="auto" hangingPunct="1">
              <a:spcAft>
                <a:spcPts val="0"/>
              </a:spcAft>
              <a:buFont typeface="Arial"/>
              <a:buChar char="•"/>
              <a:defRPr/>
            </a:pPr>
            <a:endParaRPr lang="en-US" dirty="0"/>
          </a:p>
        </p:txBody>
      </p:sp>
      <p:sp>
        <p:nvSpPr>
          <p:cNvPr id="3" name="Title 2"/>
          <p:cNvSpPr>
            <a:spLocks noGrp="1"/>
          </p:cNvSpPr>
          <p:nvPr>
            <p:ph type="title"/>
          </p:nvPr>
        </p:nvSpPr>
        <p:spPr>
          <a:xfrm>
            <a:off x="0" y="474663"/>
            <a:ext cx="9144000" cy="1600200"/>
          </a:xfrm>
        </p:spPr>
        <p:txBody>
          <a:bodyPr wrap="square" numCol="1" anchorCtr="0" compatLnSpc="1">
            <a:prstTxWarp prst="textNoShape">
              <a:avLst/>
            </a:prstTxWarp>
          </a:bodyPr>
          <a:lstStyle/>
          <a:p>
            <a:pPr eaLnBrk="1" hangingPunct="1">
              <a:lnSpc>
                <a:spcPts val="2400"/>
              </a:lnSpc>
              <a:defRPr/>
            </a:pPr>
            <a:r>
              <a:rPr lang="en-US" dirty="0" smtClean="0">
                <a:latin typeface="Century Gothic" pitchFamily="34" charset="0"/>
              </a:rPr>
              <a:t/>
            </a:r>
            <a:br>
              <a:rPr lang="en-US" dirty="0" smtClean="0">
                <a:latin typeface="Century Gothic" pitchFamily="34" charset="0"/>
              </a:rPr>
            </a:br>
            <a:r>
              <a:rPr lang="en-US" dirty="0" smtClean="0">
                <a:latin typeface="Century Gothic" pitchFamily="34" charset="0"/>
              </a:rPr>
              <a:t/>
            </a:r>
            <a:br>
              <a:rPr lang="en-US" dirty="0" smtClean="0">
                <a:latin typeface="Century Gothic" pitchFamily="34" charset="0"/>
              </a:rPr>
            </a:br>
            <a:r>
              <a:rPr lang="en-US" dirty="0">
                <a:latin typeface="Century Gothic" pitchFamily="34" charset="0"/>
              </a:rPr>
              <a:t/>
            </a:r>
            <a:br>
              <a:rPr lang="en-US" dirty="0">
                <a:latin typeface="Century Gothic" pitchFamily="34" charset="0"/>
              </a:rPr>
            </a:br>
            <a:r>
              <a:rPr lang="en-US" sz="2400" b="0" dirty="0" smtClean="0">
                <a:solidFill>
                  <a:schemeClr val="tx1"/>
                </a:solidFill>
                <a:latin typeface="Calibri" pitchFamily="34" charset="0"/>
              </a:rPr>
              <a:t>In many cases, you can get preventive services for free:</a:t>
            </a:r>
          </a:p>
        </p:txBody>
      </p:sp>
      <p:pic>
        <p:nvPicPr>
          <p:cNvPr id="12293" name="Picture 14" descr="Untitle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00" y="1600200"/>
            <a:ext cx="65246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381000" y="2286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smtClean="0">
              <a:solidFill>
                <a:schemeClr val="bg1"/>
              </a:solidFill>
              <a:latin typeface="Corbel" pitchFamily="34" charset="0"/>
              <a:cs typeface="Calibri" pitchFamily="34" charset="0"/>
            </a:endParaRPr>
          </a:p>
          <a:p>
            <a:r>
              <a:rPr lang="en-US" sz="3600" b="1" dirty="0" smtClean="0">
                <a:solidFill>
                  <a:schemeClr val="bg1"/>
                </a:solidFill>
                <a:latin typeface="Corbel" pitchFamily="34" charset="0"/>
                <a:cs typeface="Calibri" pitchFamily="34" charset="0"/>
              </a:rPr>
              <a:t>The law makes health insurance more affordable</a:t>
            </a:r>
            <a:r>
              <a:rPr lang="en-US" sz="3600" b="1" dirty="0">
                <a:solidFill>
                  <a:schemeClr val="bg1"/>
                </a:solidFill>
                <a:latin typeface="Corbel" pitchFamily="34" charset="0"/>
                <a:cs typeface="Calibri" pitchFamily="34" charset="0"/>
              </a:rPr>
              <a:t/>
            </a:r>
            <a:br>
              <a:rPr lang="en-US" sz="3600" b="1" dirty="0">
                <a:solidFill>
                  <a:schemeClr val="bg1"/>
                </a:solidFill>
                <a:latin typeface="Corbel" pitchFamily="34" charset="0"/>
                <a:cs typeface="Calibri" pitchFamily="34" charset="0"/>
              </a:rPr>
            </a:b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2095630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pPr eaLnBrk="1" hangingPunct="1"/>
            <a:endParaRPr lang="en-US" smtClean="0"/>
          </a:p>
        </p:txBody>
      </p:sp>
      <p:sp>
        <p:nvSpPr>
          <p:cNvPr id="46083" name="Title 1"/>
          <p:cNvSpPr>
            <a:spLocks noGrp="1"/>
          </p:cNvSpPr>
          <p:nvPr>
            <p:ph type="title"/>
          </p:nvPr>
        </p:nvSpPr>
        <p:spPr/>
        <p:txBody>
          <a:bodyPr/>
          <a:lstStyle/>
          <a:p>
            <a:pPr eaLnBrk="1" hangingPunct="1"/>
            <a:endParaRPr lang="en-US" smtClean="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050" y="-1447800"/>
            <a:ext cx="15240000" cy="1143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936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1755775"/>
            <a:ext cx="2451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889375"/>
            <a:ext cx="2451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ubtitle 2"/>
          <p:cNvSpPr>
            <a:spLocks noGrp="1"/>
          </p:cNvSpPr>
          <p:nvPr>
            <p:ph idx="1"/>
          </p:nvPr>
        </p:nvSpPr>
        <p:spPr>
          <a:xfrm>
            <a:off x="615950" y="1789113"/>
            <a:ext cx="5553075" cy="4449762"/>
          </a:xfrm>
        </p:spPr>
        <p:txBody>
          <a:bodyPr lIns="91440" tIns="45720" rIns="91440" bIns="45720">
            <a:normAutofit lnSpcReduction="10000"/>
          </a:bodyPr>
          <a:lstStyle/>
          <a:p>
            <a:pPr marL="0" indent="0" defTabSz="914400" eaLnBrk="1" hangingPunct="1">
              <a:buFont typeface="Arial" charset="0"/>
              <a:buNone/>
            </a:pPr>
            <a:r>
              <a:rPr lang="en-US" sz="2800" b="1" dirty="0" smtClean="0">
                <a:latin typeface="Calibri" pitchFamily="34" charset="0"/>
              </a:rPr>
              <a:t>BEFORE</a:t>
            </a:r>
            <a:r>
              <a:rPr lang="en-US" sz="2800" dirty="0" smtClean="0">
                <a:latin typeface="Calibri" pitchFamily="34" charset="0"/>
              </a:rPr>
              <a:t>, </a:t>
            </a:r>
            <a:r>
              <a:rPr lang="en-US" sz="2400" dirty="0" smtClean="0">
                <a:latin typeface="Calibri" pitchFamily="34" charset="0"/>
              </a:rPr>
              <a:t>insurance companies spent as much as 40 cents of every premium dollar on overhead, marketing, and CEO salaries.</a:t>
            </a:r>
          </a:p>
          <a:p>
            <a:pPr marL="0" indent="0" defTabSz="914400" eaLnBrk="1" hangingPunct="1">
              <a:buFont typeface="Arial" charset="0"/>
              <a:buNone/>
            </a:pPr>
            <a:endParaRPr lang="en-US" sz="1400" dirty="0" smtClean="0">
              <a:latin typeface="Calibri" pitchFamily="34" charset="0"/>
            </a:endParaRPr>
          </a:p>
          <a:p>
            <a:pPr marL="0" indent="0" defTabSz="914400" eaLnBrk="1" hangingPunct="1">
              <a:buFont typeface="Arial" charset="0"/>
              <a:buNone/>
            </a:pPr>
            <a:endParaRPr lang="en-US" sz="1400" dirty="0" smtClean="0">
              <a:latin typeface="Calibri" pitchFamily="34" charset="0"/>
            </a:endParaRPr>
          </a:p>
          <a:p>
            <a:pPr marL="0" indent="0" defTabSz="914400" eaLnBrk="1" hangingPunct="1">
              <a:buFont typeface="Arial" charset="0"/>
              <a:buNone/>
            </a:pPr>
            <a:r>
              <a:rPr lang="en-US" sz="2800" b="1" dirty="0" smtClean="0">
                <a:latin typeface="Calibri" pitchFamily="34" charset="0"/>
              </a:rPr>
              <a:t>TODAY</a:t>
            </a:r>
            <a:r>
              <a:rPr lang="en-US" sz="2800" dirty="0" smtClean="0">
                <a:latin typeface="Calibri" pitchFamily="34" charset="0"/>
              </a:rPr>
              <a:t>, </a:t>
            </a:r>
            <a:r>
              <a:rPr lang="en-US" sz="2400" dirty="0" smtClean="0">
                <a:latin typeface="Calibri" pitchFamily="34" charset="0"/>
              </a:rPr>
              <a:t>the new 80/20 rule says insurance companies must spend at least 80 cents of your premium dollar on your health care or improvements to care.</a:t>
            </a:r>
          </a:p>
          <a:p>
            <a:pPr marL="0" indent="0" defTabSz="914400" eaLnBrk="1" hangingPunct="1">
              <a:buFont typeface="Arial" charset="0"/>
              <a:buNone/>
            </a:pPr>
            <a:endParaRPr lang="en-US" sz="1100" dirty="0" smtClean="0">
              <a:latin typeface="Calibri" pitchFamily="34" charset="0"/>
            </a:endParaRPr>
          </a:p>
          <a:p>
            <a:pPr marL="0" indent="0" defTabSz="914400" eaLnBrk="1" hangingPunct="1">
              <a:buFont typeface="Arial" charset="0"/>
              <a:buNone/>
            </a:pPr>
            <a:r>
              <a:rPr lang="en-US" sz="2400" dirty="0" smtClean="0">
                <a:latin typeface="Calibri" pitchFamily="34" charset="0"/>
              </a:rPr>
              <a:t>If they don’t, they must repay the money.</a:t>
            </a:r>
          </a:p>
          <a:p>
            <a:pPr marL="0" indent="0" defTabSz="914400" eaLnBrk="1" hangingPunct="1">
              <a:buFont typeface="Arial" charset="0"/>
              <a:buNone/>
            </a:pPr>
            <a:r>
              <a:rPr lang="en-US" sz="2400" dirty="0" smtClean="0">
                <a:latin typeface="Calibri" pitchFamily="34" charset="0"/>
              </a:rPr>
              <a:t>($1 Billion already returned)</a:t>
            </a:r>
          </a:p>
        </p:txBody>
      </p:sp>
      <p:sp>
        <p:nvSpPr>
          <p:cNvPr id="2" name="Title 1"/>
          <p:cNvSpPr>
            <a:spLocks noGrp="1"/>
          </p:cNvSpPr>
          <p:nvPr>
            <p:ph type="title"/>
          </p:nvPr>
        </p:nvSpPr>
        <p:spPr>
          <a:xfrm>
            <a:off x="0" y="463550"/>
            <a:ext cx="9144000" cy="1336675"/>
          </a:xfrm>
        </p:spPr>
        <p:txBody>
          <a:bodyPr>
            <a:normAutofit/>
          </a:bodyPr>
          <a:lstStyle/>
          <a:p>
            <a:pPr eaLnBrk="1" fontAlgn="auto" hangingPunct="1">
              <a:spcAft>
                <a:spcPts val="0"/>
              </a:spcAft>
              <a:defRPr/>
            </a:pPr>
            <a:endParaRPr lang="en-US" dirty="0"/>
          </a:p>
        </p:txBody>
      </p:sp>
      <p:sp>
        <p:nvSpPr>
          <p:cNvPr id="13318" name="TextBox 7"/>
          <p:cNvSpPr txBox="1">
            <a:spLocks noChangeArrowheads="1"/>
          </p:cNvSpPr>
          <p:nvPr/>
        </p:nvSpPr>
        <p:spPr bwMode="auto">
          <a:xfrm>
            <a:off x="7375525" y="2997200"/>
            <a:ext cx="117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FF0000"/>
                </a:solidFill>
                <a:latin typeface="Calibri" pitchFamily="34" charset="0"/>
              </a:rPr>
              <a:t>60% / 40%</a:t>
            </a:r>
          </a:p>
        </p:txBody>
      </p:sp>
      <p:sp>
        <p:nvSpPr>
          <p:cNvPr id="13319" name="TextBox 8"/>
          <p:cNvSpPr txBox="1">
            <a:spLocks noChangeArrowheads="1"/>
          </p:cNvSpPr>
          <p:nvPr/>
        </p:nvSpPr>
        <p:spPr bwMode="auto">
          <a:xfrm>
            <a:off x="7510463" y="5127625"/>
            <a:ext cx="117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FF0000"/>
                </a:solidFill>
                <a:latin typeface="Calibri" pitchFamily="34" charset="0"/>
              </a:rPr>
              <a:t>80% / 20%</a:t>
            </a:r>
          </a:p>
        </p:txBody>
      </p:sp>
      <p:sp>
        <p:nvSpPr>
          <p:cNvPr id="8" name="Rectangle 2"/>
          <p:cNvSpPr txBox="1">
            <a:spLocks noChangeArrowheads="1"/>
          </p:cNvSpPr>
          <p:nvPr/>
        </p:nvSpPr>
        <p:spPr>
          <a:xfrm>
            <a:off x="609600" y="381000"/>
            <a:ext cx="8229600" cy="11430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smtClean="0">
              <a:solidFill>
                <a:schemeClr val="bg1"/>
              </a:solidFill>
              <a:latin typeface="Corbel" pitchFamily="34" charset="0"/>
              <a:cs typeface="Calibri" pitchFamily="34" charset="0"/>
            </a:endParaRPr>
          </a:p>
          <a:p>
            <a:r>
              <a:rPr lang="en-US" sz="3600" b="1" dirty="0" smtClean="0">
                <a:solidFill>
                  <a:schemeClr val="bg1"/>
                </a:solidFill>
                <a:latin typeface="Corbel" pitchFamily="34" charset="0"/>
                <a:cs typeface="Calibri" pitchFamily="34" charset="0"/>
              </a:rPr>
              <a:t>The law makes health insurance more affordable</a:t>
            </a:r>
            <a:r>
              <a:rPr lang="en-US" sz="3600" b="1" dirty="0">
                <a:solidFill>
                  <a:schemeClr val="bg1"/>
                </a:solidFill>
                <a:latin typeface="Corbel" pitchFamily="34" charset="0"/>
                <a:cs typeface="Calibri" pitchFamily="34" charset="0"/>
              </a:rPr>
              <a:t/>
            </a:r>
            <a:br>
              <a:rPr lang="en-US" sz="3600" b="1" dirty="0">
                <a:solidFill>
                  <a:schemeClr val="bg1"/>
                </a:solidFill>
                <a:latin typeface="Corbel" pitchFamily="34" charset="0"/>
                <a:cs typeface="Calibri" pitchFamily="34" charset="0"/>
              </a:rPr>
            </a:b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1325918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315200" cy="5638800"/>
          </a:xfrm>
        </p:spPr>
        <p:txBody>
          <a:bodyPr rtlCol="0">
            <a:noAutofit/>
          </a:bodyPr>
          <a:lstStyle/>
          <a:p>
            <a:pPr eaLnBrk="1" fontAlgn="auto" hangingPunct="1">
              <a:spcAft>
                <a:spcPts val="0"/>
              </a:spcAft>
              <a:buFont typeface="Arial"/>
              <a:buChar char="•"/>
              <a:defRPr/>
            </a:pPr>
            <a:endParaRPr lang="en-US" sz="1000" dirty="0" smtClean="0">
              <a:latin typeface="+mn-lt"/>
            </a:endParaRPr>
          </a:p>
          <a:p>
            <a:pPr eaLnBrk="1" fontAlgn="auto" hangingPunct="1">
              <a:spcAft>
                <a:spcPts val="0"/>
              </a:spcAft>
              <a:buFont typeface="Arial"/>
              <a:buChar char="•"/>
              <a:defRPr/>
            </a:pPr>
            <a:r>
              <a:rPr lang="en-US" sz="2600" dirty="0" smtClean="0">
                <a:latin typeface="+mn-lt"/>
              </a:rPr>
              <a:t>Free preventive services such as mammograms, colonoscopies and an annual wellness visit.</a:t>
            </a:r>
          </a:p>
          <a:p>
            <a:pPr eaLnBrk="1" fontAlgn="auto" hangingPunct="1">
              <a:spcAft>
                <a:spcPts val="0"/>
              </a:spcAft>
              <a:buFont typeface="Arial"/>
              <a:buNone/>
              <a:defRPr/>
            </a:pPr>
            <a:r>
              <a:rPr lang="en-US" sz="2600" dirty="0" smtClean="0">
                <a:latin typeface="+mn-lt"/>
              </a:rPr>
              <a:t> </a:t>
            </a:r>
          </a:p>
          <a:p>
            <a:pPr eaLnBrk="1" fontAlgn="auto" hangingPunct="1">
              <a:spcAft>
                <a:spcPts val="0"/>
              </a:spcAft>
              <a:buFont typeface="Arial"/>
              <a:buChar char="•"/>
              <a:defRPr/>
            </a:pPr>
            <a:r>
              <a:rPr lang="en-US" sz="2600" dirty="0" smtClean="0">
                <a:latin typeface="+mn-lt"/>
              </a:rPr>
              <a:t>A 50% discount on covered brand-name medications for those in the prescription drug donut hole – an average savings of more than $650 per person.  </a:t>
            </a:r>
          </a:p>
          <a:p>
            <a:pPr eaLnBrk="1" fontAlgn="auto" hangingPunct="1">
              <a:spcAft>
                <a:spcPts val="0"/>
              </a:spcAft>
              <a:buFont typeface="Arial"/>
              <a:buChar char="•"/>
              <a:defRPr/>
            </a:pPr>
            <a:endParaRPr lang="en-US" sz="2600" dirty="0" smtClean="0">
              <a:latin typeface="+mn-lt"/>
            </a:endParaRPr>
          </a:p>
          <a:p>
            <a:pPr eaLnBrk="1" fontAlgn="auto" hangingPunct="1">
              <a:spcAft>
                <a:spcPts val="0"/>
              </a:spcAft>
              <a:buFont typeface="Arial"/>
              <a:buChar char="•"/>
              <a:defRPr/>
            </a:pPr>
            <a:r>
              <a:rPr lang="en-US" sz="2600" dirty="0" smtClean="0">
                <a:latin typeface="+mn-lt"/>
              </a:rPr>
              <a:t>Strong anti-fraud measures, including </a:t>
            </a:r>
          </a:p>
          <a:p>
            <a:pPr eaLnBrk="1" fontAlgn="auto" hangingPunct="1">
              <a:spcAft>
                <a:spcPts val="0"/>
              </a:spcAft>
              <a:buFont typeface="Arial" charset="0"/>
              <a:buNone/>
              <a:defRPr/>
            </a:pPr>
            <a:r>
              <a:rPr lang="en-US" sz="2600" dirty="0" smtClean="0">
                <a:latin typeface="+mn-lt"/>
              </a:rPr>
              <a:t>	tougher penalties for criminals.</a:t>
            </a:r>
          </a:p>
          <a:p>
            <a:pPr eaLnBrk="1" fontAlgn="auto" hangingPunct="1">
              <a:spcAft>
                <a:spcPts val="0"/>
              </a:spcAft>
              <a:buFont typeface="Arial"/>
              <a:buChar char="•"/>
              <a:defRPr/>
            </a:pPr>
            <a:endParaRPr lang="en-US" sz="2600" dirty="0" smtClean="0">
              <a:latin typeface="+mn-lt"/>
            </a:endParaRPr>
          </a:p>
          <a:p>
            <a:pPr indent="0" eaLnBrk="1" fontAlgn="auto" hangingPunct="1">
              <a:spcBef>
                <a:spcPts val="0"/>
              </a:spcBef>
              <a:spcAft>
                <a:spcPts val="0"/>
              </a:spcAft>
              <a:buFont typeface="Arial"/>
              <a:buNone/>
              <a:defRPr/>
            </a:pPr>
            <a:endParaRPr lang="en-US" sz="1800" dirty="0" smtClean="0"/>
          </a:p>
          <a:p>
            <a:pPr eaLnBrk="1" fontAlgn="auto" hangingPunct="1">
              <a:spcAft>
                <a:spcPts val="0"/>
              </a:spcAft>
              <a:buFont typeface="Arial"/>
              <a:buNone/>
              <a:defRPr/>
            </a:pPr>
            <a:endParaRPr lang="en-US" sz="2000" dirty="0" smtClean="0">
              <a:latin typeface="+mn-lt"/>
            </a:endParaRP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88" y="4752975"/>
            <a:ext cx="25384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Grp="1" noChangeArrowheads="1"/>
          </p:cNvSpPr>
          <p:nvPr>
            <p:ph type="title"/>
          </p:nvPr>
        </p:nvSpPr>
        <p:spPr>
          <a:xfrm>
            <a:off x="838200" y="228600"/>
            <a:ext cx="7772400" cy="100965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The </a:t>
            </a:r>
            <a:r>
              <a:rPr lang="en-US" sz="3600" b="1" dirty="0" smtClean="0">
                <a:solidFill>
                  <a:schemeClr val="bg1"/>
                </a:solidFill>
                <a:latin typeface="Corbel" pitchFamily="34" charset="0"/>
                <a:cs typeface="Calibri" pitchFamily="34" charset="0"/>
              </a:rPr>
              <a:t>law strengthens Medicare</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39953923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52388"/>
            <a:ext cx="9144000" cy="952500"/>
          </a:xfrm>
        </p:spPr>
        <p:txBody>
          <a:bodyPr lIns="91392" tIns="45696" rIns="91392" bIns="45696"/>
          <a:lstStyle/>
          <a:p>
            <a:pPr eaLnBrk="1" hangingPunct="1">
              <a:buClr>
                <a:srgbClr val="000000"/>
              </a:buClr>
              <a:buFont typeface="Tahoma" pitchFamily="34" charset="0"/>
              <a:buNone/>
            </a:pPr>
            <a:r>
              <a:rPr lang="en-US" sz="2800" b="1" smtClean="0">
                <a:solidFill>
                  <a:schemeClr val="tx1"/>
                </a:solidFill>
                <a:cs typeface="Tahoma" pitchFamily="34" charset="0"/>
                <a:sym typeface="Tahoma" pitchFamily="34" charset="0"/>
              </a:rPr>
              <a:t>Prescription Drug Coverage </a:t>
            </a:r>
            <a:br>
              <a:rPr lang="en-US" sz="2800" b="1" smtClean="0">
                <a:solidFill>
                  <a:schemeClr val="tx1"/>
                </a:solidFill>
                <a:cs typeface="Tahoma" pitchFamily="34" charset="0"/>
                <a:sym typeface="Tahoma" pitchFamily="34" charset="0"/>
              </a:rPr>
            </a:br>
            <a:r>
              <a:rPr lang="en-US" sz="2800" b="1" smtClean="0">
                <a:solidFill>
                  <a:schemeClr val="tx1"/>
                </a:solidFill>
                <a:cs typeface="Tahoma" pitchFamily="34" charset="0"/>
                <a:sym typeface="Tahoma" pitchFamily="34" charset="0"/>
              </a:rPr>
              <a:t>Among Medicare Beneficiaries, 2010</a:t>
            </a:r>
          </a:p>
        </p:txBody>
      </p:sp>
      <p:graphicFrame>
        <p:nvGraphicFramePr>
          <p:cNvPr id="69636" name="Object 2"/>
          <p:cNvGraphicFramePr>
            <a:graphicFrameLocks noChangeAspect="1"/>
          </p:cNvGraphicFramePr>
          <p:nvPr/>
        </p:nvGraphicFramePr>
        <p:xfrm>
          <a:off x="1885950" y="1516063"/>
          <a:ext cx="4703763" cy="4346575"/>
        </p:xfrm>
        <a:graphic>
          <a:graphicData uri="http://schemas.openxmlformats.org/presentationml/2006/ole">
            <mc:AlternateContent xmlns:mc="http://schemas.openxmlformats.org/markup-compatibility/2006">
              <mc:Choice xmlns:v="urn:schemas-microsoft-com:vml" Requires="v">
                <p:oleObj spid="_x0000_s40981" r:id="rId4" imgW="4706520" imgH="4346825" progId="Excel.Chart.8">
                  <p:embed/>
                </p:oleObj>
              </mc:Choice>
              <mc:Fallback>
                <p:oleObj r:id="rId4" imgW="4706520" imgH="434682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516063"/>
                        <a:ext cx="4703763"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637" name="Text Box 4"/>
          <p:cNvSpPr txBox="1">
            <a:spLocks noChangeArrowheads="1"/>
          </p:cNvSpPr>
          <p:nvPr/>
        </p:nvSpPr>
        <p:spPr bwMode="auto">
          <a:xfrm>
            <a:off x="1458913" y="5897563"/>
            <a:ext cx="64103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1" tIns="30185" rIns="60371" bIns="30185">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Font typeface="Tahoma" pitchFamily="34" charset="0"/>
              <a:buNone/>
            </a:pPr>
            <a:r>
              <a:rPr lang="en-US" b="1">
                <a:solidFill>
                  <a:srgbClr val="000000"/>
                </a:solidFill>
                <a:latin typeface="Tahoma" pitchFamily="34" charset="0"/>
                <a:cs typeface="Times New Roman" pitchFamily="18" charset="0"/>
                <a:sym typeface="Tahoma" pitchFamily="34" charset="0"/>
              </a:rPr>
              <a:t>Total Number of Medicare Beneficiaries = 46.5 Million</a:t>
            </a:r>
          </a:p>
        </p:txBody>
      </p:sp>
      <p:sp>
        <p:nvSpPr>
          <p:cNvPr id="69638" name="AutoShape 5"/>
          <p:cNvSpPr>
            <a:spLocks/>
          </p:cNvSpPr>
          <p:nvPr/>
        </p:nvSpPr>
        <p:spPr bwMode="auto">
          <a:xfrm>
            <a:off x="6762750" y="1657350"/>
            <a:ext cx="323850" cy="3998913"/>
          </a:xfrm>
          <a:prstGeom prst="rightBrace">
            <a:avLst>
              <a:gd name="adj1" fmla="val 73631"/>
              <a:gd name="adj2" fmla="val 5033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0378" tIns="30189" rIns="60378" bIns="30189" anchor="ctr"/>
          <a:lstStyle/>
          <a:p>
            <a:pPr defTabSz="603250">
              <a:buClr>
                <a:srgbClr val="000000"/>
              </a:buClr>
              <a:buFont typeface="Arial" pitchFamily="34" charset="0"/>
              <a:buNone/>
            </a:pPr>
            <a:endParaRPr lang="en-US">
              <a:solidFill>
                <a:srgbClr val="000000"/>
              </a:solidFill>
              <a:cs typeface="Tahoma" pitchFamily="34" charset="0"/>
              <a:sym typeface="Tahoma" pitchFamily="34" charset="0"/>
            </a:endParaRPr>
          </a:p>
        </p:txBody>
      </p:sp>
      <p:sp>
        <p:nvSpPr>
          <p:cNvPr id="69639" name="Text Box 6"/>
          <p:cNvSpPr txBox="1">
            <a:spLocks noChangeArrowheads="1"/>
          </p:cNvSpPr>
          <p:nvPr/>
        </p:nvSpPr>
        <p:spPr bwMode="auto">
          <a:xfrm>
            <a:off x="6937375" y="2579688"/>
            <a:ext cx="110807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Font typeface="Tahoma" pitchFamily="34" charset="0"/>
              <a:buNone/>
            </a:pPr>
            <a:r>
              <a:rPr lang="en-US" b="1">
                <a:solidFill>
                  <a:srgbClr val="000000"/>
                </a:solidFill>
                <a:latin typeface="Tahoma" pitchFamily="34" charset="0"/>
                <a:cs typeface="Times New Roman" pitchFamily="18" charset="0"/>
                <a:sym typeface="Tahoma" pitchFamily="34" charset="0"/>
              </a:rPr>
              <a:t>Total in </a:t>
            </a:r>
            <a:br>
              <a:rPr lang="en-US" b="1">
                <a:solidFill>
                  <a:srgbClr val="000000"/>
                </a:solidFill>
                <a:latin typeface="Tahoma" pitchFamily="34" charset="0"/>
                <a:cs typeface="Times New Roman" pitchFamily="18" charset="0"/>
                <a:sym typeface="Tahoma" pitchFamily="34" charset="0"/>
              </a:rPr>
            </a:br>
            <a:r>
              <a:rPr lang="en-US" b="1">
                <a:solidFill>
                  <a:srgbClr val="000000"/>
                </a:solidFill>
                <a:latin typeface="Tahoma" pitchFamily="34" charset="0"/>
                <a:cs typeface="Times New Roman" pitchFamily="18" charset="0"/>
                <a:sym typeface="Tahoma" pitchFamily="34" charset="0"/>
              </a:rPr>
              <a:t>Part D Plans: </a:t>
            </a:r>
            <a:br>
              <a:rPr lang="en-US" b="1">
                <a:solidFill>
                  <a:srgbClr val="000000"/>
                </a:solidFill>
                <a:latin typeface="Tahoma" pitchFamily="34" charset="0"/>
                <a:cs typeface="Times New Roman" pitchFamily="18" charset="0"/>
                <a:sym typeface="Tahoma" pitchFamily="34" charset="0"/>
              </a:rPr>
            </a:br>
            <a:r>
              <a:rPr lang="en-US" b="1">
                <a:solidFill>
                  <a:srgbClr val="000000"/>
                </a:solidFill>
                <a:latin typeface="Tahoma" pitchFamily="34" charset="0"/>
                <a:cs typeface="Times New Roman" pitchFamily="18" charset="0"/>
                <a:sym typeface="Tahoma" pitchFamily="34" charset="0"/>
              </a:rPr>
              <a:t>27.7 Million</a:t>
            </a:r>
          </a:p>
          <a:p>
            <a:pPr algn="ctr" eaLnBrk="1" hangingPunct="1">
              <a:buClr>
                <a:srgbClr val="000000"/>
              </a:buClr>
              <a:buFont typeface="Tahoma" pitchFamily="34" charset="0"/>
              <a:buNone/>
            </a:pPr>
            <a:r>
              <a:rPr lang="en-US" b="1">
                <a:solidFill>
                  <a:srgbClr val="000000"/>
                </a:solidFill>
                <a:latin typeface="Tahoma" pitchFamily="34" charset="0"/>
                <a:cs typeface="Times New Roman" pitchFamily="18" charset="0"/>
                <a:sym typeface="Tahoma" pitchFamily="34" charset="0"/>
              </a:rPr>
              <a:t>(60%)</a:t>
            </a:r>
          </a:p>
        </p:txBody>
      </p:sp>
      <p:sp>
        <p:nvSpPr>
          <p:cNvPr id="69640" name="Text Box 7"/>
          <p:cNvSpPr txBox="1">
            <a:spLocks noChangeArrowheads="1"/>
          </p:cNvSpPr>
          <p:nvPr/>
        </p:nvSpPr>
        <p:spPr bwMode="auto">
          <a:xfrm>
            <a:off x="5624513" y="1597025"/>
            <a:ext cx="11287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1" tIns="30185" rIns="60371" bIns="30185">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Stand-Alone Prescription Drug Plan (PDP)</a:t>
            </a:r>
          </a:p>
        </p:txBody>
      </p:sp>
      <p:sp>
        <p:nvSpPr>
          <p:cNvPr id="69641" name="Text Box 8"/>
          <p:cNvSpPr txBox="1">
            <a:spLocks noChangeArrowheads="1"/>
          </p:cNvSpPr>
          <p:nvPr/>
        </p:nvSpPr>
        <p:spPr bwMode="auto">
          <a:xfrm>
            <a:off x="4957763" y="5410200"/>
            <a:ext cx="18145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1" tIns="30185" rIns="60371" bIns="30185">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6000"/>
              </a:lnSpc>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Medicare Advantage Drug Plan</a:t>
            </a:r>
          </a:p>
        </p:txBody>
      </p:sp>
      <p:sp>
        <p:nvSpPr>
          <p:cNvPr id="69642" name="Text Box 9"/>
          <p:cNvSpPr txBox="1">
            <a:spLocks noChangeArrowheads="1"/>
          </p:cNvSpPr>
          <p:nvPr/>
        </p:nvSpPr>
        <p:spPr bwMode="auto">
          <a:xfrm>
            <a:off x="990600" y="4214813"/>
            <a:ext cx="13382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Retiree Drug Coverage</a:t>
            </a:r>
            <a:r>
              <a:rPr lang="en-US" sz="1300" b="1" baseline="30000">
                <a:solidFill>
                  <a:srgbClr val="000000"/>
                </a:solidFill>
                <a:latin typeface="Tahoma" pitchFamily="34" charset="0"/>
                <a:cs typeface="Times New Roman" pitchFamily="18" charset="0"/>
                <a:sym typeface="Tahoma" pitchFamily="34" charset="0"/>
              </a:rPr>
              <a:t>2</a:t>
            </a:r>
          </a:p>
        </p:txBody>
      </p:sp>
      <p:sp>
        <p:nvSpPr>
          <p:cNvPr id="69643" name="Text Box 10"/>
          <p:cNvSpPr txBox="1">
            <a:spLocks noChangeArrowheads="1"/>
          </p:cNvSpPr>
          <p:nvPr/>
        </p:nvSpPr>
        <p:spPr bwMode="auto">
          <a:xfrm>
            <a:off x="2801938" y="1219200"/>
            <a:ext cx="1338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10000"/>
              </a:spcBef>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No Drug Coverage</a:t>
            </a:r>
          </a:p>
        </p:txBody>
      </p:sp>
      <p:sp>
        <p:nvSpPr>
          <p:cNvPr id="69644" name="Text Box 11"/>
          <p:cNvSpPr txBox="1">
            <a:spLocks noChangeArrowheads="1"/>
          </p:cNvSpPr>
          <p:nvPr/>
        </p:nvSpPr>
        <p:spPr bwMode="auto">
          <a:xfrm>
            <a:off x="1376363" y="2355850"/>
            <a:ext cx="12477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Other Drug Coverage</a:t>
            </a:r>
            <a:r>
              <a:rPr lang="en-US" sz="1300" b="1" baseline="30000">
                <a:solidFill>
                  <a:srgbClr val="000000"/>
                </a:solidFill>
                <a:latin typeface="Tahoma" pitchFamily="34" charset="0"/>
                <a:cs typeface="Times New Roman" pitchFamily="18" charset="0"/>
                <a:sym typeface="Tahoma" pitchFamily="34" charset="0"/>
              </a:rPr>
              <a:t>1</a:t>
            </a:r>
          </a:p>
        </p:txBody>
      </p:sp>
      <p:sp>
        <p:nvSpPr>
          <p:cNvPr id="69645" name="Text Box 12"/>
          <p:cNvSpPr txBox="1">
            <a:spLocks noChangeArrowheads="1"/>
          </p:cNvSpPr>
          <p:nvPr/>
        </p:nvSpPr>
        <p:spPr bwMode="auto">
          <a:xfrm>
            <a:off x="3375025" y="1893888"/>
            <a:ext cx="7397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4.7</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million</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10%</a:t>
            </a:r>
          </a:p>
        </p:txBody>
      </p:sp>
      <p:sp>
        <p:nvSpPr>
          <p:cNvPr id="69646" name="Text Box 13"/>
          <p:cNvSpPr txBox="1">
            <a:spLocks noChangeArrowheads="1"/>
          </p:cNvSpPr>
          <p:nvPr/>
        </p:nvSpPr>
        <p:spPr bwMode="auto">
          <a:xfrm>
            <a:off x="3962400" y="4778375"/>
            <a:ext cx="7397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9.9 million</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21%</a:t>
            </a:r>
          </a:p>
        </p:txBody>
      </p:sp>
      <p:sp>
        <p:nvSpPr>
          <p:cNvPr id="69647" name="Text Box 14"/>
          <p:cNvSpPr txBox="1">
            <a:spLocks noChangeArrowheads="1"/>
          </p:cNvSpPr>
          <p:nvPr/>
        </p:nvSpPr>
        <p:spPr bwMode="auto">
          <a:xfrm>
            <a:off x="2438400" y="3940175"/>
            <a:ext cx="7397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8.3 million</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18%</a:t>
            </a:r>
          </a:p>
        </p:txBody>
      </p:sp>
      <p:sp>
        <p:nvSpPr>
          <p:cNvPr id="69648" name="Text Box 15"/>
          <p:cNvSpPr txBox="1">
            <a:spLocks noChangeArrowheads="1"/>
          </p:cNvSpPr>
          <p:nvPr/>
        </p:nvSpPr>
        <p:spPr bwMode="auto">
          <a:xfrm>
            <a:off x="2532063" y="2538413"/>
            <a:ext cx="7397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a:solidFill>
                  <a:srgbClr val="000000"/>
                </a:solidFill>
                <a:latin typeface="Tahoma" pitchFamily="34" charset="0"/>
                <a:cs typeface="Times New Roman" pitchFamily="18" charset="0"/>
                <a:sym typeface="Tahoma" pitchFamily="34" charset="0"/>
              </a:rPr>
              <a:t>5.9</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million</a:t>
            </a:r>
            <a:br>
              <a:rPr lang="en-US" sz="1300" b="1">
                <a:solidFill>
                  <a:srgbClr val="000000"/>
                </a:solidFill>
                <a:latin typeface="Tahoma" pitchFamily="34" charset="0"/>
                <a:cs typeface="Times New Roman" pitchFamily="18" charset="0"/>
                <a:sym typeface="Tahoma" pitchFamily="34" charset="0"/>
              </a:rPr>
            </a:br>
            <a:r>
              <a:rPr lang="en-US" sz="1300" b="1">
                <a:solidFill>
                  <a:srgbClr val="000000"/>
                </a:solidFill>
                <a:latin typeface="Tahoma" pitchFamily="34" charset="0"/>
                <a:cs typeface="Times New Roman" pitchFamily="18" charset="0"/>
                <a:sym typeface="Tahoma" pitchFamily="34" charset="0"/>
              </a:rPr>
              <a:t>13%</a:t>
            </a:r>
          </a:p>
        </p:txBody>
      </p:sp>
      <p:sp>
        <p:nvSpPr>
          <p:cNvPr id="69649" name="Text Box 20"/>
          <p:cNvSpPr txBox="1">
            <a:spLocks noChangeArrowheads="1"/>
          </p:cNvSpPr>
          <p:nvPr/>
        </p:nvSpPr>
        <p:spPr bwMode="auto">
          <a:xfrm>
            <a:off x="5127625" y="2843213"/>
            <a:ext cx="7397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EEF2F5"/>
              </a:buClr>
              <a:buFont typeface="Tahoma" pitchFamily="34" charset="0"/>
              <a:buNone/>
            </a:pPr>
            <a:r>
              <a:rPr lang="en-US" sz="1300" b="1">
                <a:solidFill>
                  <a:srgbClr val="EEF2F5"/>
                </a:solidFill>
                <a:latin typeface="Tahoma" pitchFamily="34" charset="0"/>
                <a:cs typeface="Times New Roman" pitchFamily="18" charset="0"/>
                <a:sym typeface="Tahoma" pitchFamily="34" charset="0"/>
              </a:rPr>
              <a:t>17.7</a:t>
            </a:r>
            <a:br>
              <a:rPr lang="en-US" sz="1300" b="1">
                <a:solidFill>
                  <a:srgbClr val="EEF2F5"/>
                </a:solidFill>
                <a:latin typeface="Tahoma" pitchFamily="34" charset="0"/>
                <a:cs typeface="Times New Roman" pitchFamily="18" charset="0"/>
                <a:sym typeface="Tahoma" pitchFamily="34" charset="0"/>
              </a:rPr>
            </a:br>
            <a:r>
              <a:rPr lang="en-US" sz="1300" b="1">
                <a:solidFill>
                  <a:srgbClr val="EEF2F5"/>
                </a:solidFill>
                <a:latin typeface="Tahoma" pitchFamily="34" charset="0"/>
                <a:cs typeface="Times New Roman" pitchFamily="18" charset="0"/>
                <a:sym typeface="Tahoma" pitchFamily="34" charset="0"/>
              </a:rPr>
              <a:t>million</a:t>
            </a:r>
            <a:br>
              <a:rPr lang="en-US" sz="1300" b="1">
                <a:solidFill>
                  <a:srgbClr val="EEF2F5"/>
                </a:solidFill>
                <a:latin typeface="Tahoma" pitchFamily="34" charset="0"/>
                <a:cs typeface="Times New Roman" pitchFamily="18" charset="0"/>
                <a:sym typeface="Tahoma" pitchFamily="34" charset="0"/>
              </a:rPr>
            </a:br>
            <a:r>
              <a:rPr lang="en-US" sz="1300" b="1">
                <a:solidFill>
                  <a:srgbClr val="EEF2F5"/>
                </a:solidFill>
                <a:latin typeface="Tahoma" pitchFamily="34" charset="0"/>
                <a:cs typeface="Times New Roman" pitchFamily="18" charset="0"/>
                <a:sym typeface="Tahoma" pitchFamily="34" charset="0"/>
              </a:rPr>
              <a:t>38%</a:t>
            </a:r>
          </a:p>
        </p:txBody>
      </p:sp>
      <p:pic>
        <p:nvPicPr>
          <p:cNvPr id="69650" name="Picture 3" descr="kfflogo-colo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5"/>
          <p:cNvSpPr>
            <a:spLocks noChangeArrowheads="1"/>
          </p:cNvSpPr>
          <p:nvPr/>
        </p:nvSpPr>
        <p:spPr bwMode="auto">
          <a:xfrm>
            <a:off x="2000250" y="6195025"/>
            <a:ext cx="5245100" cy="23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67" tIns="48302" rIns="90567" bIns="48302">
            <a:spAutoFit/>
          </a:bodyPr>
          <a:lstStyle/>
          <a:p>
            <a:pPr defTabSz="603250">
              <a:buClr>
                <a:srgbClr val="000000"/>
              </a:buClr>
              <a:buFont typeface="Tahoma" pitchFamily="34" charset="0"/>
              <a:buNone/>
            </a:pPr>
            <a:endParaRPr lang="en-US" sz="900" dirty="0">
              <a:solidFill>
                <a:srgbClr val="000000"/>
              </a:solidFill>
              <a:latin typeface="Tahoma" pitchFamily="34" charset="0"/>
              <a:cs typeface="Times New Roman" pitchFamily="18" charset="0"/>
              <a:sym typeface="Tahoma" pitchFamily="34" charset="0"/>
            </a:endParaRPr>
          </a:p>
        </p:txBody>
      </p:sp>
    </p:spTree>
    <p:extLst>
      <p:ext uri="{BB962C8B-B14F-4D97-AF65-F5344CB8AC3E}">
        <p14:creationId xmlns:p14="http://schemas.microsoft.com/office/powerpoint/2010/main" val="33351019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9144000" cy="1135063"/>
          </a:xfrm>
        </p:spPr>
        <p:txBody>
          <a:bodyPr lIns="91392" tIns="45696" rIns="91392" bIns="45696"/>
          <a:lstStyle/>
          <a:p>
            <a:pPr eaLnBrk="1" hangingPunct="1">
              <a:buClr>
                <a:srgbClr val="000000"/>
              </a:buClr>
              <a:buFont typeface="Tahoma" pitchFamily="34" charset="0"/>
              <a:buNone/>
            </a:pPr>
            <a:r>
              <a:rPr lang="en-US" sz="2800" b="1" smtClean="0">
                <a:solidFill>
                  <a:schemeClr val="tx1"/>
                </a:solidFill>
                <a:cs typeface="Tahoma" pitchFamily="34" charset="0"/>
                <a:sym typeface="Tahoma" pitchFamily="34" charset="0"/>
              </a:rPr>
              <a:t>Medicare Part D Standard Benefit Parameters, </a:t>
            </a:r>
            <a:br>
              <a:rPr lang="en-US" sz="2800" b="1" smtClean="0">
                <a:solidFill>
                  <a:schemeClr val="tx1"/>
                </a:solidFill>
                <a:cs typeface="Tahoma" pitchFamily="34" charset="0"/>
                <a:sym typeface="Tahoma" pitchFamily="34" charset="0"/>
              </a:rPr>
            </a:br>
            <a:r>
              <a:rPr lang="en-US" sz="2800" b="1" smtClean="0">
                <a:solidFill>
                  <a:schemeClr val="tx1"/>
                </a:solidFill>
                <a:cs typeface="Tahoma" pitchFamily="34" charset="0"/>
                <a:sym typeface="Tahoma" pitchFamily="34" charset="0"/>
              </a:rPr>
              <a:t>2006-2011</a:t>
            </a:r>
          </a:p>
        </p:txBody>
      </p:sp>
      <p:sp>
        <p:nvSpPr>
          <p:cNvPr id="70659" name="Text Box 9"/>
          <p:cNvSpPr txBox="1">
            <a:spLocks noChangeArrowheads="1"/>
          </p:cNvSpPr>
          <p:nvPr/>
        </p:nvSpPr>
        <p:spPr bwMode="auto">
          <a:xfrm>
            <a:off x="1613022" y="6172200"/>
            <a:ext cx="6373324" cy="50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1" tIns="45690" rIns="91381" bIns="4569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Tahoma" pitchFamily="34" charset="0"/>
              <a:buNone/>
            </a:pPr>
            <a:r>
              <a:rPr lang="en-US" sz="900" dirty="0">
                <a:solidFill>
                  <a:srgbClr val="000000"/>
                </a:solidFill>
                <a:latin typeface="Tahoma" pitchFamily="34" charset="0"/>
                <a:cs typeface="Times New Roman" pitchFamily="18" charset="0"/>
                <a:sym typeface="Tahoma" pitchFamily="34" charset="0"/>
              </a:rPr>
              <a:t>NOTE: Estimates rounded to nearest whole dollar.  Enrollees in non-standard benefit plans may face different thresholds depending on the design of their Part D plan benefits and cost-sharing amounts.</a:t>
            </a:r>
          </a:p>
          <a:p>
            <a:pPr eaLnBrk="1" hangingPunct="1">
              <a:buClr>
                <a:srgbClr val="000000"/>
              </a:buClr>
              <a:buFont typeface="Tahoma" pitchFamily="34" charset="0"/>
              <a:buNone/>
            </a:pPr>
            <a:r>
              <a:rPr lang="en-US" sz="900" dirty="0">
                <a:solidFill>
                  <a:srgbClr val="000000"/>
                </a:solidFill>
                <a:latin typeface="Tahoma" pitchFamily="34" charset="0"/>
                <a:cs typeface="Times New Roman" pitchFamily="18" charset="0"/>
                <a:sym typeface="Tahoma" pitchFamily="34" charset="0"/>
              </a:rPr>
              <a:t>SOURCE: Centers for Medicare &amp; Medicaid Services.</a:t>
            </a:r>
          </a:p>
        </p:txBody>
      </p:sp>
      <p:graphicFrame>
        <p:nvGraphicFramePr>
          <p:cNvPr id="70660" name="Object 2"/>
          <p:cNvGraphicFramePr>
            <a:graphicFrameLocks noChangeAspect="1"/>
          </p:cNvGraphicFramePr>
          <p:nvPr>
            <p:extLst>
              <p:ext uri="{D42A27DB-BD31-4B8C-83A1-F6EECF244321}">
                <p14:modId xmlns:p14="http://schemas.microsoft.com/office/powerpoint/2010/main" val="2056221874"/>
              </p:ext>
            </p:extLst>
          </p:nvPr>
        </p:nvGraphicFramePr>
        <p:xfrm>
          <a:off x="304800" y="1330325"/>
          <a:ext cx="7400925" cy="4708525"/>
        </p:xfrm>
        <a:graphic>
          <a:graphicData uri="http://schemas.openxmlformats.org/presentationml/2006/ole">
            <mc:AlternateContent xmlns:mc="http://schemas.openxmlformats.org/markup-compatibility/2006">
              <mc:Choice xmlns:v="urn:schemas-microsoft-com:vml" Requires="v">
                <p:oleObj spid="_x0000_s42005" r:id="rId4" imgW="7401185" imgH="4712616" progId="Excel.Chart.8">
                  <p:embed/>
                </p:oleObj>
              </mc:Choice>
              <mc:Fallback>
                <p:oleObj r:id="rId4" imgW="7401185" imgH="471261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30325"/>
                        <a:ext cx="74009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1" name="Text Box 5"/>
          <p:cNvSpPr txBox="1">
            <a:spLocks noChangeArrowheads="1"/>
          </p:cNvSpPr>
          <p:nvPr/>
        </p:nvSpPr>
        <p:spPr bwMode="auto">
          <a:xfrm>
            <a:off x="1177925" y="3579813"/>
            <a:ext cx="9874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$2,850</a:t>
            </a:r>
          </a:p>
        </p:txBody>
      </p:sp>
      <p:sp>
        <p:nvSpPr>
          <p:cNvPr id="70662" name="Text Box 6"/>
          <p:cNvSpPr txBox="1">
            <a:spLocks noChangeArrowheads="1"/>
          </p:cNvSpPr>
          <p:nvPr/>
        </p:nvSpPr>
        <p:spPr bwMode="auto">
          <a:xfrm>
            <a:off x="2236788" y="3425825"/>
            <a:ext cx="987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$3,051</a:t>
            </a:r>
          </a:p>
        </p:txBody>
      </p:sp>
      <p:sp>
        <p:nvSpPr>
          <p:cNvPr id="70663" name="Text Box 7"/>
          <p:cNvSpPr txBox="1">
            <a:spLocks noChangeArrowheads="1"/>
          </p:cNvSpPr>
          <p:nvPr/>
        </p:nvSpPr>
        <p:spPr bwMode="auto">
          <a:xfrm>
            <a:off x="3270250" y="3302000"/>
            <a:ext cx="987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$3,216</a:t>
            </a:r>
          </a:p>
        </p:txBody>
      </p:sp>
      <p:sp>
        <p:nvSpPr>
          <p:cNvPr id="70664" name="Text Box 8"/>
          <p:cNvSpPr txBox="1">
            <a:spLocks noChangeArrowheads="1"/>
          </p:cNvSpPr>
          <p:nvPr/>
        </p:nvSpPr>
        <p:spPr bwMode="auto">
          <a:xfrm>
            <a:off x="4318000" y="3132138"/>
            <a:ext cx="9874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$3,454</a:t>
            </a:r>
          </a:p>
        </p:txBody>
      </p:sp>
      <p:sp>
        <p:nvSpPr>
          <p:cNvPr id="70665" name="Text Box 9"/>
          <p:cNvSpPr txBox="1">
            <a:spLocks noChangeArrowheads="1"/>
          </p:cNvSpPr>
          <p:nvPr/>
        </p:nvSpPr>
        <p:spPr bwMode="auto">
          <a:xfrm>
            <a:off x="5378450" y="3013075"/>
            <a:ext cx="987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$3,610</a:t>
            </a:r>
          </a:p>
        </p:txBody>
      </p:sp>
      <p:sp>
        <p:nvSpPr>
          <p:cNvPr id="70666" name="Line 10"/>
          <p:cNvSpPr>
            <a:spLocks noChangeShapeType="1"/>
          </p:cNvSpPr>
          <p:nvPr/>
        </p:nvSpPr>
        <p:spPr bwMode="auto">
          <a:xfrm>
            <a:off x="1671638" y="3857625"/>
            <a:ext cx="0" cy="450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7" name="Line 11"/>
          <p:cNvSpPr>
            <a:spLocks noChangeShapeType="1"/>
          </p:cNvSpPr>
          <p:nvPr/>
        </p:nvSpPr>
        <p:spPr bwMode="auto">
          <a:xfrm flipV="1">
            <a:off x="1671638" y="3157538"/>
            <a:ext cx="0" cy="450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8" name="Line 12"/>
          <p:cNvSpPr>
            <a:spLocks noChangeShapeType="1"/>
          </p:cNvSpPr>
          <p:nvPr/>
        </p:nvSpPr>
        <p:spPr bwMode="auto">
          <a:xfrm>
            <a:off x="2720975" y="3719513"/>
            <a:ext cx="0" cy="488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9" name="Line 13"/>
          <p:cNvSpPr>
            <a:spLocks noChangeShapeType="1"/>
          </p:cNvSpPr>
          <p:nvPr/>
        </p:nvSpPr>
        <p:spPr bwMode="auto">
          <a:xfrm flipV="1">
            <a:off x="2720975" y="2935288"/>
            <a:ext cx="0" cy="490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0" name="Line 14"/>
          <p:cNvSpPr>
            <a:spLocks noChangeShapeType="1"/>
          </p:cNvSpPr>
          <p:nvPr/>
        </p:nvSpPr>
        <p:spPr bwMode="auto">
          <a:xfrm>
            <a:off x="3763963" y="3590925"/>
            <a:ext cx="0"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1" name="Line 15"/>
          <p:cNvSpPr>
            <a:spLocks noChangeShapeType="1"/>
          </p:cNvSpPr>
          <p:nvPr/>
        </p:nvSpPr>
        <p:spPr bwMode="auto">
          <a:xfrm flipH="1" flipV="1">
            <a:off x="3771900" y="2747963"/>
            <a:ext cx="0"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2" name="Line 16"/>
          <p:cNvSpPr>
            <a:spLocks noChangeShapeType="1"/>
          </p:cNvSpPr>
          <p:nvPr/>
        </p:nvSpPr>
        <p:spPr bwMode="auto">
          <a:xfrm>
            <a:off x="4811713" y="3421063"/>
            <a:ext cx="0" cy="612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3" name="Line 17"/>
          <p:cNvSpPr>
            <a:spLocks noChangeShapeType="1"/>
          </p:cNvSpPr>
          <p:nvPr/>
        </p:nvSpPr>
        <p:spPr bwMode="auto">
          <a:xfrm flipV="1">
            <a:off x="4811713" y="2551113"/>
            <a:ext cx="0" cy="614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4" name="Line 18"/>
          <p:cNvSpPr>
            <a:spLocks noChangeShapeType="1"/>
          </p:cNvSpPr>
          <p:nvPr/>
        </p:nvSpPr>
        <p:spPr bwMode="auto">
          <a:xfrm>
            <a:off x="5864225" y="3294063"/>
            <a:ext cx="0" cy="654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5" name="Line 19"/>
          <p:cNvSpPr>
            <a:spLocks noChangeShapeType="1"/>
          </p:cNvSpPr>
          <p:nvPr/>
        </p:nvSpPr>
        <p:spPr bwMode="auto">
          <a:xfrm flipV="1">
            <a:off x="5864225" y="2355850"/>
            <a:ext cx="0" cy="6556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76" name="Text Box 20"/>
          <p:cNvSpPr txBox="1">
            <a:spLocks noChangeArrowheads="1"/>
          </p:cNvSpPr>
          <p:nvPr/>
        </p:nvSpPr>
        <p:spPr bwMode="auto">
          <a:xfrm>
            <a:off x="7516813" y="1787525"/>
            <a:ext cx="14112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Font typeface="Tahoma" pitchFamily="34" charset="0"/>
              <a:buNone/>
            </a:pPr>
            <a:r>
              <a:rPr lang="en-US" sz="1200" b="1">
                <a:solidFill>
                  <a:srgbClr val="000000"/>
                </a:solidFill>
                <a:latin typeface="Tahoma" pitchFamily="34" charset="0"/>
                <a:sym typeface="Tahoma" pitchFamily="34" charset="0"/>
              </a:rPr>
              <a:t>Catastrophic Limit</a:t>
            </a:r>
          </a:p>
        </p:txBody>
      </p:sp>
      <p:sp>
        <p:nvSpPr>
          <p:cNvPr id="70677" name="AutoShape 21"/>
          <p:cNvSpPr>
            <a:spLocks/>
          </p:cNvSpPr>
          <p:nvPr/>
        </p:nvSpPr>
        <p:spPr bwMode="auto">
          <a:xfrm>
            <a:off x="7381875" y="2279650"/>
            <a:ext cx="106363" cy="1704975"/>
          </a:xfrm>
          <a:prstGeom prst="rightBracket">
            <a:avLst>
              <a:gd name="adj" fmla="val 171133"/>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0378" tIns="30189" rIns="60378" bIns="30189" anchor="ctr"/>
          <a:lstStyle/>
          <a:p>
            <a:pPr defTabSz="603250">
              <a:buClr>
                <a:srgbClr val="000000"/>
              </a:buClr>
              <a:buFont typeface="Times New Roman" pitchFamily="18" charset="0"/>
              <a:buNone/>
            </a:pPr>
            <a:endParaRPr lang="en-US" sz="2400">
              <a:solidFill>
                <a:srgbClr val="000000"/>
              </a:solidFill>
              <a:latin typeface="Times New Roman" pitchFamily="18" charset="0"/>
              <a:sym typeface="Tahoma" pitchFamily="34" charset="0"/>
            </a:endParaRPr>
          </a:p>
        </p:txBody>
      </p:sp>
      <p:sp>
        <p:nvSpPr>
          <p:cNvPr id="70678" name="Text Box 22"/>
          <p:cNvSpPr txBox="1">
            <a:spLocks noChangeArrowheads="1"/>
          </p:cNvSpPr>
          <p:nvPr/>
        </p:nvSpPr>
        <p:spPr bwMode="auto">
          <a:xfrm>
            <a:off x="7488238" y="2851150"/>
            <a:ext cx="1446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Font typeface="Tahoma" pitchFamily="34" charset="0"/>
              <a:buNone/>
            </a:pPr>
            <a:r>
              <a:rPr lang="en-US" sz="1200" b="1">
                <a:solidFill>
                  <a:srgbClr val="000000"/>
                </a:solidFill>
                <a:latin typeface="Tahoma" pitchFamily="34" charset="0"/>
                <a:sym typeface="Tahoma" pitchFamily="34" charset="0"/>
              </a:rPr>
              <a:t>Coverage Gap</a:t>
            </a:r>
          </a:p>
        </p:txBody>
      </p:sp>
      <p:sp>
        <p:nvSpPr>
          <p:cNvPr id="70679" name="Text Box 23"/>
          <p:cNvSpPr txBox="1">
            <a:spLocks noChangeArrowheads="1"/>
          </p:cNvSpPr>
          <p:nvPr/>
        </p:nvSpPr>
        <p:spPr bwMode="auto">
          <a:xfrm>
            <a:off x="7488238" y="3927475"/>
            <a:ext cx="127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Font typeface="Tahoma" pitchFamily="34" charset="0"/>
              <a:buNone/>
            </a:pPr>
            <a:r>
              <a:rPr lang="en-US" sz="1200" b="1">
                <a:solidFill>
                  <a:srgbClr val="000000"/>
                </a:solidFill>
                <a:latin typeface="Tahoma" pitchFamily="34" charset="0"/>
                <a:sym typeface="Tahoma" pitchFamily="34" charset="0"/>
              </a:rPr>
              <a:t>Initial Coverage Limit</a:t>
            </a:r>
          </a:p>
        </p:txBody>
      </p:sp>
      <p:sp>
        <p:nvSpPr>
          <p:cNvPr id="70680" name="Text Box 24"/>
          <p:cNvSpPr txBox="1">
            <a:spLocks noChangeArrowheads="1"/>
          </p:cNvSpPr>
          <p:nvPr/>
        </p:nvSpPr>
        <p:spPr bwMode="auto">
          <a:xfrm>
            <a:off x="7488238" y="5346700"/>
            <a:ext cx="1270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Font typeface="Tahoma" pitchFamily="34" charset="0"/>
              <a:buNone/>
            </a:pPr>
            <a:r>
              <a:rPr lang="en-US" sz="1200" b="1">
                <a:solidFill>
                  <a:srgbClr val="000000"/>
                </a:solidFill>
                <a:latin typeface="Tahoma" pitchFamily="34" charset="0"/>
                <a:sym typeface="Tahoma" pitchFamily="34" charset="0"/>
              </a:rPr>
              <a:t>Deductible</a:t>
            </a:r>
          </a:p>
        </p:txBody>
      </p:sp>
      <p:sp>
        <p:nvSpPr>
          <p:cNvPr id="70681" name="Text Box 26"/>
          <p:cNvSpPr txBox="1">
            <a:spLocks noChangeArrowheads="1"/>
          </p:cNvSpPr>
          <p:nvPr/>
        </p:nvSpPr>
        <p:spPr bwMode="auto">
          <a:xfrm>
            <a:off x="359935" y="967155"/>
            <a:ext cx="1754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Font typeface="Tahoma" pitchFamily="34" charset="0"/>
              <a:buNone/>
            </a:pPr>
            <a:r>
              <a:rPr lang="en-US" sz="1200" b="1" i="1" dirty="0">
                <a:solidFill>
                  <a:srgbClr val="000000"/>
                </a:solidFill>
                <a:latin typeface="Tahoma" pitchFamily="34" charset="0"/>
                <a:sym typeface="Tahoma" pitchFamily="34" charset="0"/>
              </a:rPr>
              <a:t>Total drug spending:</a:t>
            </a:r>
          </a:p>
        </p:txBody>
      </p:sp>
      <p:sp>
        <p:nvSpPr>
          <p:cNvPr id="70682" name="Text Box 9"/>
          <p:cNvSpPr txBox="1">
            <a:spLocks noChangeArrowheads="1"/>
          </p:cNvSpPr>
          <p:nvPr/>
        </p:nvSpPr>
        <p:spPr bwMode="auto">
          <a:xfrm>
            <a:off x="6400800" y="3009900"/>
            <a:ext cx="987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78" tIns="30189" rIns="60378" bIns="30189">
            <a:spAutoFit/>
          </a:bodyPr>
          <a:lstStyle>
            <a:lvl1pPr defTabSz="603250" eaLnBrk="0" hangingPunct="0">
              <a:defRPr>
                <a:solidFill>
                  <a:schemeClr val="tx1"/>
                </a:solidFill>
                <a:latin typeface="Arial" pitchFamily="34" charset="0"/>
                <a:cs typeface="Arial" pitchFamily="34" charset="0"/>
              </a:defRPr>
            </a:lvl1pPr>
            <a:lvl2pPr marL="742950" indent="-285750" defTabSz="603250" eaLnBrk="0" hangingPunct="0">
              <a:defRPr>
                <a:solidFill>
                  <a:schemeClr val="tx1"/>
                </a:solidFill>
                <a:latin typeface="Arial" pitchFamily="34" charset="0"/>
                <a:cs typeface="Arial" pitchFamily="34" charset="0"/>
              </a:defRPr>
            </a:lvl2pPr>
            <a:lvl3pPr marL="1143000" indent="-228600" defTabSz="603250" eaLnBrk="0" hangingPunct="0">
              <a:defRPr>
                <a:solidFill>
                  <a:schemeClr val="tx1"/>
                </a:solidFill>
                <a:latin typeface="Arial" pitchFamily="34" charset="0"/>
                <a:cs typeface="Arial" pitchFamily="34" charset="0"/>
              </a:defRPr>
            </a:lvl3pPr>
            <a:lvl4pPr marL="1600200" indent="-228600" defTabSz="603250" eaLnBrk="0" hangingPunct="0">
              <a:defRPr>
                <a:solidFill>
                  <a:schemeClr val="tx1"/>
                </a:solidFill>
                <a:latin typeface="Arial" pitchFamily="34" charset="0"/>
                <a:cs typeface="Arial" pitchFamily="34" charset="0"/>
              </a:defRPr>
            </a:lvl4pPr>
            <a:lvl5pPr marL="2057400" indent="-228600" defTabSz="603250" eaLnBrk="0" hangingPunct="0">
              <a:defRPr>
                <a:solidFill>
                  <a:schemeClr val="tx1"/>
                </a:solidFill>
                <a:latin typeface="Arial" pitchFamily="34" charset="0"/>
                <a:cs typeface="Arial" pitchFamily="34" charset="0"/>
              </a:defRPr>
            </a:lvl5pPr>
            <a:lvl6pPr marL="2514600" indent="-228600" defTabSz="603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03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03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03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Font typeface="Tahoma" pitchFamily="34" charset="0"/>
              <a:buNone/>
            </a:pPr>
            <a:r>
              <a:rPr lang="en-US" sz="1300" b="1" i="1">
                <a:solidFill>
                  <a:srgbClr val="000000"/>
                </a:solidFill>
                <a:latin typeface="Tahoma" pitchFamily="34" charset="0"/>
                <a:sym typeface="Tahoma" pitchFamily="34" charset="0"/>
              </a:rPr>
              <a:t>$3,608</a:t>
            </a:r>
          </a:p>
        </p:txBody>
      </p:sp>
      <p:sp>
        <p:nvSpPr>
          <p:cNvPr id="70683" name="Line 18"/>
          <p:cNvSpPr>
            <a:spLocks noChangeShapeType="1"/>
          </p:cNvSpPr>
          <p:nvPr/>
        </p:nvSpPr>
        <p:spPr bwMode="auto">
          <a:xfrm>
            <a:off x="6886575" y="3290888"/>
            <a:ext cx="0" cy="654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84" name="Line 19"/>
          <p:cNvSpPr>
            <a:spLocks noChangeShapeType="1"/>
          </p:cNvSpPr>
          <p:nvPr/>
        </p:nvSpPr>
        <p:spPr bwMode="auto">
          <a:xfrm flipV="1">
            <a:off x="6886575" y="2352675"/>
            <a:ext cx="0" cy="6556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322382132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4294967295"/>
          </p:nvPr>
        </p:nvSpPr>
        <p:spPr/>
        <p:txBody>
          <a:bodyPr/>
          <a:lstStyle/>
          <a:p>
            <a:pPr eaLnBrk="1" hangingPunct="1"/>
            <a:r>
              <a:rPr lang="en-US" dirty="0" smtClean="0"/>
              <a:t>Medicare Advantage Plans</a:t>
            </a:r>
          </a:p>
          <a:p>
            <a:pPr lvl="1" eaLnBrk="1" hangingPunct="1"/>
            <a:r>
              <a:rPr lang="en-US" dirty="0" smtClean="0"/>
              <a:t>Prohibits Medicare Advantage plans from imposing higher cost-sharing requirements</a:t>
            </a:r>
          </a:p>
          <a:p>
            <a:pPr lvl="1" eaLnBrk="1" hangingPunct="1"/>
            <a:r>
              <a:rPr lang="en-US" dirty="0" smtClean="0"/>
              <a:t>Reduced federal payments to Advantage plans</a:t>
            </a:r>
          </a:p>
          <a:p>
            <a:pPr lvl="2" eaLnBrk="1" hangingPunct="1"/>
            <a:r>
              <a:rPr lang="en-US" dirty="0" smtClean="0"/>
              <a:t>Some insurers could stop offering additional benefits such as glasses and gym memberships</a:t>
            </a:r>
          </a:p>
          <a:p>
            <a:pPr lvl="2" eaLnBrk="1" hangingPunct="1"/>
            <a:r>
              <a:rPr lang="en-US" dirty="0" smtClean="0"/>
              <a:t>Basic Medicare benefits can’t be cut</a:t>
            </a:r>
          </a:p>
          <a:p>
            <a:pPr eaLnBrk="1" hangingPunct="1"/>
            <a:endParaRPr lang="en-US" dirty="0" smtClean="0"/>
          </a:p>
          <a:p>
            <a:pPr eaLnBrk="1" hangingPunct="1">
              <a:buFont typeface="Wingdings" pitchFamily="2" charset="2"/>
              <a:buNone/>
            </a:pPr>
            <a:endParaRPr lang="en-US" dirty="0" smtClean="0">
              <a:solidFill>
                <a:schemeClr val="bg1"/>
              </a:solidFill>
            </a:endParaRPr>
          </a:p>
        </p:txBody>
      </p:sp>
      <p:sp>
        <p:nvSpPr>
          <p:cNvPr id="4" name="Rectangle 2"/>
          <p:cNvSpPr>
            <a:spLocks noGrp="1" noChangeArrowheads="1"/>
          </p:cNvSpPr>
          <p:nvPr>
            <p:ph type="title" idx="4294967295"/>
          </p:nvPr>
        </p:nvSpPr>
        <p:spPr>
          <a:xfrm>
            <a:off x="762000" y="274638"/>
            <a:ext cx="7620000" cy="868362"/>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Medicare changes: cont’d.</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20899029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315200" cy="5638800"/>
          </a:xfrm>
        </p:spPr>
        <p:txBody>
          <a:bodyPr rtlCol="0">
            <a:noAutofit/>
          </a:bodyPr>
          <a:lstStyle/>
          <a:p>
            <a:pPr eaLnBrk="1" fontAlgn="auto" hangingPunct="1">
              <a:spcAft>
                <a:spcPts val="0"/>
              </a:spcAft>
              <a:buFont typeface="Arial"/>
              <a:buChar char="•"/>
              <a:defRPr/>
            </a:pPr>
            <a:endParaRPr lang="en-US" sz="1000" dirty="0" smtClean="0">
              <a:latin typeface="+mn-lt"/>
            </a:endParaRPr>
          </a:p>
          <a:p>
            <a:pPr algn="ctr">
              <a:buNone/>
            </a:pPr>
            <a:endParaRPr lang="en-US" sz="2800" dirty="0" smtClean="0">
              <a:latin typeface="Calibri" pitchFamily="34" charset="0"/>
            </a:endParaRPr>
          </a:p>
          <a:p>
            <a:pPr algn="ctr">
              <a:buNone/>
            </a:pPr>
            <a:endParaRPr lang="en-US" sz="2800" dirty="0">
              <a:latin typeface="Calibri" pitchFamily="34" charset="0"/>
            </a:endParaRPr>
          </a:p>
          <a:p>
            <a:pPr algn="ctr">
              <a:buNone/>
            </a:pPr>
            <a:r>
              <a:rPr lang="en-US" sz="2800" dirty="0" smtClean="0">
                <a:latin typeface="Calibri" pitchFamily="34" charset="0"/>
              </a:rPr>
              <a:t>For </a:t>
            </a:r>
            <a:r>
              <a:rPr lang="en-US" sz="2800" dirty="0">
                <a:latin typeface="Calibri" pitchFamily="34" charset="0"/>
              </a:rPr>
              <a:t>millions of Americans who buy their own coverage, lose their coverage, or have no coverage at all, the law provides better options.</a:t>
            </a:r>
          </a:p>
          <a:p>
            <a:pPr eaLnBrk="1" fontAlgn="auto" hangingPunct="1">
              <a:spcAft>
                <a:spcPts val="0"/>
              </a:spcAft>
              <a:buFont typeface="Arial"/>
              <a:buChar char="•"/>
              <a:defRPr/>
            </a:pPr>
            <a:endParaRPr lang="en-US" sz="2600" dirty="0" smtClean="0">
              <a:latin typeface="+mn-lt"/>
            </a:endParaRPr>
          </a:p>
          <a:p>
            <a:pPr indent="0" eaLnBrk="1" fontAlgn="auto" hangingPunct="1">
              <a:spcBef>
                <a:spcPts val="0"/>
              </a:spcBef>
              <a:spcAft>
                <a:spcPts val="0"/>
              </a:spcAft>
              <a:buFont typeface="Arial"/>
              <a:buNone/>
              <a:defRPr/>
            </a:pPr>
            <a:endParaRPr lang="en-US" sz="1800" dirty="0" smtClean="0"/>
          </a:p>
          <a:p>
            <a:pPr eaLnBrk="1" fontAlgn="auto" hangingPunct="1">
              <a:spcAft>
                <a:spcPts val="0"/>
              </a:spcAft>
              <a:buFont typeface="Arial"/>
              <a:buNone/>
              <a:defRPr/>
            </a:pPr>
            <a:endParaRPr lang="en-US" sz="2000" dirty="0" smtClean="0">
              <a:latin typeface="+mn-lt"/>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810000"/>
            <a:ext cx="1500187"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Grp="1" noChangeArrowheads="1"/>
          </p:cNvSpPr>
          <p:nvPr>
            <p:ph type="title"/>
          </p:nvPr>
        </p:nvSpPr>
        <p:spPr>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The </a:t>
            </a:r>
            <a:r>
              <a:rPr lang="en-US" sz="3600" b="1" dirty="0" smtClean="0">
                <a:solidFill>
                  <a:schemeClr val="bg1"/>
                </a:solidFill>
                <a:latin typeface="Corbel" pitchFamily="34" charset="0"/>
                <a:cs typeface="Calibri" pitchFamily="34" charset="0"/>
              </a:rPr>
              <a:t>law provides better options for getting coverage</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3542049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315200" cy="5638800"/>
          </a:xfrm>
        </p:spPr>
        <p:txBody>
          <a:bodyPr rtlCol="0">
            <a:noAutofit/>
          </a:bodyPr>
          <a:lstStyle/>
          <a:p>
            <a:pPr eaLnBrk="1" fontAlgn="auto" hangingPunct="1">
              <a:spcAft>
                <a:spcPts val="0"/>
              </a:spcAft>
              <a:buFont typeface="Arial"/>
              <a:buChar char="•"/>
              <a:defRPr/>
            </a:pPr>
            <a:endParaRPr lang="en-US" sz="1000" dirty="0" smtClean="0">
              <a:latin typeface="+mn-lt"/>
            </a:endParaRPr>
          </a:p>
          <a:p>
            <a:pPr>
              <a:buNone/>
            </a:pPr>
            <a:r>
              <a:rPr lang="en-US" sz="2800" dirty="0" smtClean="0">
                <a:latin typeface="Calibri" pitchFamily="34" charset="0"/>
              </a:rPr>
              <a:t>Young </a:t>
            </a:r>
            <a:r>
              <a:rPr lang="en-US" sz="2800" dirty="0">
                <a:latin typeface="Calibri" pitchFamily="34" charset="0"/>
              </a:rPr>
              <a:t>adults under the age of 26 can now stay on their parents’ health plans.</a:t>
            </a:r>
          </a:p>
          <a:p>
            <a:pPr>
              <a:buNone/>
            </a:pPr>
            <a:r>
              <a:rPr lang="en-US" sz="2800" dirty="0">
                <a:latin typeface="Calibri" pitchFamily="34" charset="0"/>
              </a:rPr>
              <a:t>	</a:t>
            </a:r>
          </a:p>
          <a:p>
            <a:pPr>
              <a:buNone/>
            </a:pPr>
            <a:r>
              <a:rPr lang="en-US" sz="2000" i="1" dirty="0">
                <a:latin typeface="Calibri" pitchFamily="34" charset="0"/>
              </a:rPr>
              <a:t>	“I honestly don’t know what we would have done…. There was no way we could have afforded it. I might not be here right now.” </a:t>
            </a:r>
            <a:r>
              <a:rPr lang="en-US" sz="2000" dirty="0">
                <a:latin typeface="Calibri" pitchFamily="34" charset="0"/>
              </a:rPr>
              <a:t/>
            </a:r>
            <a:br>
              <a:rPr lang="en-US" sz="2000" dirty="0">
                <a:latin typeface="Calibri" pitchFamily="34" charset="0"/>
              </a:rPr>
            </a:br>
            <a:endParaRPr lang="en-US" sz="2000" dirty="0" smtClean="0">
              <a:latin typeface="Calibri" pitchFamily="34" charset="0"/>
            </a:endParaRPr>
          </a:p>
          <a:p>
            <a:pPr>
              <a:buNone/>
            </a:pPr>
            <a:endParaRPr lang="en-US" sz="2000" i="1" dirty="0">
              <a:latin typeface="Calibri" pitchFamily="34" charset="0"/>
            </a:endParaRPr>
          </a:p>
          <a:p>
            <a:pPr>
              <a:buNone/>
            </a:pPr>
            <a:r>
              <a:rPr lang="en-US" sz="2000" i="1" dirty="0" smtClean="0">
                <a:latin typeface="Calibri" pitchFamily="34" charset="0"/>
              </a:rPr>
              <a:t>--Kylie L., 23, in Illinois, who credits the health care law                            for enabling a life-saving heart transplant</a:t>
            </a:r>
            <a:endParaRPr lang="en-US" sz="2800" b="1" dirty="0" smtClean="0">
              <a:latin typeface="Calibri" pitchFamily="34" charset="0"/>
            </a:endParaRPr>
          </a:p>
          <a:p>
            <a:pPr>
              <a:buNone/>
            </a:pPr>
            <a:r>
              <a:rPr lang="en-US" sz="2000" i="1" dirty="0" smtClean="0">
                <a:latin typeface="Calibri" pitchFamily="34" charset="0"/>
              </a:rPr>
              <a:t>			</a:t>
            </a:r>
            <a:endParaRPr lang="en-US" sz="2600" dirty="0" smtClean="0">
              <a:latin typeface="+mn-lt"/>
            </a:endParaRPr>
          </a:p>
          <a:p>
            <a:pPr indent="0" eaLnBrk="1" fontAlgn="auto" hangingPunct="1">
              <a:spcBef>
                <a:spcPts val="0"/>
              </a:spcBef>
              <a:spcAft>
                <a:spcPts val="0"/>
              </a:spcAft>
              <a:buFont typeface="Arial"/>
              <a:buNone/>
              <a:defRPr/>
            </a:pPr>
            <a:endParaRPr lang="en-US" sz="1800" dirty="0" smtClean="0"/>
          </a:p>
          <a:p>
            <a:pPr eaLnBrk="1" fontAlgn="auto" hangingPunct="1">
              <a:spcAft>
                <a:spcPts val="0"/>
              </a:spcAft>
              <a:buFont typeface="Arial"/>
              <a:buNone/>
              <a:defRPr/>
            </a:pPr>
            <a:endParaRPr lang="en-US" sz="2000" dirty="0" smtClean="0">
              <a:latin typeface="+mn-lt"/>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657600"/>
            <a:ext cx="1500187"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Grp="1" noChangeArrowheads="1"/>
          </p:cNvSpPr>
          <p:nvPr>
            <p:ph type="title"/>
          </p:nvPr>
        </p:nvSpPr>
        <p:spPr>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The </a:t>
            </a:r>
            <a:r>
              <a:rPr lang="en-US" sz="3600" b="1" dirty="0" smtClean="0">
                <a:solidFill>
                  <a:schemeClr val="bg1"/>
                </a:solidFill>
                <a:latin typeface="Corbel" pitchFamily="34" charset="0"/>
                <a:cs typeface="Calibri" pitchFamily="34" charset="0"/>
              </a:rPr>
              <a:t>law provides better options for getting coverage</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11956841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315200" cy="5638800"/>
          </a:xfrm>
        </p:spPr>
        <p:txBody>
          <a:bodyPr rtlCol="0">
            <a:noAutofit/>
          </a:bodyPr>
          <a:lstStyle/>
          <a:p>
            <a:pPr eaLnBrk="1" fontAlgn="auto" hangingPunct="1">
              <a:spcAft>
                <a:spcPts val="0"/>
              </a:spcAft>
              <a:buFont typeface="Arial"/>
              <a:buChar char="•"/>
              <a:defRPr/>
            </a:pPr>
            <a:endParaRPr lang="en-US" sz="1000" dirty="0" smtClean="0">
              <a:latin typeface="+mn-lt"/>
            </a:endParaRPr>
          </a:p>
          <a:p>
            <a:pPr marL="0" lvl="1" indent="0">
              <a:lnSpc>
                <a:spcPct val="110000"/>
              </a:lnSpc>
              <a:spcBef>
                <a:spcPct val="0"/>
              </a:spcBef>
              <a:buNone/>
            </a:pPr>
            <a:r>
              <a:rPr lang="en-US" sz="2400" b="1" dirty="0">
                <a:latin typeface="Calibri" pitchFamily="34" charset="0"/>
              </a:rPr>
              <a:t>Starting in 2014:</a:t>
            </a:r>
          </a:p>
          <a:p>
            <a:r>
              <a:rPr lang="en-US" sz="2800" dirty="0">
                <a:latin typeface="Calibri" pitchFamily="34" charset="0"/>
              </a:rPr>
              <a:t>Discriminating against people with pre-existing conditions or because they are women will be illegal.</a:t>
            </a:r>
          </a:p>
          <a:p>
            <a:r>
              <a:rPr lang="en-US" sz="2800" dirty="0">
                <a:latin typeface="Calibri" pitchFamily="34" charset="0"/>
              </a:rPr>
              <a:t>There will be new State-based marketplaces – called Affordable Insurance Exchanges – where you’ll have a choice of private plans.  </a:t>
            </a:r>
          </a:p>
          <a:p>
            <a:r>
              <a:rPr lang="en-US" sz="2800" dirty="0">
                <a:latin typeface="Calibri" pitchFamily="34" charset="0"/>
              </a:rPr>
              <a:t>Tax credits will make buying insurance more affordable.</a:t>
            </a:r>
          </a:p>
          <a:p>
            <a:pPr eaLnBrk="1" fontAlgn="auto" hangingPunct="1">
              <a:spcAft>
                <a:spcPts val="0"/>
              </a:spcAft>
              <a:buFont typeface="Arial"/>
              <a:buChar char="•"/>
              <a:defRPr/>
            </a:pPr>
            <a:endParaRPr lang="en-US" sz="2600" dirty="0" smtClean="0">
              <a:latin typeface="+mn-lt"/>
            </a:endParaRPr>
          </a:p>
          <a:p>
            <a:pPr indent="0" eaLnBrk="1" fontAlgn="auto" hangingPunct="1">
              <a:spcBef>
                <a:spcPts val="0"/>
              </a:spcBef>
              <a:spcAft>
                <a:spcPts val="0"/>
              </a:spcAft>
              <a:buFont typeface="Arial"/>
              <a:buNone/>
              <a:defRPr/>
            </a:pPr>
            <a:endParaRPr lang="en-US" sz="1800" dirty="0" smtClean="0"/>
          </a:p>
          <a:p>
            <a:pPr eaLnBrk="1" fontAlgn="auto" hangingPunct="1">
              <a:spcAft>
                <a:spcPts val="0"/>
              </a:spcAft>
              <a:buFont typeface="Arial"/>
              <a:buNone/>
              <a:defRPr/>
            </a:pPr>
            <a:endParaRPr lang="en-US" sz="2000" dirty="0" smtClean="0">
              <a:latin typeface="+mn-lt"/>
            </a:endParaRPr>
          </a:p>
        </p:txBody>
      </p:sp>
      <p:sp>
        <p:nvSpPr>
          <p:cNvPr id="5" name="Rectangle 2"/>
          <p:cNvSpPr txBox="1">
            <a:spLocks noGrp="1" noChangeArrowheads="1"/>
          </p:cNvSpPr>
          <p:nvPr>
            <p:ph type="title"/>
          </p:nvPr>
        </p:nvSpPr>
        <p:spPr>
          <a:xfrm>
            <a:off x="838200" y="228600"/>
            <a:ext cx="7772400" cy="100965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The </a:t>
            </a:r>
            <a:r>
              <a:rPr lang="en-US" sz="3600" b="1" dirty="0" smtClean="0">
                <a:solidFill>
                  <a:schemeClr val="bg1"/>
                </a:solidFill>
                <a:latin typeface="Corbel" pitchFamily="34" charset="0"/>
                <a:cs typeface="Calibri" pitchFamily="34" charset="0"/>
              </a:rPr>
              <a:t>law provides better options for getting coverage</a:t>
            </a:r>
            <a:endParaRPr lang="en-US" sz="3600" b="1" dirty="0">
              <a:solidFill>
                <a:schemeClr val="bg1"/>
              </a:solidFill>
              <a:latin typeface="Corbel" pitchFamily="34" charset="0"/>
              <a:cs typeface="Calibri"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419600"/>
            <a:ext cx="110331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084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533400"/>
            <a:ext cx="7391400" cy="9144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ACA and Insurance Reforms</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533400" y="1524000"/>
            <a:ext cx="7620000" cy="4767431"/>
          </a:xfrm>
          <a:prstGeom prst="rect">
            <a:avLst/>
          </a:prstGeom>
          <a:noFill/>
        </p:spPr>
        <p:txBody>
          <a:bodyPr wrap="square" rtlCol="0">
            <a:noAutofit/>
          </a:bodyPr>
          <a:lstStyle/>
          <a:p>
            <a:pPr marL="457200" indent="-457200">
              <a:buFont typeface="Wingdings" pitchFamily="2" charset="2"/>
              <a:buChar char="v"/>
            </a:pPr>
            <a:r>
              <a:rPr lang="en-US" sz="2600" b="1" dirty="0" smtClean="0">
                <a:solidFill>
                  <a:prstClr val="black"/>
                </a:solidFill>
                <a:cs typeface="Calibri" pitchFamily="34" charset="0"/>
              </a:rPr>
              <a:t>Preventive Aspects</a:t>
            </a:r>
          </a:p>
          <a:p>
            <a:pPr marL="800100" lvl="1" indent="-342900">
              <a:buFont typeface="Wingdings" pitchFamily="2" charset="2"/>
              <a:buChar char="v"/>
            </a:pPr>
            <a:r>
              <a:rPr lang="en-US" sz="2200" b="1" dirty="0" smtClean="0">
                <a:solidFill>
                  <a:prstClr val="black"/>
                </a:solidFill>
                <a:cs typeface="Calibri" pitchFamily="34" charset="0"/>
              </a:rPr>
              <a:t>Free </a:t>
            </a:r>
            <a:r>
              <a:rPr lang="en-US" sz="2200" b="1" dirty="0">
                <a:solidFill>
                  <a:prstClr val="black"/>
                </a:solidFill>
                <a:cs typeface="Calibri" pitchFamily="34" charset="0"/>
              </a:rPr>
              <a:t>preventive care </a:t>
            </a:r>
            <a:r>
              <a:rPr lang="en-US" sz="2200" dirty="0">
                <a:solidFill>
                  <a:prstClr val="black"/>
                </a:solidFill>
                <a:cs typeface="Calibri" pitchFamily="34" charset="0"/>
              </a:rPr>
              <a:t>for those with </a:t>
            </a:r>
            <a:r>
              <a:rPr lang="en-US" sz="2200" dirty="0" smtClean="0">
                <a:solidFill>
                  <a:prstClr val="black"/>
                </a:solidFill>
                <a:cs typeface="Calibri" pitchFamily="34" charset="0"/>
              </a:rPr>
              <a:t>insurance, including Medicare </a:t>
            </a:r>
          </a:p>
          <a:p>
            <a:pPr marL="342900" indent="-342900">
              <a:buFont typeface="Wingdings" pitchFamily="2" charset="2"/>
              <a:buChar char="v"/>
            </a:pPr>
            <a:r>
              <a:rPr lang="en-US" sz="2600" b="1" dirty="0">
                <a:solidFill>
                  <a:prstClr val="black"/>
                </a:solidFill>
                <a:cs typeface="Calibri" pitchFamily="34" charset="0"/>
              </a:rPr>
              <a:t> </a:t>
            </a:r>
            <a:r>
              <a:rPr lang="en-US" sz="2600" b="1" dirty="0" smtClean="0">
                <a:solidFill>
                  <a:prstClr val="black"/>
                </a:solidFill>
                <a:cs typeface="Calibri" pitchFamily="34" charset="0"/>
              </a:rPr>
              <a:t>Financial Aspects</a:t>
            </a:r>
          </a:p>
          <a:p>
            <a:pPr marL="800100" lvl="1" indent="-342900">
              <a:buFont typeface="Wingdings" pitchFamily="2" charset="2"/>
              <a:buChar char="v"/>
            </a:pPr>
            <a:r>
              <a:rPr lang="en-US" sz="2200" b="1" dirty="0" smtClean="0">
                <a:solidFill>
                  <a:prstClr val="black"/>
                </a:solidFill>
                <a:cs typeface="Calibri" pitchFamily="34" charset="0"/>
              </a:rPr>
              <a:t>Financial </a:t>
            </a:r>
            <a:r>
              <a:rPr lang="en-US" sz="2200" b="1" dirty="0">
                <a:solidFill>
                  <a:prstClr val="black"/>
                </a:solidFill>
                <a:cs typeface="Calibri" pitchFamily="34" charset="0"/>
              </a:rPr>
              <a:t>assistance for seniors </a:t>
            </a:r>
            <a:r>
              <a:rPr lang="en-US" sz="2200" dirty="0">
                <a:solidFill>
                  <a:prstClr val="black"/>
                </a:solidFill>
                <a:cs typeface="Calibri" pitchFamily="34" charset="0"/>
              </a:rPr>
              <a:t>for prescription drugs</a:t>
            </a:r>
          </a:p>
          <a:p>
            <a:pPr marL="800100" lvl="1" indent="-342900">
              <a:buFont typeface="Wingdings" pitchFamily="2" charset="2"/>
              <a:buChar char="v"/>
            </a:pPr>
            <a:r>
              <a:rPr lang="en-US" sz="2200" b="1" dirty="0">
                <a:solidFill>
                  <a:prstClr val="black"/>
                </a:solidFill>
                <a:cs typeface="Calibri" pitchFamily="34" charset="0"/>
              </a:rPr>
              <a:t>No lifetime limits on coverage</a:t>
            </a:r>
            <a:r>
              <a:rPr lang="en-US" sz="2200" dirty="0">
                <a:solidFill>
                  <a:prstClr val="black"/>
                </a:solidFill>
                <a:cs typeface="Calibri" pitchFamily="34" charset="0"/>
              </a:rPr>
              <a:t> of essential </a:t>
            </a:r>
            <a:r>
              <a:rPr lang="en-US" sz="2200" dirty="0" smtClean="0">
                <a:solidFill>
                  <a:prstClr val="black"/>
                </a:solidFill>
                <a:cs typeface="Calibri" pitchFamily="34" charset="0"/>
              </a:rPr>
              <a:t>benefits</a:t>
            </a:r>
            <a:endParaRPr lang="en-US" sz="2200" dirty="0">
              <a:solidFill>
                <a:prstClr val="black"/>
              </a:solidFill>
              <a:cs typeface="Calibri" pitchFamily="34" charset="0"/>
            </a:endParaRPr>
          </a:p>
          <a:p>
            <a:pPr marL="800100" lvl="1" indent="-342900">
              <a:buFont typeface="Wingdings" pitchFamily="2" charset="2"/>
              <a:buChar char="v"/>
            </a:pPr>
            <a:r>
              <a:rPr lang="en-US" sz="2200" b="1" dirty="0" smtClean="0">
                <a:solidFill>
                  <a:prstClr val="black"/>
                </a:solidFill>
                <a:cs typeface="Calibri" pitchFamily="34" charset="0"/>
              </a:rPr>
              <a:t>Tax </a:t>
            </a:r>
            <a:r>
              <a:rPr lang="en-US" sz="2200" b="1" dirty="0">
                <a:solidFill>
                  <a:prstClr val="black"/>
                </a:solidFill>
                <a:cs typeface="Calibri" pitchFamily="34" charset="0"/>
              </a:rPr>
              <a:t>breaks for small businesses </a:t>
            </a:r>
            <a:r>
              <a:rPr lang="en-US" sz="2200" dirty="0">
                <a:solidFill>
                  <a:prstClr val="black"/>
                </a:solidFill>
                <a:cs typeface="Calibri" pitchFamily="34" charset="0"/>
              </a:rPr>
              <a:t>to provide </a:t>
            </a:r>
            <a:r>
              <a:rPr lang="en-US" sz="2200" dirty="0" smtClean="0">
                <a:solidFill>
                  <a:prstClr val="black"/>
                </a:solidFill>
                <a:cs typeface="Calibri" pitchFamily="34" charset="0"/>
              </a:rPr>
              <a:t>coverage (2010-2016)</a:t>
            </a:r>
          </a:p>
          <a:p>
            <a:pPr marL="457200" indent="-457200">
              <a:buFont typeface="Wingdings" pitchFamily="2" charset="2"/>
              <a:buChar char="v"/>
            </a:pPr>
            <a:r>
              <a:rPr lang="en-US" sz="2600" b="1" dirty="0" smtClean="0">
                <a:solidFill>
                  <a:prstClr val="black"/>
                </a:solidFill>
                <a:cs typeface="Calibri" pitchFamily="34" charset="0"/>
              </a:rPr>
              <a:t>Access to insurance</a:t>
            </a:r>
          </a:p>
          <a:p>
            <a:pPr marL="800100" lvl="1" indent="-342900">
              <a:buFont typeface="Wingdings" pitchFamily="2" charset="2"/>
              <a:buChar char="v"/>
            </a:pPr>
            <a:r>
              <a:rPr lang="en-US" sz="2200" b="1" dirty="0" smtClean="0">
                <a:solidFill>
                  <a:prstClr val="black"/>
                </a:solidFill>
                <a:cs typeface="Calibri" pitchFamily="34" charset="0"/>
              </a:rPr>
              <a:t>Young </a:t>
            </a:r>
            <a:r>
              <a:rPr lang="en-US" sz="2200" b="1" dirty="0">
                <a:solidFill>
                  <a:prstClr val="black"/>
                </a:solidFill>
                <a:cs typeface="Calibri" pitchFamily="34" charset="0"/>
              </a:rPr>
              <a:t>adults </a:t>
            </a:r>
            <a:r>
              <a:rPr lang="en-US" sz="2200" b="1" dirty="0" smtClean="0">
                <a:solidFill>
                  <a:prstClr val="black"/>
                </a:solidFill>
                <a:cs typeface="Calibri" pitchFamily="34" charset="0"/>
              </a:rPr>
              <a:t>can stay on </a:t>
            </a:r>
            <a:r>
              <a:rPr lang="en-US" sz="2200" b="1" dirty="0">
                <a:solidFill>
                  <a:prstClr val="black"/>
                </a:solidFill>
                <a:cs typeface="Calibri" pitchFamily="34" charset="0"/>
              </a:rPr>
              <a:t>parent’s private insurance plans </a:t>
            </a:r>
            <a:r>
              <a:rPr lang="en-US" sz="2200" dirty="0">
                <a:solidFill>
                  <a:prstClr val="black"/>
                </a:solidFill>
                <a:cs typeface="Calibri" pitchFamily="34" charset="0"/>
              </a:rPr>
              <a:t>until age 26</a:t>
            </a:r>
          </a:p>
          <a:p>
            <a:pPr marL="800100" lvl="1" indent="-342900">
              <a:buFont typeface="Wingdings" pitchFamily="2" charset="2"/>
              <a:buChar char="v"/>
            </a:pPr>
            <a:r>
              <a:rPr lang="en-US" sz="2200" b="1" dirty="0">
                <a:solidFill>
                  <a:prstClr val="black"/>
                </a:solidFill>
                <a:cs typeface="Calibri" pitchFamily="34" charset="0"/>
              </a:rPr>
              <a:t>Children cannot be denied coverage </a:t>
            </a:r>
            <a:r>
              <a:rPr lang="en-US" sz="2200" dirty="0">
                <a:solidFill>
                  <a:prstClr val="black"/>
                </a:solidFill>
                <a:cs typeface="Calibri" pitchFamily="34" charset="0"/>
              </a:rPr>
              <a:t>for </a:t>
            </a:r>
            <a:r>
              <a:rPr lang="en-US" sz="2200" dirty="0" smtClean="0">
                <a:solidFill>
                  <a:prstClr val="black"/>
                </a:solidFill>
                <a:cs typeface="Calibri" pitchFamily="34" charset="0"/>
              </a:rPr>
              <a:t>having pre-existing condition (Adults Jan 2014)</a:t>
            </a:r>
            <a:endParaRPr lang="en-US" sz="2200" dirty="0">
              <a:solidFill>
                <a:prstClr val="black"/>
              </a:solidFill>
              <a:cs typeface="Calibri" pitchFamily="34" charset="0"/>
            </a:endParaRPr>
          </a:p>
          <a:p>
            <a:pPr marL="800100" lvl="1" indent="-342900">
              <a:buFont typeface="Arial" pitchFamily="34" charset="0"/>
              <a:buChar char="•"/>
            </a:pPr>
            <a:endParaRPr lang="en-US" sz="2400" dirty="0">
              <a:solidFill>
                <a:prstClr val="black"/>
              </a:solidFill>
              <a:cs typeface="Calibri" pitchFamily="34" charset="0"/>
            </a:endParaRPr>
          </a:p>
        </p:txBody>
      </p:sp>
      <p:pic>
        <p:nvPicPr>
          <p:cNvPr id="3074" name="Picture 2" descr="C:\Users\cbgomez\AppData\Local\Microsoft\Windows\Temporary Internet Files\Content.IE5\M614TXJ5\MC90044039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667000"/>
            <a:ext cx="1612464" cy="161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iStock_000010175968Sm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989138"/>
            <a:ext cx="8129588"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49275" y="474663"/>
            <a:ext cx="8129588" cy="1927225"/>
          </a:xfrm>
        </p:spPr>
        <p:txBody>
          <a:bodyPr wrap="square" numCol="1" anchorCtr="0" compatLnSpc="1">
            <a:prstTxWarp prst="textNoShape">
              <a:avLst/>
            </a:prstTxWarp>
            <a:normAutofit/>
          </a:bodyPr>
          <a:lstStyle/>
          <a:p>
            <a:pPr eaLnBrk="1" hangingPunct="1">
              <a:lnSpc>
                <a:spcPts val="2400"/>
              </a:lnSpc>
              <a:defRPr/>
            </a:pPr>
            <a:r>
              <a:rPr lang="en-US" dirty="0" smtClean="0">
                <a:latin typeface="Century Gothic" pitchFamily="34" charset="0"/>
              </a:rPr>
              <a:t/>
            </a:r>
            <a:br>
              <a:rPr lang="en-US" dirty="0" smtClean="0">
                <a:latin typeface="Century Gothic" pitchFamily="34" charset="0"/>
              </a:rPr>
            </a:br>
            <a:r>
              <a:rPr lang="en-US" sz="4000" b="1" dirty="0" smtClean="0">
                <a:latin typeface="Corbel" pitchFamily="34" charset="0"/>
              </a:rPr>
              <a:t>The Law Increases Access to Care</a:t>
            </a:r>
            <a:br>
              <a:rPr lang="en-US" sz="4000" b="1" dirty="0" smtClean="0">
                <a:latin typeface="Corbel" pitchFamily="34" charset="0"/>
              </a:rPr>
            </a:br>
            <a:r>
              <a:rPr lang="en-US" sz="4000" b="1" dirty="0" smtClean="0">
                <a:latin typeface="Corbel" pitchFamily="34" charset="0"/>
              </a:rPr>
              <a:t/>
            </a:r>
            <a:br>
              <a:rPr lang="en-US" sz="4000" b="1" dirty="0" smtClean="0">
                <a:latin typeface="Corbel" pitchFamily="34" charset="0"/>
              </a:rPr>
            </a:br>
            <a:r>
              <a:rPr lang="en-US" sz="3200" b="0" dirty="0" smtClean="0">
                <a:solidFill>
                  <a:schemeClr val="tx1"/>
                </a:solidFill>
                <a:latin typeface="Calibri" pitchFamily="34" charset="0"/>
              </a:rPr>
              <a:t/>
            </a:r>
            <a:br>
              <a:rPr lang="en-US" sz="3200" b="0" dirty="0" smtClean="0">
                <a:solidFill>
                  <a:schemeClr val="tx1"/>
                </a:solidFill>
                <a:latin typeface="Calibri" pitchFamily="34" charset="0"/>
              </a:rPr>
            </a:br>
            <a:endParaRPr lang="en-US" sz="2000" b="0" dirty="0" smtClean="0">
              <a:solidFill>
                <a:schemeClr val="tx1"/>
              </a:solidFill>
              <a:latin typeface="Calibri" pitchFamily="34" charset="0"/>
            </a:endParaRPr>
          </a:p>
        </p:txBody>
      </p:sp>
      <p:pic>
        <p:nvPicPr>
          <p:cNvPr id="24580" name="Picture 4" descr="illustr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35200"/>
            <a:ext cx="596900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911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rPr>
              <a:t>Why do we need health reform?</a:t>
            </a:r>
            <a:br>
              <a:rPr lang="en-US" sz="3800" b="1" dirty="0" smtClean="0">
                <a:solidFill>
                  <a:schemeClr val="bg1"/>
                </a:solidFill>
                <a:latin typeface="Corbel" pitchFamily="34" charset="0"/>
              </a:rPr>
            </a:br>
            <a:r>
              <a:rPr lang="en-US" sz="3800" b="1" dirty="0" smtClean="0">
                <a:solidFill>
                  <a:schemeClr val="bg1"/>
                </a:solidFill>
                <a:latin typeface="Corbel" pitchFamily="34" charset="0"/>
              </a:rPr>
              <a:t>Costs, Quality, Access</a:t>
            </a:r>
          </a:p>
        </p:txBody>
      </p:sp>
      <p:sp>
        <p:nvSpPr>
          <p:cNvPr id="52227" name="Rectangle 3"/>
          <p:cNvSpPr>
            <a:spLocks noGrp="1" noChangeArrowheads="1"/>
          </p:cNvSpPr>
          <p:nvPr>
            <p:ph idx="1"/>
          </p:nvPr>
        </p:nvSpPr>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762000" y="1647440"/>
            <a:ext cx="7391400" cy="4524760"/>
          </a:xfrm>
          <a:prstGeom prst="rect">
            <a:avLst/>
          </a:prstGeom>
          <a:noFill/>
        </p:spPr>
        <p:txBody>
          <a:bodyPr wrap="square" rtlCol="0">
            <a:noAutofit/>
          </a:bodyPr>
          <a:lstStyle/>
          <a:p>
            <a:pPr marL="349250" lvl="1" indent="-342900" algn="ctr">
              <a:buClr>
                <a:srgbClr val="003300"/>
              </a:buClr>
              <a:buSzPct val="90000"/>
              <a:buFont typeface="Arial" pitchFamily="34" charset="0"/>
              <a:buChar char="•"/>
            </a:pPr>
            <a:endParaRPr lang="en-US" sz="2400" dirty="0" smtClean="0">
              <a:solidFill>
                <a:prstClr val="black"/>
              </a:solidFill>
              <a:latin typeface="Calibri" pitchFamily="34" charset="0"/>
              <a:cs typeface="Calibri" pitchFamily="34" charset="0"/>
            </a:endParaRPr>
          </a:p>
        </p:txBody>
      </p:sp>
      <p:sp>
        <p:nvSpPr>
          <p:cNvPr id="6" name="TextBox 5"/>
          <p:cNvSpPr txBox="1"/>
          <p:nvPr/>
        </p:nvSpPr>
        <p:spPr>
          <a:xfrm>
            <a:off x="914400" y="1799840"/>
            <a:ext cx="7391400" cy="4524760"/>
          </a:xfrm>
          <a:prstGeom prst="rect">
            <a:avLst/>
          </a:prstGeom>
          <a:noFill/>
        </p:spPr>
        <p:txBody>
          <a:bodyPr wrap="square" rtlCol="0">
            <a:noAutofit/>
          </a:bodyPr>
          <a:lstStyle/>
          <a:p>
            <a:pPr marL="285750" indent="-285750">
              <a:buFont typeface="Wingdings" pitchFamily="2" charset="2"/>
              <a:buChar char="v"/>
            </a:pPr>
            <a:r>
              <a:rPr lang="en-US" sz="3200" dirty="0" smtClean="0"/>
              <a:t>Costs: </a:t>
            </a:r>
            <a:r>
              <a:rPr lang="en-US" sz="2800" i="1" dirty="0" smtClean="0">
                <a:effectLst>
                  <a:outerShdw blurRad="38100" dist="38100" dir="2700000" algn="tl">
                    <a:srgbClr val="000000">
                      <a:alpha val="43137"/>
                    </a:srgbClr>
                  </a:outerShdw>
                </a:effectLst>
              </a:rPr>
              <a:t>Excessive</a:t>
            </a:r>
          </a:p>
          <a:p>
            <a:pPr marL="285750" indent="-285750">
              <a:buFont typeface="Wingdings" pitchFamily="2" charset="2"/>
              <a:buChar char="v"/>
            </a:pPr>
            <a:r>
              <a:rPr lang="en-US" sz="3200" dirty="0" smtClean="0"/>
              <a:t>Quality: </a:t>
            </a:r>
            <a:r>
              <a:rPr lang="en-US" sz="2800" i="1" dirty="0" smtClean="0">
                <a:effectLst>
                  <a:outerShdw blurRad="38100" dist="38100" dir="2700000" algn="tl">
                    <a:srgbClr val="000000">
                      <a:alpha val="43137"/>
                    </a:srgbClr>
                  </a:outerShdw>
                </a:effectLst>
              </a:rPr>
              <a:t>Inconsistent</a:t>
            </a:r>
          </a:p>
          <a:p>
            <a:pPr marL="742950" lvl="1" indent="-285750">
              <a:buFont typeface="Wingdings" pitchFamily="2" charset="2"/>
              <a:buChar char="v"/>
            </a:pPr>
            <a:r>
              <a:rPr lang="en-US" sz="2800" dirty="0" smtClean="0"/>
              <a:t>Disparities</a:t>
            </a:r>
          </a:p>
          <a:p>
            <a:pPr marL="742950" lvl="1" indent="-285750">
              <a:buFont typeface="Wingdings" pitchFamily="2" charset="2"/>
              <a:buChar char="v"/>
            </a:pPr>
            <a:r>
              <a:rPr lang="en-US" sz="2800" dirty="0" smtClean="0"/>
              <a:t>Patients </a:t>
            </a:r>
            <a:r>
              <a:rPr lang="en-US" sz="2800" dirty="0"/>
              <a:t>often don’t receive recommended </a:t>
            </a:r>
            <a:r>
              <a:rPr lang="en-US" sz="2800" dirty="0" smtClean="0"/>
              <a:t>care</a:t>
            </a:r>
          </a:p>
          <a:p>
            <a:pPr marL="285750" indent="-285750">
              <a:buFont typeface="Wingdings" pitchFamily="2" charset="2"/>
              <a:buChar char="v"/>
            </a:pPr>
            <a:r>
              <a:rPr lang="en-US" sz="3200" dirty="0"/>
              <a:t>Access: </a:t>
            </a:r>
            <a:r>
              <a:rPr lang="en-US" sz="2800" i="1" dirty="0">
                <a:effectLst>
                  <a:outerShdw blurRad="38100" dist="38100" dir="2700000" algn="tl">
                    <a:srgbClr val="000000">
                      <a:alpha val="43137"/>
                    </a:srgbClr>
                  </a:outerShdw>
                </a:effectLst>
              </a:rPr>
              <a:t>Inadequate</a:t>
            </a:r>
          </a:p>
          <a:p>
            <a:pPr marL="742950" lvl="1" indent="-285750">
              <a:buFont typeface="Wingdings" pitchFamily="2" charset="2"/>
              <a:buChar char="v"/>
            </a:pPr>
            <a:r>
              <a:rPr lang="en-US" sz="2800" dirty="0" smtClean="0"/>
              <a:t>Millions underinsured or uninsured or one major illness away from being uninsured</a:t>
            </a:r>
            <a:endParaRPr lang="en-US" sz="2800" dirty="0"/>
          </a:p>
          <a:p>
            <a:pPr marL="742950" lvl="1" indent="-285750">
              <a:buFont typeface="Wingdings" pitchFamily="2" charset="2"/>
              <a:buChar char="v"/>
            </a:pPr>
            <a:r>
              <a:rPr lang="en-US" sz="2800" dirty="0"/>
              <a:t>The right health care providers close by</a:t>
            </a:r>
          </a:p>
          <a:p>
            <a:pPr marL="742950" lvl="1" indent="-285750">
              <a:buFont typeface="Wingdings" pitchFamily="2" charset="2"/>
              <a:buChar char="v"/>
            </a:pPr>
            <a:endParaRPr lang="en-US" sz="2800" dirty="0"/>
          </a:p>
          <a:p>
            <a:pPr marL="742950" lvl="1" indent="-285750">
              <a:buFont typeface="Wingdings" pitchFamily="2" charset="2"/>
              <a:buChar char="v"/>
            </a:pPr>
            <a:endParaRPr lang="en-US" sz="3200" dirty="0" smtClean="0"/>
          </a:p>
          <a:p>
            <a:pPr marL="742950" lvl="1" indent="-285750">
              <a:buFont typeface="Wingdings" pitchFamily="2" charset="2"/>
              <a:buChar char="v"/>
            </a:pPr>
            <a:endParaRPr lang="en-US" sz="3200" dirty="0"/>
          </a:p>
        </p:txBody>
      </p:sp>
    </p:spTree>
    <p:extLst>
      <p:ext uri="{BB962C8B-B14F-4D97-AF65-F5344CB8AC3E}">
        <p14:creationId xmlns:p14="http://schemas.microsoft.com/office/powerpoint/2010/main" val="32901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$168 million to train 500 new primary-care physicians over the next five years, </a:t>
            </a:r>
          </a:p>
          <a:p>
            <a:r>
              <a:rPr lang="en-US" dirty="0" smtClean="0"/>
              <a:t>$30 million to encourage 600 nursing students to attend school full-time and complete their education, and </a:t>
            </a:r>
          </a:p>
          <a:p>
            <a:r>
              <a:rPr lang="en-US" dirty="0" smtClean="0"/>
              <a:t>$32 million to create 600 new physician assistants.</a:t>
            </a:r>
            <a:endParaRPr lang="en-US" dirty="0"/>
          </a:p>
        </p:txBody>
      </p:sp>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Healthcare Workforce Incentives</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7262966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4000" b="1" dirty="0" smtClean="0">
                <a:solidFill>
                  <a:schemeClr val="bg1"/>
                </a:solidFill>
                <a:latin typeface="Corbel" pitchFamily="34" charset="0"/>
                <a:cs typeface="Calibri" pitchFamily="34" charset="0"/>
              </a:rPr>
              <a:t>Personal and Social Responsibilities</a:t>
            </a:r>
            <a:endParaRPr lang="en-US" sz="40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4" name="Rectangle 3"/>
          <p:cNvSpPr/>
          <p:nvPr/>
        </p:nvSpPr>
        <p:spPr>
          <a:xfrm>
            <a:off x="152401" y="1905000"/>
            <a:ext cx="8153402" cy="3231654"/>
          </a:xfrm>
          <a:prstGeom prst="rect">
            <a:avLst/>
          </a:prstGeom>
        </p:spPr>
        <p:txBody>
          <a:bodyPr wrap="square">
            <a:spAutoFit/>
          </a:bodyPr>
          <a:lstStyle/>
          <a:p>
            <a:pPr marL="457200" indent="-457200">
              <a:buFont typeface="Wingdings" pitchFamily="2" charset="2"/>
              <a:buChar char="v"/>
            </a:pPr>
            <a:r>
              <a:rPr lang="en-US" sz="2800" b="1" dirty="0">
                <a:latin typeface="Calibri" pitchFamily="34" charset="0"/>
              </a:rPr>
              <a:t>Personal </a:t>
            </a:r>
            <a:r>
              <a:rPr lang="en-US" sz="2800" b="1" dirty="0" smtClean="0">
                <a:latin typeface="Calibri" pitchFamily="34" charset="0"/>
              </a:rPr>
              <a:t>responsibility</a:t>
            </a:r>
            <a:r>
              <a:rPr lang="en-US" sz="2800" dirty="0" smtClean="0">
                <a:latin typeface="Calibri" pitchFamily="34" charset="0"/>
              </a:rPr>
              <a:t>:</a:t>
            </a:r>
          </a:p>
          <a:p>
            <a:pPr marL="914400" lvl="1" indent="-457200">
              <a:buFont typeface="Wingdings" pitchFamily="2" charset="2"/>
              <a:buChar char="v"/>
            </a:pPr>
            <a:r>
              <a:rPr lang="en-US" sz="2600" dirty="0" smtClean="0">
                <a:latin typeface="Calibri" pitchFamily="34" charset="0"/>
              </a:rPr>
              <a:t>Making healthy choices for oneself</a:t>
            </a:r>
          </a:p>
          <a:p>
            <a:pPr marL="457200" indent="-457200">
              <a:buFont typeface="Wingdings" pitchFamily="2" charset="2"/>
              <a:buChar char="v"/>
            </a:pPr>
            <a:endParaRPr lang="en-US" sz="2800" b="1" dirty="0" smtClean="0">
              <a:latin typeface="Calibri" pitchFamily="34" charset="0"/>
            </a:endParaRPr>
          </a:p>
          <a:p>
            <a:pPr marL="457200" indent="-457200">
              <a:buFont typeface="Wingdings" pitchFamily="2" charset="2"/>
              <a:buChar char="v"/>
            </a:pPr>
            <a:r>
              <a:rPr lang="en-US" sz="2800" b="1" dirty="0" smtClean="0">
                <a:latin typeface="Calibri" pitchFamily="34" charset="0"/>
              </a:rPr>
              <a:t>Social </a:t>
            </a:r>
            <a:r>
              <a:rPr lang="en-US" sz="2800" b="1" dirty="0">
                <a:latin typeface="Calibri" pitchFamily="34" charset="0"/>
              </a:rPr>
              <a:t>responsibility</a:t>
            </a:r>
            <a:r>
              <a:rPr lang="en-US" sz="2800" dirty="0">
                <a:latin typeface="Calibri" pitchFamily="34" charset="0"/>
              </a:rPr>
              <a:t>:</a:t>
            </a:r>
          </a:p>
          <a:p>
            <a:pPr marL="914400" lvl="1" indent="-457200">
              <a:buFont typeface="Wingdings" pitchFamily="2" charset="2"/>
              <a:buChar char="v"/>
            </a:pPr>
            <a:r>
              <a:rPr lang="en-US" sz="2600" dirty="0" smtClean="0">
                <a:latin typeface="Calibri" pitchFamily="34" charset="0"/>
              </a:rPr>
              <a:t>Responsibility of government, communities, and corporations </a:t>
            </a:r>
          </a:p>
          <a:p>
            <a:pPr marL="914400" lvl="1" indent="-457200">
              <a:buFont typeface="Wingdings" pitchFamily="2" charset="2"/>
              <a:buChar char="v"/>
            </a:pPr>
            <a:r>
              <a:rPr lang="en-US" sz="2600" dirty="0" smtClean="0">
                <a:latin typeface="Calibri" pitchFamily="34" charset="0"/>
              </a:rPr>
              <a:t>Considers health of whole population</a:t>
            </a:r>
          </a:p>
          <a:p>
            <a:endParaRPr lang="en-US" sz="1600" dirty="0">
              <a:latin typeface="Calibri" pitchFamily="34" charset="0"/>
            </a:endParaRPr>
          </a:p>
        </p:txBody>
      </p:sp>
      <p:pic>
        <p:nvPicPr>
          <p:cNvPr id="13314" name="Picture 2" descr="https://encrypted-tbn3.gstatic.com/images?q=tbn:ANd9GcS9x2b2zGx3594jKOA3NMGLygGhiKsJyGNC11VwpMExNBgC0oG8yA"/>
          <p:cNvPicPr>
            <a:picLocks noChangeAspect="1" noChangeArrowheads="1"/>
          </p:cNvPicPr>
          <p:nvPr/>
        </p:nvPicPr>
        <p:blipFill rotWithShape="1">
          <a:blip r:embed="rId3">
            <a:extLst>
              <a:ext uri="{28A0092B-C50C-407E-A947-70E740481C1C}">
                <a14:useLocalDpi xmlns:a14="http://schemas.microsoft.com/office/drawing/2010/main" val="0"/>
              </a:ext>
            </a:extLst>
          </a:blip>
          <a:srcRect l="7583" t="4338" r="10010" b="13199"/>
          <a:stretch/>
        </p:blipFill>
        <p:spPr bwMode="auto">
          <a:xfrm>
            <a:off x="6033812" y="1672837"/>
            <a:ext cx="1844566" cy="1680884"/>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000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b="1" dirty="0" smtClean="0">
                <a:solidFill>
                  <a:schemeClr val="bg1"/>
                </a:solidFill>
                <a:latin typeface="Corbel" pitchFamily="34" charset="0"/>
                <a:cs typeface="Calibri" pitchFamily="34" charset="0"/>
              </a:rPr>
              <a:t>Rewarding Responsibility</a:t>
            </a:r>
            <a:endParaRPr lang="en-US"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4" name="Rectangle 3"/>
          <p:cNvSpPr/>
          <p:nvPr/>
        </p:nvSpPr>
        <p:spPr>
          <a:xfrm>
            <a:off x="152401" y="1905000"/>
            <a:ext cx="8153402" cy="4062651"/>
          </a:xfrm>
          <a:prstGeom prst="rect">
            <a:avLst/>
          </a:prstGeom>
        </p:spPr>
        <p:txBody>
          <a:bodyPr wrap="square">
            <a:spAutoFit/>
          </a:bodyPr>
          <a:lstStyle/>
          <a:p>
            <a:pPr marL="457200" indent="-457200">
              <a:buFont typeface="Wingdings" pitchFamily="2" charset="2"/>
              <a:buChar char="v"/>
            </a:pPr>
            <a:r>
              <a:rPr lang="en-US" sz="2800" b="1" dirty="0">
                <a:latin typeface="Calibri" pitchFamily="34" charset="0"/>
              </a:rPr>
              <a:t>Rewards Medicare and Medicaid enrollees </a:t>
            </a:r>
            <a:r>
              <a:rPr lang="en-US" sz="2600" dirty="0">
                <a:latin typeface="Calibri" pitchFamily="34" charset="0"/>
              </a:rPr>
              <a:t>for completing behavior modification programs</a:t>
            </a:r>
          </a:p>
          <a:p>
            <a:pPr marL="457200" indent="-457200">
              <a:buFont typeface="Wingdings" pitchFamily="2" charset="2"/>
              <a:buChar char="v"/>
            </a:pPr>
            <a:r>
              <a:rPr lang="en-US" sz="2800" b="1" dirty="0">
                <a:latin typeface="Calibri" pitchFamily="34" charset="0"/>
              </a:rPr>
              <a:t>Requires Medicaid coverage of smoking cessation </a:t>
            </a:r>
            <a:r>
              <a:rPr lang="en-US" sz="2600" dirty="0">
                <a:latin typeface="Calibri" pitchFamily="34" charset="0"/>
              </a:rPr>
              <a:t>services for pregnant women</a:t>
            </a:r>
          </a:p>
          <a:p>
            <a:pPr marL="457200" indent="-457200">
              <a:buFont typeface="Wingdings" pitchFamily="2" charset="2"/>
              <a:buChar char="v"/>
            </a:pPr>
            <a:r>
              <a:rPr lang="en-US" sz="2800" b="1" dirty="0">
                <a:latin typeface="Calibri" pitchFamily="34" charset="0"/>
              </a:rPr>
              <a:t>Gives free annual wellness </a:t>
            </a:r>
            <a:r>
              <a:rPr lang="en-US" sz="2800" b="1" dirty="0" smtClean="0">
                <a:latin typeface="Calibri" pitchFamily="34" charset="0"/>
              </a:rPr>
              <a:t>visits </a:t>
            </a:r>
            <a:r>
              <a:rPr lang="en-US" sz="2600" dirty="0">
                <a:latin typeface="Calibri" pitchFamily="34" charset="0"/>
              </a:rPr>
              <a:t>for those on Medicare</a:t>
            </a:r>
          </a:p>
          <a:p>
            <a:pPr marL="914400" lvl="1" indent="-457200">
              <a:buFont typeface="Wingdings" pitchFamily="2" charset="2"/>
              <a:buChar char="v"/>
            </a:pPr>
            <a:r>
              <a:rPr lang="en-US" sz="2600" dirty="0">
                <a:latin typeface="Calibri" pitchFamily="34" charset="0"/>
              </a:rPr>
              <a:t>P</a:t>
            </a:r>
            <a:r>
              <a:rPr lang="en-US" sz="2600" dirty="0" smtClean="0">
                <a:latin typeface="Calibri" pitchFamily="34" charset="0"/>
              </a:rPr>
              <a:t>revention </a:t>
            </a:r>
            <a:r>
              <a:rPr lang="en-US" sz="2600" dirty="0">
                <a:latin typeface="Calibri" pitchFamily="34" charset="0"/>
              </a:rPr>
              <a:t>plan services and health risk assessment</a:t>
            </a:r>
          </a:p>
          <a:p>
            <a:pPr marL="457200" indent="-457200">
              <a:buFont typeface="Wingdings" pitchFamily="2" charset="2"/>
              <a:buChar char="v"/>
            </a:pPr>
            <a:r>
              <a:rPr lang="en-US" sz="2800" b="1" dirty="0">
                <a:latin typeface="Calibri" pitchFamily="34" charset="0"/>
              </a:rPr>
              <a:t>Free preventive services </a:t>
            </a:r>
            <a:r>
              <a:rPr lang="en-US" sz="2600" dirty="0">
                <a:latin typeface="Calibri" pitchFamily="34" charset="0"/>
              </a:rPr>
              <a:t>for all on insurance (July 2012)</a:t>
            </a:r>
          </a:p>
          <a:p>
            <a:pPr marL="285750" indent="-285750">
              <a:buFont typeface="Arial" pitchFamily="34" charset="0"/>
              <a:buChar char="•"/>
            </a:pPr>
            <a:endParaRPr lang="en-US" sz="1600" dirty="0">
              <a:latin typeface="Calibri" pitchFamily="34" charset="0"/>
            </a:endParaRPr>
          </a:p>
        </p:txBody>
      </p:sp>
    </p:spTree>
    <p:extLst>
      <p:ext uri="{BB962C8B-B14F-4D97-AF65-F5344CB8AC3E}">
        <p14:creationId xmlns:p14="http://schemas.microsoft.com/office/powerpoint/2010/main" val="31477498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b="1" dirty="0">
                <a:solidFill>
                  <a:schemeClr val="bg1"/>
                </a:solidFill>
                <a:latin typeface="Corbel" pitchFamily="34" charset="0"/>
                <a:cs typeface="Calibri" pitchFamily="34" charset="0"/>
              </a:rPr>
              <a:t>Federal &amp; State Health Promotion Efforts</a:t>
            </a: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4" name="Rectangle 3"/>
          <p:cNvSpPr/>
          <p:nvPr/>
        </p:nvSpPr>
        <p:spPr>
          <a:xfrm>
            <a:off x="152401" y="1905000"/>
            <a:ext cx="8153402" cy="2739211"/>
          </a:xfrm>
          <a:prstGeom prst="rect">
            <a:avLst/>
          </a:prstGeom>
        </p:spPr>
        <p:txBody>
          <a:bodyPr wrap="square">
            <a:spAutoFit/>
          </a:bodyPr>
          <a:lstStyle/>
          <a:p>
            <a:pPr marL="457200" indent="-457200">
              <a:buFont typeface="Wingdings" pitchFamily="2" charset="2"/>
              <a:buChar char="v"/>
            </a:pPr>
            <a:r>
              <a:rPr lang="en-US" sz="3200" b="1" dirty="0" smtClean="0">
                <a:latin typeface="Calibri" pitchFamily="34" charset="0"/>
              </a:rPr>
              <a:t>Creates a National Council </a:t>
            </a:r>
            <a:r>
              <a:rPr lang="en-US" sz="3000" dirty="0" smtClean="0">
                <a:latin typeface="Calibri" pitchFamily="34" charset="0"/>
              </a:rPr>
              <a:t>to </a:t>
            </a:r>
            <a:r>
              <a:rPr lang="en-US" sz="3000" dirty="0">
                <a:latin typeface="Calibri" pitchFamily="34" charset="0"/>
              </a:rPr>
              <a:t>coordinate federal prevention, wellness, and public health activities</a:t>
            </a:r>
          </a:p>
          <a:p>
            <a:pPr marL="457200" indent="-457200">
              <a:buFont typeface="Wingdings" pitchFamily="2" charset="2"/>
              <a:buChar char="v"/>
            </a:pPr>
            <a:r>
              <a:rPr lang="en-US" sz="3200" b="1" dirty="0" smtClean="0">
                <a:latin typeface="Calibri" pitchFamily="34" charset="0"/>
              </a:rPr>
              <a:t>Offers new </a:t>
            </a:r>
            <a:r>
              <a:rPr lang="en-US" sz="3200" b="1" dirty="0">
                <a:latin typeface="Calibri" pitchFamily="34" charset="0"/>
              </a:rPr>
              <a:t>prevention </a:t>
            </a:r>
            <a:r>
              <a:rPr lang="en-US" sz="3000" dirty="0">
                <a:latin typeface="Calibri" pitchFamily="34" charset="0"/>
              </a:rPr>
              <a:t>research and health screenings, education and outreach</a:t>
            </a:r>
          </a:p>
          <a:p>
            <a:pPr marL="285750" indent="-285750">
              <a:buFont typeface="Wingdings" pitchFamily="2" charset="2"/>
              <a:buChar char="v"/>
            </a:pPr>
            <a:endParaRPr lang="en-US" sz="1600" dirty="0">
              <a:latin typeface="Calibri" pitchFamily="34" charset="0"/>
            </a:endParaRPr>
          </a:p>
        </p:txBody>
      </p:sp>
    </p:spTree>
    <p:extLst>
      <p:ext uri="{BB962C8B-B14F-4D97-AF65-F5344CB8AC3E}">
        <p14:creationId xmlns:p14="http://schemas.microsoft.com/office/powerpoint/2010/main" val="36178708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b="1" dirty="0" smtClean="0">
                <a:solidFill>
                  <a:schemeClr val="bg1"/>
                </a:solidFill>
                <a:latin typeface="Corbel" pitchFamily="34" charset="0"/>
                <a:cs typeface="Calibri" pitchFamily="34" charset="0"/>
              </a:rPr>
              <a:t>Promoting Health At Work</a:t>
            </a:r>
            <a:endParaRPr lang="en-US" b="1" dirty="0">
              <a:solidFill>
                <a:schemeClr val="bg1"/>
              </a:solidFill>
              <a:latin typeface="Corbel" pitchFamily="34" charset="0"/>
              <a:cs typeface="Calibri" pitchFamily="34" charset="0"/>
            </a:endParaRPr>
          </a:p>
        </p:txBody>
      </p:sp>
      <p:sp>
        <p:nvSpPr>
          <p:cNvPr id="4" name="Rectangle 3"/>
          <p:cNvSpPr/>
          <p:nvPr/>
        </p:nvSpPr>
        <p:spPr>
          <a:xfrm>
            <a:off x="152401" y="1670209"/>
            <a:ext cx="8153402" cy="3816429"/>
          </a:xfrm>
          <a:prstGeom prst="rect">
            <a:avLst/>
          </a:prstGeom>
        </p:spPr>
        <p:txBody>
          <a:bodyPr wrap="square">
            <a:spAutoFit/>
          </a:bodyPr>
          <a:lstStyle/>
          <a:p>
            <a:pPr marL="457200" indent="-457200">
              <a:buFont typeface="Wingdings" pitchFamily="2" charset="2"/>
              <a:buChar char="v"/>
            </a:pPr>
            <a:r>
              <a:rPr lang="en-US" sz="2800" b="1" dirty="0" smtClean="0">
                <a:latin typeface="Calibri" pitchFamily="34" charset="0"/>
              </a:rPr>
              <a:t>Gives </a:t>
            </a:r>
            <a:r>
              <a:rPr lang="en-US" sz="2800" b="1" dirty="0">
                <a:latin typeface="Calibri" pitchFamily="34" charset="0"/>
              </a:rPr>
              <a:t>grants to employers </a:t>
            </a:r>
            <a:r>
              <a:rPr lang="en-US" sz="2600" dirty="0">
                <a:latin typeface="Calibri" pitchFamily="34" charset="0"/>
              </a:rPr>
              <a:t>for up to 5 years for wellness programs</a:t>
            </a:r>
          </a:p>
          <a:p>
            <a:pPr marL="457200" indent="-457200">
              <a:buFont typeface="Wingdings" pitchFamily="2" charset="2"/>
              <a:buChar char="v"/>
            </a:pPr>
            <a:r>
              <a:rPr lang="en-US" sz="2800" b="1" dirty="0">
                <a:latin typeface="Calibri" pitchFamily="34" charset="0"/>
              </a:rPr>
              <a:t>Funds grants for employers </a:t>
            </a:r>
            <a:r>
              <a:rPr lang="en-US" sz="2600" dirty="0">
                <a:latin typeface="Calibri" pitchFamily="34" charset="0"/>
              </a:rPr>
              <a:t>to reward employees for entering wellness programs</a:t>
            </a:r>
          </a:p>
          <a:p>
            <a:pPr marL="457200" indent="-457200">
              <a:buFont typeface="Wingdings" pitchFamily="2" charset="2"/>
              <a:buChar char="v"/>
            </a:pPr>
            <a:r>
              <a:rPr lang="en-US" sz="2800" b="1" dirty="0" smtClean="0">
                <a:latin typeface="Calibri" pitchFamily="34" charset="0"/>
              </a:rPr>
              <a:t>Requires chain </a:t>
            </a:r>
            <a:r>
              <a:rPr lang="en-US" sz="2800" b="1" dirty="0">
                <a:latin typeface="Calibri" pitchFamily="34" charset="0"/>
              </a:rPr>
              <a:t>restaurants </a:t>
            </a:r>
            <a:r>
              <a:rPr lang="en-US" sz="2600" dirty="0" smtClean="0">
                <a:latin typeface="Calibri" pitchFamily="34" charset="0"/>
              </a:rPr>
              <a:t>to state </a:t>
            </a:r>
            <a:r>
              <a:rPr lang="en-US" sz="2600" dirty="0">
                <a:latin typeface="Calibri" pitchFamily="34" charset="0"/>
              </a:rPr>
              <a:t>nutrition content on all items</a:t>
            </a:r>
          </a:p>
          <a:p>
            <a:pPr marL="457200" indent="-457200">
              <a:buFont typeface="Wingdings" pitchFamily="2" charset="2"/>
              <a:buChar char="v"/>
            </a:pPr>
            <a:r>
              <a:rPr lang="en-US" sz="2800" b="1" dirty="0">
                <a:latin typeface="Calibri" pitchFamily="34" charset="0"/>
              </a:rPr>
              <a:t>Employers must </a:t>
            </a:r>
            <a:r>
              <a:rPr lang="en-US" sz="2800" b="1" dirty="0" smtClean="0">
                <a:latin typeface="Calibri" pitchFamily="34" charset="0"/>
              </a:rPr>
              <a:t>provide  </a:t>
            </a:r>
            <a:r>
              <a:rPr lang="en-US" sz="2600" dirty="0">
                <a:latin typeface="Calibri" pitchFamily="34" charset="0"/>
              </a:rPr>
              <a:t>a</a:t>
            </a:r>
            <a:r>
              <a:rPr lang="en-US" sz="2600" dirty="0" smtClean="0">
                <a:latin typeface="Calibri" pitchFamily="34" charset="0"/>
              </a:rPr>
              <a:t> </a:t>
            </a:r>
            <a:r>
              <a:rPr lang="en-US" sz="2600" dirty="0">
                <a:latin typeface="Calibri" pitchFamily="34" charset="0"/>
              </a:rPr>
              <a:t>break time and </a:t>
            </a:r>
            <a:r>
              <a:rPr lang="en-US" sz="2600" dirty="0" smtClean="0">
                <a:latin typeface="Calibri" pitchFamily="34" charset="0"/>
              </a:rPr>
              <a:t>also offer a separate </a:t>
            </a:r>
            <a:r>
              <a:rPr lang="en-US" sz="2600" dirty="0">
                <a:latin typeface="Calibri" pitchFamily="34" charset="0"/>
              </a:rPr>
              <a:t>location (other than bathroom) for </a:t>
            </a:r>
            <a:r>
              <a:rPr lang="en-US" sz="2600" dirty="0" smtClean="0">
                <a:latin typeface="Calibri" pitchFamily="34" charset="0"/>
              </a:rPr>
              <a:t>breastfeeding</a:t>
            </a:r>
            <a:endParaRPr lang="en-US" sz="2600" dirty="0">
              <a:latin typeface="Calibri" pitchFamily="34" charset="0"/>
            </a:endParaRPr>
          </a:p>
        </p:txBody>
      </p:sp>
    </p:spTree>
    <p:extLst>
      <p:ext uri="{BB962C8B-B14F-4D97-AF65-F5344CB8AC3E}">
        <p14:creationId xmlns:p14="http://schemas.microsoft.com/office/powerpoint/2010/main" val="26127116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b="1" dirty="0" smtClean="0">
                <a:solidFill>
                  <a:schemeClr val="bg1"/>
                </a:solidFill>
                <a:latin typeface="Corbel" pitchFamily="34" charset="0"/>
                <a:cs typeface="Calibri" pitchFamily="34" charset="0"/>
              </a:rPr>
              <a:t>Making Communities Healthier</a:t>
            </a:r>
            <a:endParaRPr lang="en-US" b="1" dirty="0">
              <a:solidFill>
                <a:schemeClr val="bg1"/>
              </a:solidFill>
              <a:latin typeface="Corbel" pitchFamily="34" charset="0"/>
              <a:cs typeface="Calibri" pitchFamily="34" charset="0"/>
            </a:endParaRPr>
          </a:p>
        </p:txBody>
      </p:sp>
      <p:sp>
        <p:nvSpPr>
          <p:cNvPr id="4" name="Rectangle 3"/>
          <p:cNvSpPr/>
          <p:nvPr/>
        </p:nvSpPr>
        <p:spPr>
          <a:xfrm>
            <a:off x="152401" y="1670209"/>
            <a:ext cx="8153402" cy="3785652"/>
          </a:xfrm>
          <a:prstGeom prst="rect">
            <a:avLst/>
          </a:prstGeom>
        </p:spPr>
        <p:txBody>
          <a:bodyPr wrap="square">
            <a:spAutoFit/>
          </a:bodyPr>
          <a:lstStyle/>
          <a:p>
            <a:pPr marL="457200" indent="-457200">
              <a:buFont typeface="Wingdings" pitchFamily="2" charset="2"/>
              <a:buChar char="v"/>
            </a:pPr>
            <a:r>
              <a:rPr lang="en-US" sz="2800" b="1" dirty="0">
                <a:latin typeface="Calibri" pitchFamily="34" charset="0"/>
              </a:rPr>
              <a:t>Community Transformation Grants</a:t>
            </a:r>
          </a:p>
          <a:p>
            <a:pPr marL="914400" lvl="1" indent="-457200">
              <a:buFont typeface="Wingdings" pitchFamily="2" charset="2"/>
              <a:buChar char="v"/>
            </a:pPr>
            <a:r>
              <a:rPr lang="en-US" sz="2600" dirty="0">
                <a:latin typeface="Calibri" pitchFamily="34" charset="0"/>
              </a:rPr>
              <a:t>Competitive state grants for preventive services to reduce disease and address health disparities </a:t>
            </a:r>
          </a:p>
          <a:p>
            <a:pPr marL="457200" indent="-457200">
              <a:buFont typeface="Wingdings" pitchFamily="2" charset="2"/>
              <a:buChar char="v"/>
            </a:pPr>
            <a:endParaRPr lang="en-US" sz="2600" b="1" dirty="0" smtClean="0">
              <a:latin typeface="Calibri" pitchFamily="34" charset="0"/>
            </a:endParaRPr>
          </a:p>
          <a:p>
            <a:pPr marL="457200" indent="-457200">
              <a:buFont typeface="Wingdings" pitchFamily="2" charset="2"/>
              <a:buChar char="v"/>
            </a:pPr>
            <a:r>
              <a:rPr lang="en-US" sz="2800" b="1" dirty="0" smtClean="0">
                <a:latin typeface="Calibri" pitchFamily="34" charset="0"/>
              </a:rPr>
              <a:t>Grants </a:t>
            </a:r>
            <a:r>
              <a:rPr lang="en-US" sz="2800" b="1" dirty="0">
                <a:latin typeface="Calibri" pitchFamily="34" charset="0"/>
              </a:rPr>
              <a:t>for more community health </a:t>
            </a:r>
            <a:r>
              <a:rPr lang="en-US" sz="2800" b="1" dirty="0" smtClean="0">
                <a:latin typeface="Calibri" pitchFamily="34" charset="0"/>
              </a:rPr>
              <a:t>workers</a:t>
            </a:r>
          </a:p>
          <a:p>
            <a:pPr marL="457200" indent="-457200">
              <a:buFont typeface="Wingdings" pitchFamily="2" charset="2"/>
              <a:buChar char="v"/>
            </a:pPr>
            <a:endParaRPr lang="en-US" sz="2800" b="1" dirty="0">
              <a:latin typeface="Calibri" pitchFamily="34" charset="0"/>
            </a:endParaRPr>
          </a:p>
          <a:p>
            <a:pPr marL="457200" indent="-457200">
              <a:buFont typeface="Wingdings" pitchFamily="2" charset="2"/>
              <a:buChar char="v"/>
            </a:pPr>
            <a:r>
              <a:rPr lang="en-US" sz="2800" b="1" dirty="0" smtClean="0">
                <a:latin typeface="Calibri" pitchFamily="34" charset="0"/>
              </a:rPr>
              <a:t>Individualized </a:t>
            </a:r>
            <a:r>
              <a:rPr lang="en-US" sz="2800" b="1" dirty="0">
                <a:latin typeface="Calibri" pitchFamily="34" charset="0"/>
              </a:rPr>
              <a:t>Wellness Plan Project</a:t>
            </a:r>
          </a:p>
          <a:p>
            <a:pPr marL="914400" lvl="1" indent="-457200">
              <a:buFont typeface="Wingdings" pitchFamily="2" charset="2"/>
              <a:buChar char="v"/>
            </a:pPr>
            <a:r>
              <a:rPr lang="en-US" sz="2600" dirty="0">
                <a:latin typeface="Calibri" pitchFamily="34" charset="0"/>
              </a:rPr>
              <a:t>Pilot program giving wellness plans to at-risk populations using health centers</a:t>
            </a:r>
          </a:p>
        </p:txBody>
      </p:sp>
    </p:spTree>
    <p:extLst>
      <p:ext uri="{BB962C8B-B14F-4D97-AF65-F5344CB8AC3E}">
        <p14:creationId xmlns:p14="http://schemas.microsoft.com/office/powerpoint/2010/main" val="42200407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buFont typeface="Wingdings" pitchFamily="2" charset="2"/>
              <a:buChar char="v"/>
            </a:pPr>
            <a:endParaRPr lang="en-US" dirty="0" smtClean="0"/>
          </a:p>
          <a:p>
            <a:pPr lvl="1">
              <a:buFont typeface="Wingdings" pitchFamily="2" charset="2"/>
              <a:buChar char="v"/>
            </a:pPr>
            <a:r>
              <a:rPr lang="en-US" dirty="0" smtClean="0"/>
              <a:t>Does </a:t>
            </a:r>
            <a:r>
              <a:rPr lang="en-US" b="1" i="1" dirty="0"/>
              <a:t>not</a:t>
            </a:r>
            <a:r>
              <a:rPr lang="en-US" dirty="0"/>
              <a:t>  create “government-controlled” or “socialized” health care</a:t>
            </a:r>
          </a:p>
          <a:p>
            <a:pPr lvl="1">
              <a:buFont typeface="Wingdings" pitchFamily="2" charset="2"/>
              <a:buChar char="v"/>
            </a:pPr>
            <a:r>
              <a:rPr lang="en-US" dirty="0"/>
              <a:t>Does </a:t>
            </a:r>
            <a:r>
              <a:rPr lang="en-US" b="1" i="1" dirty="0"/>
              <a:t>not</a:t>
            </a:r>
            <a:r>
              <a:rPr lang="en-US" dirty="0"/>
              <a:t>  create “death panels”</a:t>
            </a:r>
          </a:p>
          <a:p>
            <a:pPr lvl="1">
              <a:buFont typeface="Wingdings" pitchFamily="2" charset="2"/>
              <a:buChar char="v"/>
            </a:pPr>
            <a:r>
              <a:rPr lang="en-US" dirty="0"/>
              <a:t>Does </a:t>
            </a:r>
            <a:r>
              <a:rPr lang="en-US" b="1" i="1" dirty="0"/>
              <a:t>not</a:t>
            </a:r>
            <a:r>
              <a:rPr lang="en-US" dirty="0"/>
              <a:t>  turn the system over to insurance companies </a:t>
            </a:r>
          </a:p>
        </p:txBody>
      </p:sp>
      <p:sp>
        <p:nvSpPr>
          <p:cNvPr id="5"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rPr>
              <a:t>ACA: What it doesn’t do</a:t>
            </a:r>
            <a:endParaRPr lang="en-US" sz="2400" b="1" dirty="0" smtClean="0">
              <a:solidFill>
                <a:schemeClr val="bg1"/>
              </a:solidFill>
              <a:latin typeface="Corbel" pitchFamily="34" charset="0"/>
            </a:endParaRPr>
          </a:p>
        </p:txBody>
      </p:sp>
    </p:spTree>
    <p:extLst>
      <p:ext uri="{BB962C8B-B14F-4D97-AF65-F5344CB8AC3E}">
        <p14:creationId xmlns:p14="http://schemas.microsoft.com/office/powerpoint/2010/main" val="1720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74976624"/>
              </p:ext>
            </p:extLst>
          </p:nvPr>
        </p:nvGraphicFramePr>
        <p:xfrm>
          <a:off x="91440" y="1737360"/>
          <a:ext cx="877824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1"/>
          </p:nvPr>
        </p:nvSpPr>
        <p:spPr>
          <a:xfrm>
            <a:off x="1752600" y="6096000"/>
            <a:ext cx="8321040" cy="548640"/>
          </a:xfrm>
        </p:spPr>
        <p:txBody>
          <a:bodyPr/>
          <a:lstStyle/>
          <a:p>
            <a:r>
              <a:rPr lang="en-US" sz="1100" dirty="0" smtClean="0"/>
              <a:t>SOURCE: Kaiser Family Foundation Health Tracking Polls</a:t>
            </a:r>
            <a:endParaRPr lang="en-US" sz="1100" dirty="0"/>
          </a:p>
        </p:txBody>
      </p:sp>
      <p:sp>
        <p:nvSpPr>
          <p:cNvPr id="2" name="Title 1"/>
          <p:cNvSpPr>
            <a:spLocks noGrp="1"/>
          </p:cNvSpPr>
          <p:nvPr>
            <p:ph type="title"/>
          </p:nvPr>
        </p:nvSpPr>
        <p:spPr/>
        <p:txBody>
          <a:bodyPr anchor="ctr"/>
          <a:lstStyle/>
          <a:p>
            <a:pPr algn="l"/>
            <a:r>
              <a:rPr lang="en-US" dirty="0" smtClean="0"/>
              <a:t>Nation Still Divided on ACA</a:t>
            </a:r>
            <a:endParaRPr lang="en-US" dirty="0"/>
          </a:p>
        </p:txBody>
      </p:sp>
      <p:sp>
        <p:nvSpPr>
          <p:cNvPr id="6" name="Text Placeholder 3"/>
          <p:cNvSpPr txBox="1">
            <a:spLocks/>
          </p:cNvSpPr>
          <p:nvPr/>
        </p:nvSpPr>
        <p:spPr>
          <a:xfrm>
            <a:off x="91440" y="1097280"/>
            <a:ext cx="8991600" cy="548640"/>
          </a:xfrm>
          <a:prstGeom prst="rect">
            <a:avLst/>
          </a:prstGeom>
        </p:spPr>
        <p:txBody>
          <a:bodyPr anchor="t" anchorCtr="0"/>
          <a:lstStyle>
            <a:lvl1pPr marL="0" indent="0" algn="l" rtl="0" eaLnBrk="1" fontAlgn="base" hangingPunct="1">
              <a:spcBef>
                <a:spcPts val="0"/>
              </a:spcBef>
              <a:spcAft>
                <a:spcPct val="0"/>
              </a:spcAft>
              <a:buFont typeface="Arial" pitchFamily="34" charset="0"/>
              <a:buNone/>
              <a:defRPr sz="1200" baseline="0">
                <a:solidFill>
                  <a:schemeClr val="tx1"/>
                </a:solidFill>
                <a:latin typeface="Meta Offc Pro"/>
                <a:ea typeface="+mn-ea"/>
                <a:cs typeface="Meta Offc Pro"/>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1400" dirty="0" smtClean="0">
                <a:solidFill>
                  <a:srgbClr val="000000"/>
                </a:solidFill>
              </a:rPr>
              <a:t>As you may know, a health reform bill was signed into law in 2010. Given what you know about the health reform law, do you have a generally favorable or generally unfavorable opinion of it?</a:t>
            </a:r>
            <a:endParaRPr lang="en-US" sz="1400" dirty="0">
              <a:solidFill>
                <a:srgbClr val="000000"/>
              </a:solidFill>
            </a:endParaRPr>
          </a:p>
        </p:txBody>
      </p:sp>
      <p:grpSp>
        <p:nvGrpSpPr>
          <p:cNvPr id="11" name="Group 45"/>
          <p:cNvGrpSpPr/>
          <p:nvPr/>
        </p:nvGrpSpPr>
        <p:grpSpPr>
          <a:xfrm>
            <a:off x="685800" y="1887567"/>
            <a:ext cx="1295153" cy="3675033"/>
            <a:chOff x="1038472" y="2892899"/>
            <a:chExt cx="1295153" cy="4017651"/>
          </a:xfrm>
        </p:grpSpPr>
        <p:cxnSp>
          <p:nvCxnSpPr>
            <p:cNvPr id="12" name="Straight Connector 11"/>
            <p:cNvCxnSpPr/>
            <p:nvPr/>
          </p:nvCxnSpPr>
          <p:spPr>
            <a:xfrm flipV="1">
              <a:off x="1218247" y="3336255"/>
              <a:ext cx="2411" cy="357429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038472" y="2892899"/>
              <a:ext cx="1295153" cy="447676"/>
            </a:xfrm>
            <a:prstGeom prst="roundRect">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chorCtr="0"/>
            <a:lstStyle/>
            <a:p>
              <a:pPr algn="ctr" defTabSz="457200"/>
              <a:r>
                <a:rPr lang="en-US" sz="1050" b="1" dirty="0">
                  <a:solidFill>
                    <a:srgbClr val="000000">
                      <a:lumMod val="65000"/>
                      <a:lumOff val="35000"/>
                    </a:srgbClr>
                  </a:solidFill>
                  <a:cs typeface="Calibri" pitchFamily="34" charset="0"/>
                </a:rPr>
                <a:t>ACA signed into law on March 23, 2010</a:t>
              </a:r>
            </a:p>
          </p:txBody>
        </p:sp>
      </p:grpSp>
    </p:spTree>
    <p:extLst>
      <p:ext uri="{BB962C8B-B14F-4D97-AF65-F5344CB8AC3E}">
        <p14:creationId xmlns:p14="http://schemas.microsoft.com/office/powerpoint/2010/main" val="19751253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2131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Is ACA here to stay?</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idx="1"/>
          </p:nvPr>
        </p:nvSpPr>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228600" y="1519451"/>
            <a:ext cx="7924800" cy="4669379"/>
          </a:xfrm>
          <a:prstGeom prst="rect">
            <a:avLst/>
          </a:prstGeom>
          <a:noFill/>
        </p:spPr>
        <p:txBody>
          <a:bodyPr wrap="square" rtlCol="0">
            <a:noAutofit/>
          </a:bodyPr>
          <a:lstStyle/>
          <a:p>
            <a:pPr marL="463550" lvl="1" indent="-457200">
              <a:buClr>
                <a:srgbClr val="003300"/>
              </a:buClr>
              <a:buSzPct val="90000"/>
              <a:buFont typeface="Wingdings" pitchFamily="2" charset="2"/>
              <a:buChar char="v"/>
            </a:pPr>
            <a:endParaRPr lang="en-US" sz="2400" dirty="0" smtClean="0">
              <a:solidFill>
                <a:prstClr val="black"/>
              </a:solidFill>
              <a:latin typeface="Calibri" pitchFamily="34" charset="0"/>
              <a:cs typeface="Calibri" pitchFamily="34" charset="0"/>
            </a:endParaRPr>
          </a:p>
          <a:p>
            <a:pPr marL="463550" lvl="1" indent="-457200">
              <a:buClr>
                <a:srgbClr val="003300"/>
              </a:buClr>
              <a:buSzPct val="90000"/>
              <a:buFont typeface="Wingdings" pitchFamily="2" charset="2"/>
              <a:buChar char="v"/>
            </a:pPr>
            <a:endParaRPr lang="en-US" sz="2400" dirty="0">
              <a:solidFill>
                <a:prstClr val="black"/>
              </a:solidFill>
              <a:latin typeface="Calibri" pitchFamily="34" charset="0"/>
              <a:cs typeface="Calibri" pitchFamily="34" charset="0"/>
            </a:endParaRPr>
          </a:p>
          <a:p>
            <a:pPr marL="463550" lvl="1" indent="-457200">
              <a:buClr>
                <a:srgbClr val="003300"/>
              </a:buClr>
              <a:buSzPct val="90000"/>
              <a:buFont typeface="Wingdings" pitchFamily="2" charset="2"/>
              <a:buChar char="v"/>
            </a:pPr>
            <a:r>
              <a:rPr lang="en-US" sz="2800" dirty="0" smtClean="0">
                <a:solidFill>
                  <a:prstClr val="black"/>
                </a:solidFill>
                <a:latin typeface="Calibri" pitchFamily="34" charset="0"/>
                <a:cs typeface="Calibri" pitchFamily="34" charset="0"/>
              </a:rPr>
              <a:t>Passed </a:t>
            </a:r>
            <a:r>
              <a:rPr lang="en-US" sz="2800" dirty="0">
                <a:solidFill>
                  <a:prstClr val="black"/>
                </a:solidFill>
                <a:latin typeface="Calibri" pitchFamily="34" charset="0"/>
                <a:cs typeface="Calibri" pitchFamily="34" charset="0"/>
              </a:rPr>
              <a:t>into law on March 23, 2010 </a:t>
            </a:r>
          </a:p>
          <a:p>
            <a:pPr marL="463550" lvl="1"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SCOTUS ruled on challenge June 2012</a:t>
            </a:r>
          </a:p>
          <a:p>
            <a:pPr marL="920750" lvl="2"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mandate to be insured upheld</a:t>
            </a:r>
          </a:p>
          <a:p>
            <a:pPr marL="920750" lvl="2"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Medicaid Expansion not upheld</a:t>
            </a:r>
          </a:p>
          <a:p>
            <a:pPr marL="463550" lvl="1"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As with any law, there may be future challenges or changes.</a:t>
            </a:r>
          </a:p>
          <a:p>
            <a:pPr marL="463550" lvl="1"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Some provisions already in effect. </a:t>
            </a:r>
          </a:p>
          <a:p>
            <a:pPr marL="463550" lvl="1" indent="-457200">
              <a:buClr>
                <a:srgbClr val="003300"/>
              </a:buClr>
              <a:buSzPct val="90000"/>
              <a:buFont typeface="Wingdings" pitchFamily="2" charset="2"/>
              <a:buChar char="v"/>
            </a:pPr>
            <a:r>
              <a:rPr lang="en-US" sz="2800" dirty="0">
                <a:solidFill>
                  <a:prstClr val="black"/>
                </a:solidFill>
                <a:latin typeface="Calibri" pitchFamily="34" charset="0"/>
                <a:cs typeface="Calibri" pitchFamily="34" charset="0"/>
              </a:rPr>
              <a:t>Major implementation January 1, 2014</a:t>
            </a:r>
          </a:p>
          <a:p>
            <a:pPr lvl="1"/>
            <a:endParaRPr lang="en-US" sz="2600" dirty="0" smtClean="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164724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 calcmode="lin" valueType="num">
                                      <p:cBhvr additive="base">
                                        <p:cTn id="1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 calcmode="lin" valueType="num">
                                      <p:cBhvr additive="base">
                                        <p:cTn id="2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 calcmode="lin" valueType="num">
                                      <p:cBhvr additive="base">
                                        <p:cTn id="37"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anim calcmode="lin" valueType="num">
                                      <p:cBhvr additive="base">
                                        <p:cTn id="43"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5613" y="292100"/>
            <a:ext cx="8226425" cy="923925"/>
          </a:xfrm>
          <a:noFill/>
        </p:spPr>
        <p:txBody>
          <a:bodyPr/>
          <a:lstStyle/>
          <a:p>
            <a:r>
              <a:rPr lang="en-US" sz="2400" b="1" smtClean="0">
                <a:cs typeface="Times New Roman" pitchFamily="18" charset="0"/>
              </a:rPr>
              <a:t> Distribution of National Health Expenditures, by Type of Service (in Billions), 2010</a:t>
            </a:r>
            <a:endParaRPr lang="en-US" sz="2400" b="1" smtClean="0"/>
          </a:p>
        </p:txBody>
      </p:sp>
      <p:sp>
        <p:nvSpPr>
          <p:cNvPr id="13315" name="Text Box 3"/>
          <p:cNvSpPr txBox="1">
            <a:spLocks noChangeArrowheads="1"/>
          </p:cNvSpPr>
          <p:nvPr/>
        </p:nvSpPr>
        <p:spPr bwMode="auto">
          <a:xfrm>
            <a:off x="152400" y="5622925"/>
            <a:ext cx="83820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en-US" sz="1100">
                <a:solidFill>
                  <a:srgbClr val="000000"/>
                </a:solidFill>
                <a:latin typeface="Tahoma" pitchFamily="34" charset="0"/>
                <a:ea typeface="Arial Unicode MS" pitchFamily="34" charset="-128"/>
                <a:cs typeface="Arial Unicode MS" pitchFamily="34" charset="-128"/>
              </a:rPr>
              <a:t>Note: Other Personal Health Care includes, for example, dental and other professional health services, durable medical equipment, etc. Other Health Spending includes, for example, administration and net cost of private health insurance, public health activity, research, and structures and equipment, etc. </a:t>
            </a:r>
          </a:p>
          <a:p>
            <a:pPr eaLnBrk="0" fontAlgn="base" hangingPunct="0">
              <a:spcBef>
                <a:spcPct val="50000"/>
              </a:spcBef>
              <a:spcAft>
                <a:spcPct val="0"/>
              </a:spcAft>
            </a:pPr>
            <a:r>
              <a:rPr lang="en-US" sz="1100">
                <a:solidFill>
                  <a:srgbClr val="000000"/>
                </a:solidFill>
                <a:latin typeface="Tahoma" pitchFamily="34" charset="0"/>
                <a:ea typeface="Arial Unicode MS" pitchFamily="34" charset="-128"/>
                <a:cs typeface="Arial Unicode MS" pitchFamily="34" charset="-128"/>
              </a:rPr>
              <a:t>Source: Kaiser Family Foundation calculations using NHE data from Centers for Medicare and Medicaid Services, Office of the Actuary, National Health Statistics Group, at </a:t>
            </a:r>
            <a:r>
              <a:rPr lang="en-US" sz="1100">
                <a:solidFill>
                  <a:srgbClr val="000000"/>
                </a:solidFill>
                <a:latin typeface="Tahoma" pitchFamily="34" charset="0"/>
                <a:ea typeface="Arial Unicode MS" pitchFamily="34" charset="-128"/>
                <a:cs typeface="Arial Unicode MS" pitchFamily="34" charset="-128"/>
                <a:hlinkClick r:id="rId4"/>
              </a:rPr>
              <a:t>http://www.cms.hhs.gov/NationalHealthExpendData/</a:t>
            </a:r>
            <a:r>
              <a:rPr lang="en-US" sz="1100">
                <a:solidFill>
                  <a:srgbClr val="000000"/>
                </a:solidFill>
                <a:latin typeface="Tahoma" pitchFamily="34" charset="0"/>
                <a:ea typeface="Arial Unicode MS" pitchFamily="34" charset="-128"/>
                <a:cs typeface="Arial Unicode MS" pitchFamily="34" charset="-128"/>
              </a:rPr>
              <a:t> (see Historical; National Health Expenditures by type of service and source of funds, CY 1960-2010; file nhe2010.zip).</a:t>
            </a:r>
          </a:p>
        </p:txBody>
      </p:sp>
      <p:graphicFrame>
        <p:nvGraphicFramePr>
          <p:cNvPr id="13316" name="Object 4"/>
          <p:cNvGraphicFramePr>
            <a:graphicFrameLocks noGrp="1" noChangeAspect="1"/>
          </p:cNvGraphicFramePr>
          <p:nvPr>
            <p:ph type="chart" idx="1"/>
          </p:nvPr>
        </p:nvGraphicFramePr>
        <p:xfrm>
          <a:off x="1600200" y="1371600"/>
          <a:ext cx="5667375" cy="3784600"/>
        </p:xfrm>
        <a:graphic>
          <a:graphicData uri="http://schemas.openxmlformats.org/presentationml/2006/ole">
            <mc:AlternateContent xmlns:mc="http://schemas.openxmlformats.org/markup-compatibility/2006">
              <mc:Choice xmlns:v="urn:schemas-microsoft-com:vml" Requires="v">
                <p:oleObj spid="_x0000_s28700" r:id="rId5" imgW="5663675" imgH="3785944" progId="Excel.Chart.8">
                  <p:embed/>
                </p:oleObj>
              </mc:Choice>
              <mc:Fallback>
                <p:oleObj r:id="rId5" imgW="5663675" imgH="3785944" progId="Excel.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371600"/>
                        <a:ext cx="56673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17" name="Picture 5" descr="kfflogo-colo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95600" y="5257800"/>
            <a:ext cx="3429000" cy="276225"/>
          </a:xfrm>
          <a:prstGeom prst="rect">
            <a:avLst/>
          </a:prstGeom>
          <a:noFill/>
        </p:spPr>
        <p:txBody>
          <a:bodyPr>
            <a:spAutoFit/>
          </a:bodyPr>
          <a:lstStyle/>
          <a:p>
            <a:pPr algn="ctr" eaLnBrk="0" fontAlgn="base" hangingPunct="0">
              <a:spcBef>
                <a:spcPct val="0"/>
              </a:spcBef>
              <a:spcAft>
                <a:spcPct val="0"/>
              </a:spcAft>
              <a:defRPr/>
            </a:pPr>
            <a:r>
              <a:rPr lang="en-US" sz="1200" b="1" dirty="0">
                <a:solidFill>
                  <a:srgbClr val="000000"/>
                </a:solidFill>
              </a:rPr>
              <a:t>NHE Total Expenditures: $2,593.6 billion</a:t>
            </a:r>
          </a:p>
        </p:txBody>
      </p:sp>
      <p:sp>
        <p:nvSpPr>
          <p:cNvPr id="3" name="TextBox 2"/>
          <p:cNvSpPr txBox="1"/>
          <p:nvPr/>
        </p:nvSpPr>
        <p:spPr>
          <a:xfrm>
            <a:off x="914400" y="4216400"/>
            <a:ext cx="2133600" cy="1041400"/>
          </a:xfrm>
          <a:prstGeom prst="rect">
            <a:avLst/>
          </a:prstGeom>
          <a:noFill/>
        </p:spPr>
        <p:txBody>
          <a:bodyPr>
            <a:spAutoFit/>
          </a:bodyPr>
          <a:lstStyle/>
          <a:p>
            <a:pPr algn="ctr" eaLnBrk="0" fontAlgn="base" hangingPunct="0">
              <a:spcBef>
                <a:spcPct val="0"/>
              </a:spcBef>
              <a:spcAft>
                <a:spcPct val="0"/>
              </a:spcAft>
              <a:defRPr sz="1093" b="1" i="0" u="none" strike="noStrike" kern="1200" baseline="0">
                <a:solidFill>
                  <a:srgbClr val="000000"/>
                </a:solidFill>
                <a:latin typeface="Tahoma"/>
                <a:ea typeface="Tahoma"/>
                <a:cs typeface="Tahoma"/>
              </a:defRPr>
            </a:pPr>
            <a:r>
              <a:rPr lang="en-US" sz="1093" b="1" dirty="0">
                <a:solidFill>
                  <a:srgbClr val="000000"/>
                </a:solidFill>
                <a:ea typeface="Tahoma"/>
                <a:cs typeface="Tahoma"/>
              </a:rPr>
              <a:t>Nursing Care Facilities &amp; Continuing Care Retirement Communities, $143.1 (5.5%)</a:t>
            </a:r>
          </a:p>
          <a:p>
            <a:pPr eaLnBrk="0" fontAlgn="base" hangingPunct="0">
              <a:spcBef>
                <a:spcPct val="0"/>
              </a:spcBef>
              <a:spcAft>
                <a:spcPct val="0"/>
              </a:spcAft>
              <a:defRPr/>
            </a:pPr>
            <a:endParaRPr lang="en-US" dirty="0">
              <a:solidFill>
                <a:srgbClr val="000000"/>
              </a:solidFill>
              <a:latin typeface="Arial" charset="0"/>
            </a:endParaRPr>
          </a:p>
        </p:txBody>
      </p:sp>
      <p:cxnSp>
        <p:nvCxnSpPr>
          <p:cNvPr id="13320" name="Straight Connector 4"/>
          <p:cNvCxnSpPr>
            <a:cxnSpLocks noChangeShapeType="1"/>
          </p:cNvCxnSpPr>
          <p:nvPr/>
        </p:nvCxnSpPr>
        <p:spPr bwMode="auto">
          <a:xfrm flipH="1">
            <a:off x="2971800" y="4495800"/>
            <a:ext cx="228600" cy="152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321" name="Straight Connector 7"/>
          <p:cNvCxnSpPr>
            <a:cxnSpLocks noChangeShapeType="1"/>
          </p:cNvCxnSpPr>
          <p:nvPr/>
        </p:nvCxnSpPr>
        <p:spPr bwMode="auto">
          <a:xfrm flipH="1">
            <a:off x="2895600" y="4648200"/>
            <a:ext cx="762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22381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457200"/>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ACA and the Mandate Jan. 2014</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246960" y="1676400"/>
            <a:ext cx="7525440" cy="4336992"/>
          </a:xfrm>
          <a:prstGeom prst="rect">
            <a:avLst/>
          </a:prstGeom>
          <a:noFill/>
        </p:spPr>
        <p:txBody>
          <a:bodyPr wrap="square" rtlCol="0">
            <a:noAutofit/>
          </a:bodyPr>
          <a:lstStyle/>
          <a:p>
            <a:pPr marL="342900" indent="-342900">
              <a:buFont typeface="Wingdings" pitchFamily="2" charset="2"/>
              <a:buChar char="v"/>
            </a:pPr>
            <a:r>
              <a:rPr lang="en-US" sz="2400" dirty="0">
                <a:solidFill>
                  <a:prstClr val="black"/>
                </a:solidFill>
                <a:cs typeface="Calibri" pitchFamily="34" charset="0"/>
              </a:rPr>
              <a:t>Most individuals will be </a:t>
            </a:r>
            <a:r>
              <a:rPr lang="en-US" sz="2400" dirty="0" smtClean="0">
                <a:solidFill>
                  <a:prstClr val="black"/>
                </a:solidFill>
                <a:cs typeface="Calibri" pitchFamily="34" charset="0"/>
              </a:rPr>
              <a:t>mandated </a:t>
            </a:r>
            <a:r>
              <a:rPr lang="en-US" sz="2400" dirty="0">
                <a:solidFill>
                  <a:prstClr val="black"/>
                </a:solidFill>
                <a:cs typeface="Calibri" pitchFamily="34" charset="0"/>
              </a:rPr>
              <a:t>to have </a:t>
            </a:r>
            <a:r>
              <a:rPr lang="en-US" sz="2400" dirty="0" smtClean="0">
                <a:solidFill>
                  <a:prstClr val="black"/>
                </a:solidFill>
                <a:cs typeface="Calibri" pitchFamily="34" charset="0"/>
              </a:rPr>
              <a:t>insurance </a:t>
            </a:r>
            <a:r>
              <a:rPr lang="en-US" sz="2400" b="1" i="1" dirty="0" smtClean="0">
                <a:solidFill>
                  <a:prstClr val="black"/>
                </a:solidFill>
                <a:cs typeface="Calibri" pitchFamily="34" charset="0"/>
              </a:rPr>
              <a:t>BUT</a:t>
            </a:r>
            <a:r>
              <a:rPr lang="en-US" sz="2400" dirty="0" smtClean="0">
                <a:solidFill>
                  <a:prstClr val="black"/>
                </a:solidFill>
                <a:cs typeface="Calibri" pitchFamily="34" charset="0"/>
              </a:rPr>
              <a:t>:</a:t>
            </a:r>
            <a:endParaRPr lang="en-US" sz="2400" dirty="0">
              <a:solidFill>
                <a:prstClr val="black"/>
              </a:solidFill>
              <a:cs typeface="Calibri" pitchFamily="34" charset="0"/>
            </a:endParaRPr>
          </a:p>
          <a:p>
            <a:pPr marL="800100" lvl="1" indent="-342900">
              <a:buFont typeface="Wingdings" pitchFamily="2" charset="2"/>
              <a:buChar char="v"/>
            </a:pPr>
            <a:r>
              <a:rPr lang="en-US" sz="2400" b="1" dirty="0">
                <a:solidFill>
                  <a:prstClr val="black"/>
                </a:solidFill>
                <a:cs typeface="Calibri" pitchFamily="34" charset="0"/>
              </a:rPr>
              <a:t>Government will provide tax credits </a:t>
            </a:r>
            <a:r>
              <a:rPr lang="en-US" sz="2400" dirty="0">
                <a:solidFill>
                  <a:prstClr val="black"/>
                </a:solidFill>
                <a:cs typeface="Calibri" pitchFamily="34" charset="0"/>
              </a:rPr>
              <a:t>to </a:t>
            </a:r>
            <a:r>
              <a:rPr lang="en-US" sz="2400" dirty="0" smtClean="0">
                <a:solidFill>
                  <a:prstClr val="black"/>
                </a:solidFill>
                <a:cs typeface="Calibri" pitchFamily="34" charset="0"/>
              </a:rPr>
              <a:t>some </a:t>
            </a:r>
            <a:r>
              <a:rPr lang="en-US" sz="2400" dirty="0">
                <a:solidFill>
                  <a:prstClr val="black"/>
                </a:solidFill>
                <a:cs typeface="Calibri" pitchFamily="34" charset="0"/>
              </a:rPr>
              <a:t>who can’t afford </a:t>
            </a:r>
            <a:r>
              <a:rPr lang="en-US" sz="2400" dirty="0" smtClean="0">
                <a:solidFill>
                  <a:prstClr val="black"/>
                </a:solidFill>
                <a:cs typeface="Calibri" pitchFamily="34" charset="0"/>
              </a:rPr>
              <a:t>it (some exempt)</a:t>
            </a:r>
            <a:endParaRPr lang="en-US" sz="2400" dirty="0">
              <a:solidFill>
                <a:prstClr val="black"/>
              </a:solidFill>
              <a:cs typeface="Calibri" pitchFamily="34" charset="0"/>
            </a:endParaRPr>
          </a:p>
          <a:p>
            <a:pPr marL="800100" lvl="1" indent="-342900">
              <a:buFont typeface="Wingdings" pitchFamily="2" charset="2"/>
              <a:buChar char="v"/>
            </a:pPr>
            <a:r>
              <a:rPr lang="en-US" sz="2400" b="1" dirty="0" smtClean="0">
                <a:solidFill>
                  <a:prstClr val="black"/>
                </a:solidFill>
                <a:cs typeface="Calibri" pitchFamily="34" charset="0"/>
              </a:rPr>
              <a:t>Individuals</a:t>
            </a:r>
            <a:r>
              <a:rPr lang="en-US" sz="2400" dirty="0" smtClean="0">
                <a:solidFill>
                  <a:prstClr val="black"/>
                </a:solidFill>
                <a:cs typeface="Calibri" pitchFamily="34" charset="0"/>
              </a:rPr>
              <a:t> </a:t>
            </a:r>
            <a:r>
              <a:rPr lang="en-US" sz="2400" b="1" dirty="0">
                <a:solidFill>
                  <a:prstClr val="black"/>
                </a:solidFill>
                <a:cs typeface="Calibri" pitchFamily="34" charset="0"/>
              </a:rPr>
              <a:t>without access to insurance </a:t>
            </a:r>
            <a:r>
              <a:rPr lang="en-US" sz="2400" dirty="0">
                <a:solidFill>
                  <a:prstClr val="black"/>
                </a:solidFill>
                <a:cs typeface="Calibri" pitchFamily="34" charset="0"/>
              </a:rPr>
              <a:t>can purchase coverage through </a:t>
            </a:r>
            <a:r>
              <a:rPr lang="en-US" sz="2400" dirty="0" smtClean="0">
                <a:solidFill>
                  <a:prstClr val="black"/>
                </a:solidFill>
                <a:cs typeface="Calibri" pitchFamily="34" charset="0"/>
              </a:rPr>
              <a:t>a marketplace (intent to be affordable in large purchasing pools)</a:t>
            </a:r>
          </a:p>
          <a:p>
            <a:pPr marL="800100" lvl="1" indent="-342900">
              <a:buFont typeface="Wingdings" pitchFamily="2" charset="2"/>
              <a:buChar char="v"/>
            </a:pPr>
            <a:r>
              <a:rPr lang="en-US" sz="2400" b="1" dirty="0">
                <a:solidFill>
                  <a:prstClr val="black"/>
                </a:solidFill>
                <a:cs typeface="Calibri" pitchFamily="34" charset="0"/>
              </a:rPr>
              <a:t>Adults cannot be denied coverage </a:t>
            </a:r>
            <a:r>
              <a:rPr lang="en-US" sz="2400" dirty="0">
                <a:solidFill>
                  <a:prstClr val="black"/>
                </a:solidFill>
                <a:cs typeface="Calibri" pitchFamily="34" charset="0"/>
              </a:rPr>
              <a:t>for pre-existing conditions</a:t>
            </a:r>
          </a:p>
          <a:p>
            <a:pPr marL="800100" lvl="1" indent="-342900">
              <a:buFont typeface="Wingdings" pitchFamily="2" charset="2"/>
              <a:buChar char="v"/>
            </a:pPr>
            <a:r>
              <a:rPr lang="en-US" sz="2400" b="1" dirty="0" smtClean="0">
                <a:solidFill>
                  <a:prstClr val="black"/>
                </a:solidFill>
                <a:cs typeface="Calibri" pitchFamily="34" charset="0"/>
              </a:rPr>
              <a:t>States </a:t>
            </a:r>
            <a:r>
              <a:rPr lang="en-US" sz="2400" b="1" dirty="0">
                <a:solidFill>
                  <a:prstClr val="black"/>
                </a:solidFill>
                <a:cs typeface="Calibri" pitchFamily="34" charset="0"/>
              </a:rPr>
              <a:t>can choose to cover more individuals</a:t>
            </a:r>
            <a:r>
              <a:rPr lang="en-US" sz="2400" dirty="0">
                <a:solidFill>
                  <a:prstClr val="black"/>
                </a:solidFill>
                <a:cs typeface="Calibri" pitchFamily="34" charset="0"/>
              </a:rPr>
              <a:t> by expanding their Medicaid programs</a:t>
            </a:r>
          </a:p>
          <a:p>
            <a:pPr marL="914400" lvl="1" indent="-457200">
              <a:buFont typeface="Wingdings" pitchFamily="2" charset="2"/>
              <a:buChar char="v"/>
            </a:pPr>
            <a:endParaRPr lang="en-US" sz="2600" dirty="0" smtClean="0">
              <a:solidFill>
                <a:prstClr val="black"/>
              </a:solidFill>
              <a:cs typeface="Calibri" pitchFamily="34" charset="0"/>
            </a:endParaRPr>
          </a:p>
        </p:txBody>
      </p:sp>
    </p:spTree>
    <p:extLst>
      <p:ext uri="{BB962C8B-B14F-4D97-AF65-F5344CB8AC3E}">
        <p14:creationId xmlns:p14="http://schemas.microsoft.com/office/powerpoint/2010/main" val="22260790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81000"/>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Do mandates work?</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graphicFrame>
        <p:nvGraphicFramePr>
          <p:cNvPr id="3" name="Object 2"/>
          <p:cNvGraphicFramePr>
            <a:graphicFrameLocks noGrp="1" noChangeAspect="1"/>
          </p:cNvGraphicFramePr>
          <p:nvPr/>
        </p:nvGraphicFramePr>
        <p:xfrm>
          <a:off x="623888" y="1949450"/>
          <a:ext cx="7286625" cy="3748088"/>
        </p:xfrm>
        <a:graphic>
          <a:graphicData uri="http://schemas.openxmlformats.org/presentationml/2006/ole">
            <mc:AlternateContent xmlns:mc="http://schemas.openxmlformats.org/markup-compatibility/2006">
              <mc:Choice xmlns:v="urn:schemas-microsoft-com:vml" Requires="v">
                <p:oleObj spid="_x0000_s13394" name="Chart" r:id="rId4" imgW="4667369" imgH="2476602" progId="Excel.Chart.8">
                  <p:embed/>
                </p:oleObj>
              </mc:Choice>
              <mc:Fallback>
                <p:oleObj name="Chart" r:id="rId4" imgW="4667369" imgH="2476602"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1949450"/>
                        <a:ext cx="72866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 Box 4"/>
          <p:cNvSpPr txBox="1">
            <a:spLocks noChangeArrowheads="1"/>
          </p:cNvSpPr>
          <p:nvPr/>
        </p:nvSpPr>
        <p:spPr bwMode="auto">
          <a:xfrm>
            <a:off x="6927850" y="4706938"/>
            <a:ext cx="12461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31" tIns="40964" rIns="81931" bIns="40964">
            <a:spAutoFit/>
          </a:bodyPr>
          <a:lstStyle>
            <a:lvl1pPr defTabSz="820738" eaLnBrk="0" hangingPunct="0">
              <a:defRPr>
                <a:solidFill>
                  <a:schemeClr val="tx1"/>
                </a:solidFill>
                <a:latin typeface="Arial" charset="0"/>
                <a:ea typeface="MS PGothic" pitchFamily="34" charset="-128"/>
              </a:defRPr>
            </a:lvl1pPr>
            <a:lvl2pPr marL="742950" indent="-285750" defTabSz="820738" eaLnBrk="0" hangingPunct="0">
              <a:defRPr>
                <a:solidFill>
                  <a:schemeClr val="tx1"/>
                </a:solidFill>
                <a:latin typeface="Arial" charset="0"/>
                <a:ea typeface="MS PGothic" pitchFamily="34" charset="-128"/>
              </a:defRPr>
            </a:lvl2pPr>
            <a:lvl3pPr marL="1143000" indent="-228600" defTabSz="820738" eaLnBrk="0" hangingPunct="0">
              <a:defRPr>
                <a:solidFill>
                  <a:schemeClr val="tx1"/>
                </a:solidFill>
                <a:latin typeface="Arial" charset="0"/>
                <a:ea typeface="MS PGothic" pitchFamily="34" charset="-128"/>
              </a:defRPr>
            </a:lvl3pPr>
            <a:lvl4pPr marL="1600200" indent="-228600" defTabSz="820738" eaLnBrk="0" hangingPunct="0">
              <a:defRPr>
                <a:solidFill>
                  <a:schemeClr val="tx1"/>
                </a:solidFill>
                <a:latin typeface="Arial" charset="0"/>
                <a:ea typeface="MS PGothic" pitchFamily="34" charset="-128"/>
              </a:defRPr>
            </a:lvl4pPr>
            <a:lvl5pPr marL="2057400" indent="-228600" defTabSz="820738" eaLnBrk="0" hangingPunct="0">
              <a:defRPr>
                <a:solidFill>
                  <a:schemeClr val="tx1"/>
                </a:solidFill>
                <a:latin typeface="Arial" charset="0"/>
                <a:ea typeface="MS PGothic" pitchFamily="34" charset="-128"/>
              </a:defRPr>
            </a:lvl5pPr>
            <a:lvl6pPr marL="2514600" indent="-228600" defTabSz="82073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2073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2073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20738"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defRPr/>
            </a:pPr>
            <a:r>
              <a:rPr lang="en-US" sz="2200" b="1" dirty="0" smtClean="0">
                <a:solidFill>
                  <a:srgbClr val="000514"/>
                </a:solidFill>
                <a:cs typeface="+mn-cs"/>
              </a:rPr>
              <a:t>2.7%</a:t>
            </a:r>
          </a:p>
        </p:txBody>
      </p:sp>
      <p:sp>
        <p:nvSpPr>
          <p:cNvPr id="20" name="Line 6"/>
          <p:cNvSpPr>
            <a:spLocks noChangeShapeType="1"/>
          </p:cNvSpPr>
          <p:nvPr/>
        </p:nvSpPr>
        <p:spPr bwMode="auto">
          <a:xfrm flipH="1">
            <a:off x="7689850" y="3967163"/>
            <a:ext cx="347663" cy="87471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defRPr/>
            </a:pPr>
            <a:endParaRPr lang="en-US">
              <a:solidFill>
                <a:srgbClr val="FFFFFF"/>
              </a:solidFill>
              <a:cs typeface="+mn-cs"/>
            </a:endParaRPr>
          </a:p>
        </p:txBody>
      </p:sp>
      <p:sp>
        <p:nvSpPr>
          <p:cNvPr id="21" name="Text Box 8"/>
          <p:cNvSpPr txBox="1">
            <a:spLocks noChangeArrowheads="1"/>
          </p:cNvSpPr>
          <p:nvPr/>
        </p:nvSpPr>
        <p:spPr bwMode="auto">
          <a:xfrm>
            <a:off x="6788150" y="5041900"/>
            <a:ext cx="18288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6" rIns="91291" bIns="45646">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spcBef>
                <a:spcPct val="50000"/>
              </a:spcBef>
              <a:defRPr/>
            </a:pPr>
            <a:r>
              <a:rPr lang="en-US" smtClean="0">
                <a:solidFill>
                  <a:srgbClr val="003399"/>
                </a:solidFill>
                <a:cs typeface="+mn-cs"/>
              </a:rPr>
              <a:t>2009</a:t>
            </a:r>
          </a:p>
        </p:txBody>
      </p:sp>
      <p:sp>
        <p:nvSpPr>
          <p:cNvPr id="23" name="Line 5"/>
          <p:cNvSpPr>
            <a:spLocks noChangeShapeType="1"/>
          </p:cNvSpPr>
          <p:nvPr/>
        </p:nvSpPr>
        <p:spPr bwMode="auto">
          <a:xfrm>
            <a:off x="6788150" y="3967163"/>
            <a:ext cx="554038" cy="536575"/>
          </a:xfrm>
          <a:prstGeom prst="line">
            <a:avLst/>
          </a:prstGeom>
          <a:ln w="25400">
            <a:solidFill>
              <a:schemeClr val="tx2">
                <a:lumMod val="75000"/>
              </a:schemeClr>
            </a:solidFill>
            <a:headEnd/>
            <a:tailEnd/>
          </a:ln>
          <a:extLst/>
        </p:spPr>
        <p:style>
          <a:lnRef idx="1">
            <a:schemeClr val="accent1"/>
          </a:lnRef>
          <a:fillRef idx="0">
            <a:schemeClr val="accent1"/>
          </a:fillRef>
          <a:effectRef idx="0">
            <a:schemeClr val="accent1"/>
          </a:effectRef>
          <a:fontRef idx="minor">
            <a:schemeClr val="tx1"/>
          </a:fontRef>
        </p:style>
        <p:txBody>
          <a:bodyPr/>
          <a:lstStyle/>
          <a:p>
            <a:pPr defTabSz="457200">
              <a:defRPr/>
            </a:pPr>
            <a:endParaRPr lang="en-US">
              <a:solidFill>
                <a:srgbClr val="FFFFFF"/>
              </a:solidFill>
              <a:cs typeface="+mn-cs"/>
            </a:endParaRPr>
          </a:p>
        </p:txBody>
      </p:sp>
      <p:sp>
        <p:nvSpPr>
          <p:cNvPr id="22" name="Oval 7"/>
          <p:cNvSpPr>
            <a:spLocks noChangeArrowheads="1"/>
          </p:cNvSpPr>
          <p:nvPr/>
        </p:nvSpPr>
        <p:spPr bwMode="auto">
          <a:xfrm>
            <a:off x="6927850" y="4706938"/>
            <a:ext cx="828675" cy="4699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pPr defTabSz="820738">
              <a:defRPr/>
            </a:pPr>
            <a:endParaRPr lang="en-US" sz="1600">
              <a:solidFill>
                <a:srgbClr val="FFFFFF"/>
              </a:solidFill>
              <a:cs typeface="+mn-cs"/>
            </a:endParaRPr>
          </a:p>
        </p:txBody>
      </p:sp>
    </p:spTree>
    <p:extLst>
      <p:ext uri="{BB962C8B-B14F-4D97-AF65-F5344CB8AC3E}">
        <p14:creationId xmlns:p14="http://schemas.microsoft.com/office/powerpoint/2010/main" val="18689573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80362" y="528793"/>
            <a:ext cx="7373038" cy="1070363"/>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Will everyone be required to</a:t>
            </a:r>
            <a:br>
              <a:rPr lang="en-US" sz="3600" b="1" dirty="0" smtClean="0">
                <a:solidFill>
                  <a:schemeClr val="bg1"/>
                </a:solidFill>
                <a:latin typeface="Corbel" pitchFamily="34" charset="0"/>
                <a:cs typeface="Calibri" pitchFamily="34" charset="0"/>
              </a:rPr>
            </a:br>
            <a:r>
              <a:rPr lang="en-US" sz="3600" b="1" dirty="0" smtClean="0">
                <a:solidFill>
                  <a:schemeClr val="bg1"/>
                </a:solidFill>
                <a:latin typeface="Corbel" pitchFamily="34" charset="0"/>
                <a:cs typeface="Calibri" pitchFamily="34" charset="0"/>
              </a:rPr>
              <a:t>have insurance in 2014?</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704160" y="1676400"/>
            <a:ext cx="7525440" cy="1060392"/>
          </a:xfrm>
          <a:prstGeom prst="rect">
            <a:avLst/>
          </a:prstGeom>
          <a:noFill/>
        </p:spPr>
        <p:txBody>
          <a:bodyPr wrap="square" rtlCol="0">
            <a:noAutofit/>
          </a:bodyPr>
          <a:lstStyle/>
          <a:p>
            <a:pPr lvl="1" indent="-457200">
              <a:buFont typeface="Wingdings" pitchFamily="2" charset="2"/>
              <a:buChar char="v"/>
            </a:pPr>
            <a:endParaRPr lang="en-US" sz="2600" dirty="0" smtClean="0">
              <a:solidFill>
                <a:prstClr val="black"/>
              </a:solidFill>
              <a:latin typeface="Calibri" pitchFamily="34" charset="0"/>
              <a:cs typeface="Calibri" pitchFamily="34" charset="0"/>
            </a:endParaRPr>
          </a:p>
        </p:txBody>
      </p:sp>
      <p:sp>
        <p:nvSpPr>
          <p:cNvPr id="2" name="Rectangle 1"/>
          <p:cNvSpPr/>
          <p:nvPr/>
        </p:nvSpPr>
        <p:spPr>
          <a:xfrm>
            <a:off x="704160" y="2438400"/>
            <a:ext cx="7601640" cy="3108543"/>
          </a:xfrm>
          <a:prstGeom prst="rect">
            <a:avLst/>
          </a:prstGeom>
        </p:spPr>
        <p:txBody>
          <a:bodyPr wrap="square">
            <a:spAutoFit/>
          </a:bodyPr>
          <a:lstStyle/>
          <a:p>
            <a:pPr marL="457200" indent="-457200">
              <a:buFont typeface="Wingdings" pitchFamily="2" charset="2"/>
              <a:buChar char="v"/>
            </a:pPr>
            <a:r>
              <a:rPr lang="en-US" sz="2800" dirty="0" smtClean="0">
                <a:solidFill>
                  <a:prstClr val="black"/>
                </a:solidFill>
                <a:latin typeface="Calibri" pitchFamily="34" charset="0"/>
                <a:cs typeface="Calibri" pitchFamily="34" charset="0"/>
              </a:rPr>
              <a:t>Some </a:t>
            </a:r>
            <a:r>
              <a:rPr lang="en-US" sz="2800" dirty="0">
                <a:solidFill>
                  <a:prstClr val="black"/>
                </a:solidFill>
                <a:latin typeface="Calibri" pitchFamily="34" charset="0"/>
                <a:cs typeface="Calibri" pitchFamily="34" charset="0"/>
              </a:rPr>
              <a:t>individuals may be </a:t>
            </a:r>
            <a:r>
              <a:rPr lang="en-US" sz="2800" b="1" dirty="0">
                <a:solidFill>
                  <a:prstClr val="black"/>
                </a:solidFill>
                <a:latin typeface="Calibri" pitchFamily="34" charset="0"/>
                <a:cs typeface="Calibri" pitchFamily="34" charset="0"/>
              </a:rPr>
              <a:t>exempt</a:t>
            </a:r>
            <a:r>
              <a:rPr lang="en-US" sz="2800" dirty="0">
                <a:solidFill>
                  <a:prstClr val="black"/>
                </a:solidFill>
                <a:latin typeface="Calibri" pitchFamily="34" charset="0"/>
                <a:cs typeface="Calibri" pitchFamily="34" charset="0"/>
              </a:rPr>
              <a:t>, including:</a:t>
            </a:r>
          </a:p>
          <a:p>
            <a:pPr marL="914400" lvl="1" indent="-457200">
              <a:buFont typeface="Wingdings" pitchFamily="2" charset="2"/>
              <a:buChar char="v"/>
            </a:pPr>
            <a:r>
              <a:rPr lang="en-US" sz="2800" dirty="0">
                <a:solidFill>
                  <a:prstClr val="black"/>
                </a:solidFill>
                <a:latin typeface="Calibri" pitchFamily="34" charset="0"/>
                <a:cs typeface="Calibri" pitchFamily="34" charset="0"/>
              </a:rPr>
              <a:t>Pregnant women</a:t>
            </a:r>
          </a:p>
          <a:p>
            <a:pPr marL="914400" lvl="1" indent="-457200">
              <a:buFont typeface="Wingdings" pitchFamily="2" charset="2"/>
              <a:buChar char="v"/>
            </a:pPr>
            <a:r>
              <a:rPr lang="en-US" sz="2800" dirty="0">
                <a:solidFill>
                  <a:prstClr val="black"/>
                </a:solidFill>
                <a:latin typeface="Calibri" pitchFamily="34" charset="0"/>
                <a:cs typeface="Calibri" pitchFamily="34" charset="0"/>
              </a:rPr>
              <a:t>Individuals with disabilities</a:t>
            </a:r>
          </a:p>
          <a:p>
            <a:pPr marL="914400" lvl="1" indent="-457200">
              <a:buFont typeface="Wingdings" pitchFamily="2" charset="2"/>
              <a:buChar char="v"/>
            </a:pPr>
            <a:r>
              <a:rPr lang="en-US" sz="2800" dirty="0">
                <a:solidFill>
                  <a:prstClr val="black"/>
                </a:solidFill>
                <a:latin typeface="Calibri" pitchFamily="34" charset="0"/>
                <a:cs typeface="Calibri" pitchFamily="34" charset="0"/>
              </a:rPr>
              <a:t>American Indians</a:t>
            </a:r>
          </a:p>
          <a:p>
            <a:pPr marL="914400" lvl="1" indent="-457200">
              <a:buFont typeface="Wingdings" pitchFamily="2" charset="2"/>
              <a:buChar char="v"/>
            </a:pPr>
            <a:r>
              <a:rPr lang="en-US" sz="2800" dirty="0">
                <a:solidFill>
                  <a:prstClr val="black"/>
                </a:solidFill>
                <a:latin typeface="Calibri" pitchFamily="34" charset="0"/>
                <a:cs typeface="Calibri" pitchFamily="34" charset="0"/>
              </a:rPr>
              <a:t>Youth aging out of foster care</a:t>
            </a:r>
          </a:p>
          <a:p>
            <a:pPr marL="914400" lvl="1" indent="-457200">
              <a:buFont typeface="Wingdings" pitchFamily="2" charset="2"/>
              <a:buChar char="v"/>
            </a:pPr>
            <a:r>
              <a:rPr lang="en-US" sz="2800" dirty="0">
                <a:solidFill>
                  <a:prstClr val="black"/>
                </a:solidFill>
                <a:latin typeface="Calibri" pitchFamily="34" charset="0"/>
                <a:cs typeface="Calibri" pitchFamily="34" charset="0"/>
              </a:rPr>
              <a:t>Individuals with low incomes that cause insurance to be unaffordable</a:t>
            </a:r>
          </a:p>
        </p:txBody>
      </p:sp>
    </p:spTree>
    <p:extLst>
      <p:ext uri="{BB962C8B-B14F-4D97-AF65-F5344CB8AC3E}">
        <p14:creationId xmlns:p14="http://schemas.microsoft.com/office/powerpoint/2010/main" val="150767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250869661"/>
              </p:ext>
            </p:extLst>
          </p:nvPr>
        </p:nvGraphicFramePr>
        <p:xfrm>
          <a:off x="92075" y="1096963"/>
          <a:ext cx="4433888"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p:cNvSpPr>
            <a:spLocks noGrp="1"/>
          </p:cNvSpPr>
          <p:nvPr>
            <p:ph type="body" sz="quarter" idx="11"/>
          </p:nvPr>
        </p:nvSpPr>
        <p:spPr>
          <a:xfrm>
            <a:off x="1828800" y="6324600"/>
            <a:ext cx="5791200" cy="457200"/>
          </a:xfrm>
        </p:spPr>
        <p:txBody>
          <a:bodyPr/>
          <a:lstStyle/>
          <a:p>
            <a:r>
              <a:rPr lang="en-US" dirty="0" smtClean="0"/>
              <a:t>SOURCE: Kaiser Family Foundation analysis; Congressional Budget Office; Jonathan Gruber</a:t>
            </a:r>
            <a:endParaRPr lang="en-US" dirty="0"/>
          </a:p>
        </p:txBody>
      </p:sp>
      <p:sp>
        <p:nvSpPr>
          <p:cNvPr id="6" name="Title 5"/>
          <p:cNvSpPr>
            <a:spLocks noGrp="1"/>
          </p:cNvSpPr>
          <p:nvPr>
            <p:ph type="title"/>
          </p:nvPr>
        </p:nvSpPr>
        <p:spPr/>
        <p:txBody>
          <a:bodyPr>
            <a:normAutofit fontScale="90000"/>
          </a:bodyPr>
          <a:lstStyle/>
          <a:p>
            <a:r>
              <a:rPr lang="en-US" dirty="0"/>
              <a:t>How Many are Affected Per Year by the </a:t>
            </a:r>
            <a:br>
              <a:rPr lang="en-US" dirty="0"/>
            </a:br>
            <a:r>
              <a:rPr lang="en-US" dirty="0"/>
              <a:t>Individual Mandate?</a:t>
            </a:r>
            <a:br>
              <a:rPr lang="en-US" dirty="0"/>
            </a:br>
            <a:endParaRPr lang="en-US" dirty="0"/>
          </a:p>
        </p:txBody>
      </p:sp>
      <p:sp>
        <p:nvSpPr>
          <p:cNvPr id="12" name="TextBox 1"/>
          <p:cNvSpPr txBox="1">
            <a:spLocks noGrp="1"/>
          </p:cNvSpPr>
          <p:nvPr>
            <p:ph idx="12"/>
          </p:nvPr>
        </p:nvSpPr>
        <p:spPr>
          <a:xfrm>
            <a:off x="2141220" y="1752600"/>
            <a:ext cx="6385560" cy="6340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None/>
            </a:pPr>
            <a:r>
              <a:rPr lang="en-US" sz="1600" b="1" dirty="0" smtClean="0">
                <a:solidFill>
                  <a:schemeClr val="tx2"/>
                </a:solidFill>
                <a:latin typeface="Meta Offc Pro"/>
                <a:cs typeface="Meta Offc Pro"/>
              </a:rPr>
              <a:t>32 million </a:t>
            </a:r>
            <a:r>
              <a:rPr lang="en-US" sz="1600" b="1" dirty="0" smtClean="0">
                <a:latin typeface="Meta Offc Pro"/>
                <a:cs typeface="Meta Offc Pro"/>
              </a:rPr>
              <a:t>previously uninsured affected by the mandate</a:t>
            </a:r>
          </a:p>
          <a:p>
            <a:pPr algn="ctr"/>
            <a:endParaRPr lang="en-US" sz="1600" b="1" dirty="0" smtClean="0">
              <a:latin typeface="Meta Offc Pro"/>
              <a:cs typeface="Meta Offc Pro"/>
            </a:endParaRPr>
          </a:p>
        </p:txBody>
      </p:sp>
      <p:sp>
        <p:nvSpPr>
          <p:cNvPr id="14" name="TextBox 1"/>
          <p:cNvSpPr txBox="1"/>
          <p:nvPr/>
        </p:nvSpPr>
        <p:spPr>
          <a:xfrm>
            <a:off x="2590800" y="2286000"/>
            <a:ext cx="5486400"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smtClean="0">
                <a:solidFill>
                  <a:schemeClr val="accent5"/>
                </a:solidFill>
                <a:latin typeface="Meta Offc Pro"/>
                <a:cs typeface="Meta Offc Pro"/>
              </a:rPr>
              <a:t>24 million </a:t>
            </a:r>
            <a:r>
              <a:rPr lang="en-US" sz="1600" b="1" dirty="0" smtClean="0">
                <a:latin typeface="Meta Offc Pro"/>
                <a:cs typeface="Meta Offc Pro"/>
              </a:rPr>
              <a:t>qualify for exemptions from the mandate</a:t>
            </a:r>
          </a:p>
          <a:p>
            <a:pPr algn="ctr"/>
            <a:endParaRPr lang="en-US" sz="1600" b="1" dirty="0">
              <a:latin typeface="Meta Offc Pro"/>
              <a:cs typeface="Meta Offc Pro"/>
            </a:endParaRPr>
          </a:p>
          <a:p>
            <a:pPr algn="ctr"/>
            <a:endParaRPr lang="en-US" sz="1600" b="1" dirty="0" smtClean="0">
              <a:latin typeface="Meta Offc Pro"/>
              <a:cs typeface="Meta Offc Pro"/>
            </a:endParaRPr>
          </a:p>
        </p:txBody>
      </p:sp>
      <p:sp>
        <p:nvSpPr>
          <p:cNvPr id="15" name="TextBox 1"/>
          <p:cNvSpPr txBox="1"/>
          <p:nvPr/>
        </p:nvSpPr>
        <p:spPr>
          <a:xfrm>
            <a:off x="3326423" y="3429000"/>
            <a:ext cx="5410200"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smtClean="0">
                <a:solidFill>
                  <a:schemeClr val="accent1"/>
                </a:solidFill>
                <a:latin typeface="Meta Offc Pro"/>
                <a:cs typeface="Meta Offc Pro"/>
              </a:rPr>
              <a:t>219 million </a:t>
            </a:r>
            <a:r>
              <a:rPr lang="en-US" sz="1600" b="1" dirty="0" smtClean="0">
                <a:latin typeface="Meta Offc Pro"/>
                <a:cs typeface="Meta Offc Pro"/>
              </a:rPr>
              <a:t>insured by employer coverage, Medicaid, Medicare’s disability coverage, or individual insurance and not affected by the mandate</a:t>
            </a:r>
          </a:p>
        </p:txBody>
      </p:sp>
      <p:sp>
        <p:nvSpPr>
          <p:cNvPr id="16" name="TextBox 1"/>
          <p:cNvSpPr txBox="1"/>
          <p:nvPr/>
        </p:nvSpPr>
        <p:spPr>
          <a:xfrm>
            <a:off x="1676400" y="5638800"/>
            <a:ext cx="525780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smtClean="0">
                <a:latin typeface="Meta Offc Pro"/>
                <a:cs typeface="Meta Offc Pro"/>
              </a:rPr>
              <a:t>Projected Non-Elderly in 2016= 275 million</a:t>
            </a:r>
          </a:p>
        </p:txBody>
      </p:sp>
    </p:spTree>
    <p:extLst>
      <p:ext uri="{BB962C8B-B14F-4D97-AF65-F5344CB8AC3E}">
        <p14:creationId xmlns:p14="http://schemas.microsoft.com/office/powerpoint/2010/main" val="5647885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3660" y="533400"/>
            <a:ext cx="7694540" cy="795474"/>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orbel" pitchFamily="34" charset="0"/>
                <a:cs typeface="Calibri" pitchFamily="34" charset="0"/>
              </a:rPr>
              <a:t>Can I keep the insurance I have?</a:t>
            </a:r>
            <a:endParaRPr lang="en-US" sz="38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0" y="1524000"/>
            <a:ext cx="7315200" cy="1905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685800" y="1521154"/>
            <a:ext cx="7923140" cy="1526846"/>
          </a:xfrm>
          <a:prstGeom prst="rect">
            <a:avLst/>
          </a:prstGeom>
          <a:noFill/>
        </p:spPr>
        <p:txBody>
          <a:bodyPr wrap="square" rtlCol="0">
            <a:noAutofit/>
          </a:bodyPr>
          <a:lstStyle/>
          <a:p>
            <a:pPr lvl="1" indent="-457200">
              <a:buFont typeface="Wingdings" pitchFamily="2" charset="2"/>
              <a:buChar char="v"/>
            </a:pPr>
            <a:r>
              <a:rPr lang="en-US" sz="2400" dirty="0" smtClean="0">
                <a:solidFill>
                  <a:prstClr val="black"/>
                </a:solidFill>
                <a:cs typeface="Calibri" pitchFamily="34" charset="0"/>
              </a:rPr>
              <a:t>Individuals with insurance through their employers or private insurance </a:t>
            </a:r>
            <a:r>
              <a:rPr lang="en-US" sz="2400" b="1" dirty="0" smtClean="0">
                <a:solidFill>
                  <a:prstClr val="black"/>
                </a:solidFill>
                <a:cs typeface="Calibri" pitchFamily="34" charset="0"/>
              </a:rPr>
              <a:t>do not </a:t>
            </a:r>
            <a:r>
              <a:rPr lang="en-US" sz="2400" dirty="0" smtClean="0">
                <a:solidFill>
                  <a:prstClr val="black"/>
                </a:solidFill>
                <a:cs typeface="Calibri" pitchFamily="34" charset="0"/>
              </a:rPr>
              <a:t>have to change their plans, but can still compare other options.</a:t>
            </a:r>
          </a:p>
        </p:txBody>
      </p:sp>
      <p:pic>
        <p:nvPicPr>
          <p:cNvPr id="5" name="Picture 5" descr="C:\Users\lindaw\AppData\Local\Microsoft\Windows\Temporary Internet Files\Content.IE5\68D0IU83\MP9004464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123633"/>
            <a:ext cx="1905000" cy="2857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82456" y="2819400"/>
            <a:ext cx="5198300" cy="1200329"/>
          </a:xfrm>
          <a:prstGeom prst="rect">
            <a:avLst/>
          </a:prstGeom>
        </p:spPr>
        <p:txBody>
          <a:bodyPr wrap="square">
            <a:spAutoFit/>
          </a:bodyPr>
          <a:lstStyle/>
          <a:p>
            <a:pPr lvl="1" indent="-457200">
              <a:buFont typeface="Wingdings" pitchFamily="2" charset="2"/>
              <a:buChar char="v"/>
            </a:pPr>
            <a:r>
              <a:rPr lang="en-US" sz="2400" dirty="0">
                <a:solidFill>
                  <a:prstClr val="black"/>
                </a:solidFill>
                <a:cs typeface="Calibri" pitchFamily="34" charset="0"/>
              </a:rPr>
              <a:t>Individuals who qualify for Medicare or Medicaid </a:t>
            </a:r>
            <a:r>
              <a:rPr lang="en-US" sz="2400" dirty="0" smtClean="0">
                <a:solidFill>
                  <a:prstClr val="black"/>
                </a:solidFill>
                <a:cs typeface="Calibri" pitchFamily="34" charset="0"/>
              </a:rPr>
              <a:t>will </a:t>
            </a:r>
            <a:r>
              <a:rPr lang="en-US" sz="2400" dirty="0">
                <a:solidFill>
                  <a:prstClr val="black"/>
                </a:solidFill>
                <a:cs typeface="Calibri" pitchFamily="34" charset="0"/>
              </a:rPr>
              <a:t>continue to be eligible for </a:t>
            </a:r>
            <a:r>
              <a:rPr lang="en-US" sz="2400" dirty="0" smtClean="0">
                <a:solidFill>
                  <a:prstClr val="black"/>
                </a:solidFill>
                <a:cs typeface="Calibri" pitchFamily="34" charset="0"/>
              </a:rPr>
              <a:t>those programs.</a:t>
            </a:r>
            <a:endParaRPr lang="en-US" sz="2400" dirty="0">
              <a:solidFill>
                <a:prstClr val="black"/>
              </a:solidFill>
              <a:cs typeface="Calibri" pitchFamily="34" charset="0"/>
            </a:endParaRPr>
          </a:p>
        </p:txBody>
      </p:sp>
      <p:sp>
        <p:nvSpPr>
          <p:cNvPr id="3" name="Rectangle 2"/>
          <p:cNvSpPr/>
          <p:nvPr/>
        </p:nvSpPr>
        <p:spPr>
          <a:xfrm>
            <a:off x="3581400" y="4552383"/>
            <a:ext cx="4572000" cy="1200329"/>
          </a:xfrm>
          <a:prstGeom prst="rect">
            <a:avLst/>
          </a:prstGeom>
        </p:spPr>
        <p:txBody>
          <a:bodyPr>
            <a:spAutoFit/>
          </a:bodyPr>
          <a:lstStyle/>
          <a:p>
            <a:pPr marL="285750" indent="-285750">
              <a:buFont typeface="Wingdings" pitchFamily="2" charset="2"/>
              <a:buChar char="v"/>
            </a:pPr>
            <a:r>
              <a:rPr lang="en-US" sz="2400" dirty="0"/>
              <a:t>Individuals who </a:t>
            </a:r>
            <a:r>
              <a:rPr lang="en-US" sz="2400" dirty="0" smtClean="0"/>
              <a:t>don’t have insurance will be required (mandated) to purchase it</a:t>
            </a:r>
            <a:endParaRPr lang="en-US" sz="2400" dirty="0"/>
          </a:p>
        </p:txBody>
      </p:sp>
    </p:spTree>
    <p:extLst>
      <p:ext uri="{BB962C8B-B14F-4D97-AF65-F5344CB8AC3E}">
        <p14:creationId xmlns:p14="http://schemas.microsoft.com/office/powerpoint/2010/main" val="18270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533400"/>
            <a:ext cx="7086600" cy="9144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The Three-legged Stool Approach</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pic>
        <p:nvPicPr>
          <p:cNvPr id="9218" name="Picture 2" descr="https://encrypted-tbn3.gstatic.com/images?q=tbn:ANd9GcQXBD0vWEQ58WdF4d5As2kvegaBdA2vIHwm3DXMBP89AEaneDrE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139" y="1675740"/>
            <a:ext cx="3808054" cy="44202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7"/>
          <p:cNvSpPr txBox="1">
            <a:spLocks noChangeArrowheads="1"/>
          </p:cNvSpPr>
          <p:nvPr/>
        </p:nvSpPr>
        <p:spPr bwMode="auto">
          <a:xfrm>
            <a:off x="2644106" y="5417217"/>
            <a:ext cx="3196120" cy="646331"/>
          </a:xfrm>
          <a:prstGeom prst="rect">
            <a:avLst/>
          </a:prstGeom>
          <a:solidFill>
            <a:schemeClr val="accent3">
              <a:lumMod val="75000"/>
            </a:schemeClr>
          </a:solidFill>
          <a:ln w="9525">
            <a:noFill/>
            <a:miter lim="800000"/>
            <a:headEnd/>
            <a:tailEnd/>
          </a:ln>
          <a:effectLst>
            <a:outerShdw dist="50800" dir="5400000" algn="ctr" rotWithShape="0">
              <a:schemeClr val="bg1"/>
            </a:outerShdw>
          </a:effectLst>
        </p:spPr>
        <p:txBody>
          <a:bodyPr wrap="square">
            <a:spAutoFit/>
          </a:bodyPr>
          <a:lstStyle/>
          <a:p>
            <a:pPr algn="ctr">
              <a:defRPr/>
            </a:pPr>
            <a:r>
              <a:rPr lang="en-US" b="1" dirty="0" smtClean="0">
                <a:solidFill>
                  <a:schemeClr val="bg1"/>
                </a:solidFill>
                <a:latin typeface="Calibri" pitchFamily="34" charset="0"/>
              </a:rPr>
              <a:t>Public Programs</a:t>
            </a:r>
          </a:p>
          <a:p>
            <a:pPr algn="ctr">
              <a:defRPr/>
            </a:pPr>
            <a:r>
              <a:rPr lang="en-US" b="1" dirty="0" smtClean="0">
                <a:solidFill>
                  <a:schemeClr val="bg1"/>
                </a:solidFill>
                <a:latin typeface="Calibri" pitchFamily="34" charset="0"/>
              </a:rPr>
              <a:t>(Medicaid/CHIP/Medicare</a:t>
            </a:r>
            <a:r>
              <a:rPr lang="en-US" b="1" dirty="0" smtClean="0">
                <a:solidFill>
                  <a:schemeClr val="bg1"/>
                </a:solidFill>
                <a:latin typeface="Lucida Sans" pitchFamily="34" charset="0"/>
              </a:rPr>
              <a:t>)</a:t>
            </a:r>
            <a:endParaRPr lang="en-US" sz="2000" b="1" dirty="0">
              <a:solidFill>
                <a:schemeClr val="bg1"/>
              </a:solidFill>
              <a:effectLst>
                <a:outerShdw blurRad="38100" dist="38100" dir="2700000" algn="tl">
                  <a:srgbClr val="000000"/>
                </a:outerShdw>
              </a:effectLst>
              <a:latin typeface="Lucida Sans" pitchFamily="34" charset="0"/>
            </a:endParaRPr>
          </a:p>
        </p:txBody>
      </p:sp>
      <p:sp>
        <p:nvSpPr>
          <p:cNvPr id="24" name="Rectangle 23"/>
          <p:cNvSpPr/>
          <p:nvPr/>
        </p:nvSpPr>
        <p:spPr>
          <a:xfrm>
            <a:off x="800100" y="4076121"/>
            <a:ext cx="1714500" cy="69456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itchFamily="34" charset="0"/>
                <a:ea typeface="MS PGothic" pitchFamily="34" charset="-128"/>
              </a:rPr>
              <a:t>Employer</a:t>
            </a:r>
            <a:r>
              <a:rPr lang="en-US" b="1" dirty="0">
                <a:solidFill>
                  <a:srgbClr val="17375E"/>
                </a:solidFill>
                <a:latin typeface="Calibri" pitchFamily="34" charset="0"/>
                <a:ea typeface="MS PGothic" pitchFamily="34" charset="-128"/>
              </a:rPr>
              <a:t> </a:t>
            </a:r>
            <a:r>
              <a:rPr lang="en-US" b="1" dirty="0">
                <a:solidFill>
                  <a:schemeClr val="bg1"/>
                </a:solidFill>
                <a:latin typeface="Calibri" pitchFamily="34" charset="0"/>
                <a:ea typeface="MS PGothic" pitchFamily="34" charset="-128"/>
              </a:rPr>
              <a:t>Coverage</a:t>
            </a:r>
            <a:endParaRPr lang="en-US" b="1" dirty="0">
              <a:solidFill>
                <a:schemeClr val="bg1"/>
              </a:solidFill>
              <a:effectLst>
                <a:outerShdw blurRad="38100" dist="38100" dir="2700000" algn="tl">
                  <a:srgbClr val="000000"/>
                </a:outerShdw>
              </a:effectLst>
              <a:latin typeface="Calibri" pitchFamily="34" charset="0"/>
              <a:ea typeface="MS PGothic" pitchFamily="34" charset="-128"/>
            </a:endParaRPr>
          </a:p>
        </p:txBody>
      </p:sp>
      <p:sp>
        <p:nvSpPr>
          <p:cNvPr id="23" name="Rectangle 22"/>
          <p:cNvSpPr/>
          <p:nvPr/>
        </p:nvSpPr>
        <p:spPr>
          <a:xfrm>
            <a:off x="5943600" y="4076121"/>
            <a:ext cx="1672120" cy="7455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bg1"/>
                </a:solidFill>
                <a:latin typeface="Calibri" pitchFamily="34" charset="0"/>
                <a:ea typeface="MS PGothic" pitchFamily="34" charset="-128"/>
              </a:rPr>
              <a:t>Marketplace </a:t>
            </a:r>
            <a:r>
              <a:rPr lang="en-US" b="1" dirty="0">
                <a:solidFill>
                  <a:schemeClr val="bg1"/>
                </a:solidFill>
                <a:latin typeface="Calibri" pitchFamily="34" charset="0"/>
                <a:ea typeface="MS PGothic" pitchFamily="34" charset="-128"/>
              </a:rPr>
              <a:t>Coverage</a:t>
            </a:r>
            <a:endParaRPr lang="en-US" sz="2000" b="1" dirty="0">
              <a:solidFill>
                <a:schemeClr val="bg1"/>
              </a:solidFill>
              <a:effectLst>
                <a:outerShdw blurRad="38100" dist="38100" dir="2700000" algn="tl">
                  <a:srgbClr val="000000"/>
                </a:outerShdw>
              </a:effectLst>
              <a:latin typeface="Calibri" pitchFamily="34" charset="0"/>
              <a:ea typeface="MS PGothic" pitchFamily="34" charset="-128"/>
            </a:endParaRPr>
          </a:p>
        </p:txBody>
      </p:sp>
    </p:spTree>
    <p:extLst>
      <p:ext uri="{BB962C8B-B14F-4D97-AF65-F5344CB8AC3E}">
        <p14:creationId xmlns:p14="http://schemas.microsoft.com/office/powerpoint/2010/main" val="7631749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idx="4294967295"/>
            <p:extLst>
              <p:ext uri="{D42A27DB-BD31-4B8C-83A1-F6EECF244321}">
                <p14:modId xmlns:p14="http://schemas.microsoft.com/office/powerpoint/2010/main" val="1103556119"/>
              </p:ext>
            </p:extLst>
          </p:nvPr>
        </p:nvGraphicFramePr>
        <p:xfrm>
          <a:off x="0" y="21725"/>
          <a:ext cx="9214572" cy="6866983"/>
        </p:xfrm>
        <a:graphic>
          <a:graphicData uri="http://schemas.openxmlformats.org/drawingml/2006/chart">
            <c:chart xmlns:c="http://schemas.openxmlformats.org/drawingml/2006/chart" xmlns:r="http://schemas.openxmlformats.org/officeDocument/2006/relationships" r:id="rId3"/>
          </a:graphicData>
        </a:graphic>
      </p:graphicFrame>
      <p:sp>
        <p:nvSpPr>
          <p:cNvPr id="2051" name="Text Box 8"/>
          <p:cNvSpPr txBox="1">
            <a:spLocks noChangeArrowheads="1"/>
          </p:cNvSpPr>
          <p:nvPr/>
        </p:nvSpPr>
        <p:spPr bwMode="auto">
          <a:xfrm>
            <a:off x="1600200" y="2514600"/>
            <a:ext cx="815975" cy="366713"/>
          </a:xfrm>
          <a:prstGeom prst="rect">
            <a:avLst/>
          </a:prstGeom>
          <a:noFill/>
          <a:ln w="9525">
            <a:noFill/>
            <a:miter lim="800000"/>
            <a:headEnd/>
            <a:tailEnd/>
          </a:ln>
        </p:spPr>
        <p:txBody>
          <a:bodyPr>
            <a:spAutoFit/>
          </a:bodyPr>
          <a:lstStyle/>
          <a:p>
            <a:pPr eaLnBrk="1" hangingPunct="1"/>
            <a:r>
              <a:rPr lang="en-US" b="1" dirty="0">
                <a:latin typeface="Calibri" pitchFamily="34" charset="0"/>
              </a:rPr>
              <a:t>Total</a:t>
            </a:r>
          </a:p>
        </p:txBody>
      </p:sp>
      <p:sp>
        <p:nvSpPr>
          <p:cNvPr id="2052" name="Text Box 9"/>
          <p:cNvSpPr txBox="1">
            <a:spLocks noChangeArrowheads="1"/>
          </p:cNvSpPr>
          <p:nvPr/>
        </p:nvSpPr>
        <p:spPr bwMode="auto">
          <a:xfrm>
            <a:off x="1981200" y="3581400"/>
            <a:ext cx="1089657" cy="369332"/>
          </a:xfrm>
          <a:prstGeom prst="rect">
            <a:avLst/>
          </a:prstGeom>
          <a:noFill/>
          <a:ln w="9525">
            <a:noFill/>
            <a:miter lim="800000"/>
            <a:headEnd/>
            <a:tailEnd/>
          </a:ln>
        </p:spPr>
        <p:txBody>
          <a:bodyPr wrap="none">
            <a:spAutoFit/>
          </a:bodyPr>
          <a:lstStyle/>
          <a:p>
            <a:pPr eaLnBrk="1" hangingPunct="1"/>
            <a:r>
              <a:rPr lang="en-US" b="1">
                <a:latin typeface="Calibri" pitchFamily="34" charset="0"/>
              </a:rPr>
              <a:t>Employer</a:t>
            </a:r>
          </a:p>
        </p:txBody>
      </p:sp>
      <p:sp>
        <p:nvSpPr>
          <p:cNvPr id="2053" name="Text Box 10"/>
          <p:cNvSpPr txBox="1">
            <a:spLocks noChangeArrowheads="1"/>
          </p:cNvSpPr>
          <p:nvPr/>
        </p:nvSpPr>
        <p:spPr bwMode="auto">
          <a:xfrm>
            <a:off x="2672113" y="4572000"/>
            <a:ext cx="1050224" cy="646331"/>
          </a:xfrm>
          <a:prstGeom prst="rect">
            <a:avLst/>
          </a:prstGeom>
          <a:noFill/>
          <a:ln w="9525">
            <a:noFill/>
            <a:miter lim="800000"/>
            <a:headEnd/>
            <a:tailEnd/>
          </a:ln>
        </p:spPr>
        <p:txBody>
          <a:bodyPr wrap="none">
            <a:spAutoFit/>
          </a:bodyPr>
          <a:lstStyle/>
          <a:p>
            <a:pPr algn="ctr" eaLnBrk="1" hangingPunct="1"/>
            <a:r>
              <a:rPr lang="en-US" b="1" dirty="0">
                <a:latin typeface="Calibri" pitchFamily="34" charset="0"/>
              </a:rPr>
              <a:t>Direct-</a:t>
            </a:r>
          </a:p>
          <a:p>
            <a:pPr algn="ctr" eaLnBrk="1" hangingPunct="1"/>
            <a:r>
              <a:rPr lang="en-US" b="1" dirty="0">
                <a:latin typeface="Calibri" pitchFamily="34" charset="0"/>
              </a:rPr>
              <a:t>Purchase</a:t>
            </a:r>
          </a:p>
        </p:txBody>
      </p:sp>
      <p:sp>
        <p:nvSpPr>
          <p:cNvPr id="2054" name="Text Box 11"/>
          <p:cNvSpPr txBox="1">
            <a:spLocks noChangeArrowheads="1"/>
          </p:cNvSpPr>
          <p:nvPr/>
        </p:nvSpPr>
        <p:spPr bwMode="auto">
          <a:xfrm>
            <a:off x="4038600" y="4191000"/>
            <a:ext cx="762000" cy="366713"/>
          </a:xfrm>
          <a:prstGeom prst="rect">
            <a:avLst/>
          </a:prstGeom>
          <a:noFill/>
          <a:ln w="9525">
            <a:noFill/>
            <a:miter lim="800000"/>
            <a:headEnd/>
            <a:tailEnd/>
          </a:ln>
        </p:spPr>
        <p:txBody>
          <a:bodyPr>
            <a:spAutoFit/>
          </a:bodyPr>
          <a:lstStyle/>
          <a:p>
            <a:pPr eaLnBrk="1" hangingPunct="1"/>
            <a:r>
              <a:rPr lang="en-US" b="1" dirty="0">
                <a:latin typeface="Calibri" pitchFamily="34" charset="0"/>
              </a:rPr>
              <a:t>Total</a:t>
            </a:r>
          </a:p>
        </p:txBody>
      </p:sp>
      <p:sp>
        <p:nvSpPr>
          <p:cNvPr id="2055" name="Text Box 12"/>
          <p:cNvSpPr txBox="1">
            <a:spLocks noChangeArrowheads="1"/>
          </p:cNvSpPr>
          <p:nvPr/>
        </p:nvSpPr>
        <p:spPr bwMode="auto">
          <a:xfrm>
            <a:off x="4419600" y="4648200"/>
            <a:ext cx="1069780" cy="369332"/>
          </a:xfrm>
          <a:prstGeom prst="rect">
            <a:avLst/>
          </a:prstGeom>
          <a:noFill/>
          <a:ln w="9525">
            <a:noFill/>
            <a:miter lim="800000"/>
            <a:headEnd/>
            <a:tailEnd/>
          </a:ln>
        </p:spPr>
        <p:txBody>
          <a:bodyPr wrap="none">
            <a:spAutoFit/>
          </a:bodyPr>
          <a:lstStyle/>
          <a:p>
            <a:pPr eaLnBrk="1" hangingPunct="1"/>
            <a:r>
              <a:rPr lang="en-US" b="1">
                <a:latin typeface="Calibri" pitchFamily="34" charset="0"/>
              </a:rPr>
              <a:t>Medicaid</a:t>
            </a:r>
          </a:p>
        </p:txBody>
      </p:sp>
      <p:sp>
        <p:nvSpPr>
          <p:cNvPr id="2056" name="Text Box 13"/>
          <p:cNvSpPr txBox="1">
            <a:spLocks noChangeArrowheads="1"/>
          </p:cNvSpPr>
          <p:nvPr/>
        </p:nvSpPr>
        <p:spPr bwMode="auto">
          <a:xfrm>
            <a:off x="4953000" y="4953000"/>
            <a:ext cx="1084849" cy="369332"/>
          </a:xfrm>
          <a:prstGeom prst="rect">
            <a:avLst/>
          </a:prstGeom>
          <a:noFill/>
          <a:ln w="9525">
            <a:noFill/>
            <a:miter lim="800000"/>
            <a:headEnd/>
            <a:tailEnd/>
          </a:ln>
        </p:spPr>
        <p:txBody>
          <a:bodyPr wrap="none">
            <a:spAutoFit/>
          </a:bodyPr>
          <a:lstStyle/>
          <a:p>
            <a:pPr eaLnBrk="1" hangingPunct="1"/>
            <a:r>
              <a:rPr lang="en-US" b="1">
                <a:latin typeface="Calibri" pitchFamily="34" charset="0"/>
              </a:rPr>
              <a:t>Medicare</a:t>
            </a:r>
          </a:p>
        </p:txBody>
      </p:sp>
      <p:sp>
        <p:nvSpPr>
          <p:cNvPr id="2057" name="Text Box 14"/>
          <p:cNvSpPr txBox="1">
            <a:spLocks noChangeArrowheads="1"/>
          </p:cNvSpPr>
          <p:nvPr/>
        </p:nvSpPr>
        <p:spPr bwMode="auto">
          <a:xfrm>
            <a:off x="6114102" y="5105399"/>
            <a:ext cx="609600" cy="366713"/>
          </a:xfrm>
          <a:prstGeom prst="rect">
            <a:avLst/>
          </a:prstGeom>
          <a:noFill/>
          <a:ln w="9525">
            <a:noFill/>
            <a:miter lim="800000"/>
            <a:headEnd/>
            <a:tailEnd/>
          </a:ln>
        </p:spPr>
        <p:txBody>
          <a:bodyPr wrap="square">
            <a:spAutoFit/>
          </a:bodyPr>
          <a:lstStyle/>
          <a:p>
            <a:pPr eaLnBrk="1" hangingPunct="1"/>
            <a:r>
              <a:rPr lang="en-US" b="1" dirty="0">
                <a:latin typeface="Calibri" pitchFamily="34" charset="0"/>
              </a:rPr>
              <a:t>VA</a:t>
            </a:r>
          </a:p>
        </p:txBody>
      </p:sp>
      <p:sp>
        <p:nvSpPr>
          <p:cNvPr id="2058" name="Text Box 15"/>
          <p:cNvSpPr txBox="1">
            <a:spLocks noChangeArrowheads="1"/>
          </p:cNvSpPr>
          <p:nvPr/>
        </p:nvSpPr>
        <p:spPr bwMode="auto">
          <a:xfrm>
            <a:off x="7162800" y="4797188"/>
            <a:ext cx="815975" cy="366713"/>
          </a:xfrm>
          <a:prstGeom prst="rect">
            <a:avLst/>
          </a:prstGeom>
          <a:noFill/>
          <a:ln w="9525">
            <a:noFill/>
            <a:miter lim="800000"/>
            <a:headEnd/>
            <a:tailEnd/>
          </a:ln>
        </p:spPr>
        <p:txBody>
          <a:bodyPr>
            <a:spAutoFit/>
          </a:bodyPr>
          <a:lstStyle/>
          <a:p>
            <a:pPr eaLnBrk="1" hangingPunct="1"/>
            <a:r>
              <a:rPr lang="en-US" b="1" dirty="0">
                <a:latin typeface="Calibri" pitchFamily="34" charset="0"/>
              </a:rPr>
              <a:t>Total</a:t>
            </a:r>
          </a:p>
        </p:txBody>
      </p:sp>
      <p:graphicFrame>
        <p:nvGraphicFramePr>
          <p:cNvPr id="2" name="Diagram 1"/>
          <p:cNvGraphicFramePr/>
          <p:nvPr>
            <p:extLst>
              <p:ext uri="{D42A27DB-BD31-4B8C-83A1-F6EECF244321}">
                <p14:modId xmlns:p14="http://schemas.microsoft.com/office/powerpoint/2010/main" val="1386461281"/>
              </p:ext>
            </p:extLst>
          </p:nvPr>
        </p:nvGraphicFramePr>
        <p:xfrm>
          <a:off x="5791200" y="1294123"/>
          <a:ext cx="3048000" cy="3277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2"/>
          <p:cNvSpPr txBox="1">
            <a:spLocks noChangeArrowheads="1"/>
          </p:cNvSpPr>
          <p:nvPr/>
        </p:nvSpPr>
        <p:spPr>
          <a:xfrm>
            <a:off x="1295400" y="180833"/>
            <a:ext cx="6535738" cy="657367"/>
          </a:xfrm>
          <a:prstGeom prst="rect">
            <a:avLst/>
          </a:prstGeom>
          <a:solidFill>
            <a:srgbClr val="336600">
              <a:alpha val="80000"/>
            </a:srgbClr>
          </a:solidFill>
          <a:scene3d>
            <a:camera prst="orthographicFront"/>
            <a:lightRig rig="threePt" dir="t"/>
          </a:scene3d>
          <a:sp3d>
            <a:bevelT/>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Corbel" pitchFamily="34" charset="0"/>
                <a:cs typeface="Calibri" pitchFamily="34" charset="0"/>
              </a:rPr>
              <a:t>US Health Insurance by Type</a:t>
            </a:r>
            <a:endParaRPr lang="en-US" sz="40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24481333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a:solidFill>
                  <a:schemeClr val="bg1"/>
                </a:solidFill>
                <a:latin typeface="Corbel" pitchFamily="34" charset="0"/>
                <a:cs typeface="Calibri" pitchFamily="34" charset="0"/>
              </a:rPr>
              <a:t>How </a:t>
            </a:r>
            <a:r>
              <a:rPr lang="en-US" sz="3600" b="1" dirty="0" smtClean="0">
                <a:solidFill>
                  <a:schemeClr val="bg1"/>
                </a:solidFill>
                <a:latin typeface="Corbel" pitchFamily="34" charset="0"/>
                <a:cs typeface="Calibri" pitchFamily="34" charset="0"/>
              </a:rPr>
              <a:t>will ACA change </a:t>
            </a:r>
            <a:r>
              <a:rPr lang="en-US" sz="3600" b="1" dirty="0">
                <a:solidFill>
                  <a:schemeClr val="bg1"/>
                </a:solidFill>
                <a:latin typeface="Corbel" pitchFamily="34" charset="0"/>
                <a:cs typeface="Calibri" pitchFamily="34" charset="0"/>
              </a:rPr>
              <a:t>the </a:t>
            </a:r>
            <a:br>
              <a:rPr lang="en-US" sz="3600" b="1" dirty="0">
                <a:solidFill>
                  <a:schemeClr val="bg1"/>
                </a:solidFill>
                <a:latin typeface="Corbel" pitchFamily="34" charset="0"/>
                <a:cs typeface="Calibri" pitchFamily="34" charset="0"/>
              </a:rPr>
            </a:br>
            <a:r>
              <a:rPr lang="en-US" sz="3600" b="1" dirty="0">
                <a:solidFill>
                  <a:schemeClr val="bg1"/>
                </a:solidFill>
                <a:latin typeface="Corbel" pitchFamily="34" charset="0"/>
                <a:cs typeface="Calibri" pitchFamily="34" charset="0"/>
              </a:rPr>
              <a:t>Employer-Based </a:t>
            </a:r>
            <a:r>
              <a:rPr lang="en-US" sz="3600" b="1" dirty="0" smtClean="0">
                <a:solidFill>
                  <a:schemeClr val="bg1"/>
                </a:solidFill>
                <a:latin typeface="Corbel" pitchFamily="34" charset="0"/>
                <a:cs typeface="Calibri" pitchFamily="34" charset="0"/>
              </a:rPr>
              <a:t>System?</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idx="1"/>
          </p:nvPr>
        </p:nvSpPr>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228600" y="1519451"/>
            <a:ext cx="7924800" cy="4669379"/>
          </a:xfrm>
          <a:prstGeom prst="rect">
            <a:avLst/>
          </a:prstGeom>
          <a:noFill/>
        </p:spPr>
        <p:txBody>
          <a:bodyPr wrap="square" rtlCol="0">
            <a:noAutofit/>
          </a:bodyPr>
          <a:lstStyle/>
          <a:p>
            <a:pPr marL="457200" indent="-457200">
              <a:buFont typeface="Wingdings" pitchFamily="2" charset="2"/>
              <a:buChar char="v"/>
            </a:pPr>
            <a:endParaRPr lang="en-US" sz="2800" b="1" dirty="0" smtClean="0">
              <a:solidFill>
                <a:prstClr val="black"/>
              </a:solidFill>
              <a:latin typeface="Calibri" pitchFamily="34" charset="0"/>
              <a:cs typeface="Calibri" pitchFamily="34" charset="0"/>
            </a:endParaRPr>
          </a:p>
          <a:p>
            <a:pPr marL="457200" indent="-457200">
              <a:buFont typeface="Wingdings" pitchFamily="2" charset="2"/>
              <a:buChar char="v"/>
            </a:pPr>
            <a:endParaRPr lang="en-US" sz="2800" b="1" dirty="0">
              <a:solidFill>
                <a:prstClr val="black"/>
              </a:solidFill>
              <a:latin typeface="Calibri" pitchFamily="34" charset="0"/>
              <a:cs typeface="Calibri" pitchFamily="34" charset="0"/>
            </a:endParaRPr>
          </a:p>
          <a:p>
            <a:pPr marL="457200" indent="-457200">
              <a:buFont typeface="Wingdings" pitchFamily="2" charset="2"/>
              <a:buChar char="v"/>
            </a:pPr>
            <a:r>
              <a:rPr lang="en-US" sz="2800" b="1" dirty="0" smtClean="0">
                <a:solidFill>
                  <a:prstClr val="black"/>
                </a:solidFill>
                <a:latin typeface="Calibri" pitchFamily="34" charset="0"/>
                <a:cs typeface="Calibri" pitchFamily="34" charset="0"/>
              </a:rPr>
              <a:t>Builds </a:t>
            </a:r>
            <a:r>
              <a:rPr lang="en-US" sz="2800" b="1" dirty="0">
                <a:solidFill>
                  <a:prstClr val="black"/>
                </a:solidFill>
                <a:latin typeface="Calibri" pitchFamily="34" charset="0"/>
                <a:cs typeface="Calibri" pitchFamily="34" charset="0"/>
              </a:rPr>
              <a:t>on and expands</a:t>
            </a:r>
            <a:r>
              <a:rPr lang="en-US" sz="2800" dirty="0">
                <a:solidFill>
                  <a:prstClr val="black"/>
                </a:solidFill>
                <a:latin typeface="Calibri" pitchFamily="34" charset="0"/>
                <a:cs typeface="Calibri" pitchFamily="34" charset="0"/>
              </a:rPr>
              <a:t> </a:t>
            </a:r>
            <a:r>
              <a:rPr lang="en-US" sz="2600" dirty="0">
                <a:solidFill>
                  <a:prstClr val="black"/>
                </a:solidFill>
                <a:latin typeface="Calibri" pitchFamily="34" charset="0"/>
                <a:cs typeface="Calibri" pitchFamily="34" charset="0"/>
              </a:rPr>
              <a:t>the employer-based insurance system instead of limiting it</a:t>
            </a:r>
          </a:p>
          <a:p>
            <a:pPr marL="914400" lvl="1" indent="-457200">
              <a:buFont typeface="Wingdings" pitchFamily="2" charset="2"/>
              <a:buChar char="v"/>
            </a:pPr>
            <a:r>
              <a:rPr lang="en-US" sz="2400" b="1" dirty="0">
                <a:solidFill>
                  <a:prstClr val="black"/>
                </a:solidFill>
                <a:latin typeface="Calibri" pitchFamily="34" charset="0"/>
                <a:cs typeface="Calibri" pitchFamily="34" charset="0"/>
              </a:rPr>
              <a:t>Gives tax incentives to small businesses </a:t>
            </a:r>
            <a:r>
              <a:rPr lang="en-US" sz="2400" dirty="0">
                <a:solidFill>
                  <a:prstClr val="black"/>
                </a:solidFill>
                <a:latin typeface="Calibri" pitchFamily="34" charset="0"/>
                <a:cs typeface="Calibri" pitchFamily="34" charset="0"/>
              </a:rPr>
              <a:t>for insuring employees</a:t>
            </a:r>
          </a:p>
          <a:p>
            <a:pPr marL="914400" lvl="1" indent="-457200">
              <a:buFont typeface="Wingdings" pitchFamily="2" charset="2"/>
              <a:buChar char="v"/>
            </a:pPr>
            <a:r>
              <a:rPr lang="en-US" sz="2400" b="1" dirty="0">
                <a:solidFill>
                  <a:prstClr val="black"/>
                </a:solidFill>
                <a:latin typeface="Calibri" pitchFamily="34" charset="0"/>
                <a:cs typeface="Calibri" pitchFamily="34" charset="0"/>
              </a:rPr>
              <a:t>Fines large employers</a:t>
            </a:r>
            <a:r>
              <a:rPr lang="en-US" sz="2400" dirty="0">
                <a:solidFill>
                  <a:prstClr val="black"/>
                </a:solidFill>
                <a:latin typeface="Calibri" pitchFamily="34" charset="0"/>
                <a:cs typeface="Calibri" pitchFamily="34" charset="0"/>
              </a:rPr>
              <a:t> for not insuring employees </a:t>
            </a:r>
          </a:p>
          <a:p>
            <a:pPr marL="914400" lvl="1" indent="-457200">
              <a:buFont typeface="Wingdings" pitchFamily="2" charset="2"/>
              <a:buChar char="v"/>
            </a:pPr>
            <a:r>
              <a:rPr lang="en-US" sz="2400" b="1" dirty="0">
                <a:solidFill>
                  <a:prstClr val="black"/>
                </a:solidFill>
                <a:latin typeface="Calibri" pitchFamily="34" charset="0"/>
                <a:cs typeface="Calibri" pitchFamily="34" charset="0"/>
              </a:rPr>
              <a:t>Requires very large employers to insure </a:t>
            </a:r>
            <a:r>
              <a:rPr lang="en-US" sz="2400" dirty="0" smtClean="0">
                <a:solidFill>
                  <a:prstClr val="black"/>
                </a:solidFill>
                <a:latin typeface="Calibri" pitchFamily="34" charset="0"/>
                <a:cs typeface="Calibri" pitchFamily="34" charset="0"/>
              </a:rPr>
              <a:t>by providing </a:t>
            </a:r>
            <a:r>
              <a:rPr lang="en-US" sz="2400" dirty="0">
                <a:solidFill>
                  <a:prstClr val="black"/>
                </a:solidFill>
                <a:latin typeface="Calibri" pitchFamily="34" charset="0"/>
                <a:cs typeface="Calibri" pitchFamily="34" charset="0"/>
              </a:rPr>
              <a:t>employer-sponsored </a:t>
            </a:r>
            <a:r>
              <a:rPr lang="en-US" sz="2400" dirty="0" smtClean="0">
                <a:solidFill>
                  <a:prstClr val="black"/>
                </a:solidFill>
                <a:latin typeface="Calibri" pitchFamily="34" charset="0"/>
                <a:cs typeface="Calibri" pitchFamily="34" charset="0"/>
              </a:rPr>
              <a:t>plans</a:t>
            </a:r>
          </a:p>
          <a:p>
            <a:pPr lvl="1"/>
            <a:endParaRPr lang="en-US" sz="1600" dirty="0" smtClean="0">
              <a:solidFill>
                <a:prstClr val="black"/>
              </a:solidFill>
              <a:latin typeface="Calibri" pitchFamily="34" charset="0"/>
              <a:cs typeface="Calibri" pitchFamily="34" charset="0"/>
            </a:endParaRPr>
          </a:p>
          <a:p>
            <a:pPr lvl="1"/>
            <a:endParaRPr lang="en-US" sz="2600" dirty="0" smtClean="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12994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Effect transition="in" filter="fade">
                                      <p:cBhvr>
                                        <p:cTn id="13" dur="1000"/>
                                        <p:tgtEl>
                                          <p:spTgt spid="14">
                                            <p:txEl>
                                              <p:pRg st="3" end="3"/>
                                            </p:txEl>
                                          </p:spTgt>
                                        </p:tgtEl>
                                      </p:cBhvr>
                                    </p:animEffect>
                                    <p:anim calcmode="lin" valueType="num">
                                      <p:cBhvr>
                                        <p:cTn id="14"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barn(inVertical)">
                                      <p:cBhvr>
                                        <p:cTn id="2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6">
              <a:shade val="50000"/>
            </a:schemeClr>
          </a:lnRef>
          <a:fillRef idx="1">
            <a:schemeClr val="accent6"/>
          </a:fillRef>
          <a:effectRef idx="0">
            <a:schemeClr val="accent6"/>
          </a:effectRef>
          <a:fontRef idx="minor">
            <a:schemeClr val="lt1"/>
          </a:fontRef>
        </p:style>
        <p:txBody>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ACA for Small Businesses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2" name="Picture 8" descr="https://encrypted-tbn3.gstatic.com/images?q=tbn:ANd9GcTvcG_8uSnMuhqEpHoVO3b1PYVIj-lejnA6s6xs3hjJUMiLFQ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314" y="2021993"/>
            <a:ext cx="2286000" cy="20002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4" name="Picture 10" descr="https://encrypted-tbn0.gstatic.com/images?q=tbn:ANd9GcTXWBABKUH-b_lDk38uWMDenzY99IUE4iNkipgLSZp3BzEnOqXYs2dR3x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886" y="4035424"/>
            <a:ext cx="2350428" cy="15611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6" name="Picture 12" descr="https://encrypted-tbn0.gstatic.com/images?q=tbn:ANd9GcQZIHaToDTIZVI74gSG38_2j2Wp7rRJDW22dI2r89KjcME_x9laQ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542" y="3886200"/>
            <a:ext cx="2924175" cy="1562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8" name="Picture 14" descr="http://blog.michiganadvantage.org/wp-content/uploads/2012/11/Small-business-own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8864" y="2188494"/>
            <a:ext cx="2446736" cy="16215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2349493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381000"/>
            <a:ext cx="7924800" cy="728883"/>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alibri" pitchFamily="34" charset="0"/>
                <a:cs typeface="Calibri" pitchFamily="34" charset="0"/>
              </a:rPr>
              <a:t>The Problem  </a:t>
            </a:r>
            <a:endParaRPr lang="en-US" sz="3800" b="1" dirty="0">
              <a:solidFill>
                <a:schemeClr val="bg1"/>
              </a:solidFill>
              <a:latin typeface="Calibri" pitchFamily="34" charset="0"/>
              <a:cs typeface="Calibri" pitchFamily="34" charset="0"/>
            </a:endParaRPr>
          </a:p>
        </p:txBody>
      </p:sp>
      <p:sp>
        <p:nvSpPr>
          <p:cNvPr id="52227" name="Rectangle 3"/>
          <p:cNvSpPr>
            <a:spLocks noGrp="1" noChangeArrowheads="1"/>
          </p:cNvSpPr>
          <p:nvPr>
            <p:ph sz="quarter" idx="4294967295"/>
          </p:nvPr>
        </p:nvSpPr>
        <p:spPr>
          <a:xfrm>
            <a:off x="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762000" y="1225515"/>
            <a:ext cx="7543802" cy="2203485"/>
          </a:xfrm>
          <a:prstGeom prst="rect">
            <a:avLst/>
          </a:prstGeom>
          <a:noFill/>
        </p:spPr>
        <p:txBody>
          <a:bodyPr wrap="square" rtlCol="0">
            <a:noAutofit/>
          </a:bodyPr>
          <a:lstStyle/>
          <a:p>
            <a:pPr algn="ctr"/>
            <a:r>
              <a:rPr lang="en-US" sz="2800" dirty="0" smtClean="0">
                <a:solidFill>
                  <a:prstClr val="black"/>
                </a:solidFill>
              </a:rPr>
              <a:t>Small businesses haven’t always been able to afford to provide health insurance to their employees. Sometimes, even when insurance options are provided, they are limited and too expensive for employees to access.</a:t>
            </a:r>
          </a:p>
          <a:p>
            <a:endParaRPr lang="en-US" sz="2800" dirty="0">
              <a:solidFill>
                <a:prstClr val="black"/>
              </a:solidFill>
            </a:endParaRPr>
          </a:p>
        </p:txBody>
      </p:sp>
      <p:sp>
        <p:nvSpPr>
          <p:cNvPr id="5" name="Rectangle 2"/>
          <p:cNvSpPr txBox="1">
            <a:spLocks noChangeArrowheads="1"/>
          </p:cNvSpPr>
          <p:nvPr/>
        </p:nvSpPr>
        <p:spPr>
          <a:xfrm>
            <a:off x="554276" y="3445558"/>
            <a:ext cx="7848599" cy="728883"/>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prstClr val="white"/>
                </a:solidFill>
                <a:cs typeface="Calibri" pitchFamily="34" charset="0"/>
              </a:rPr>
              <a:t>The Solution</a:t>
            </a:r>
            <a:endParaRPr lang="en-US" sz="3800" b="1" dirty="0">
              <a:solidFill>
                <a:prstClr val="white"/>
              </a:solidFill>
              <a:cs typeface="Calibri" pitchFamily="34" charset="0"/>
            </a:endParaRPr>
          </a:p>
        </p:txBody>
      </p:sp>
      <p:sp>
        <p:nvSpPr>
          <p:cNvPr id="6" name="TextBox 5"/>
          <p:cNvSpPr txBox="1"/>
          <p:nvPr/>
        </p:nvSpPr>
        <p:spPr>
          <a:xfrm>
            <a:off x="706674" y="4267200"/>
            <a:ext cx="7543802" cy="1676400"/>
          </a:xfrm>
          <a:prstGeom prst="rect">
            <a:avLst/>
          </a:prstGeom>
          <a:noFill/>
        </p:spPr>
        <p:txBody>
          <a:bodyPr wrap="square" rtlCol="0">
            <a:noAutofit/>
          </a:bodyPr>
          <a:lstStyle/>
          <a:p>
            <a:pPr algn="ctr"/>
            <a:r>
              <a:rPr lang="en-US" sz="2800" dirty="0" smtClean="0">
                <a:solidFill>
                  <a:prstClr val="black"/>
                </a:solidFill>
              </a:rPr>
              <a:t>The ACA makes providing insurance more affordable for many small business employers, expands options in some cases, and limits cost for their employees.</a:t>
            </a:r>
          </a:p>
          <a:p>
            <a:pPr algn="just"/>
            <a:endParaRPr lang="en-US" sz="2800" dirty="0">
              <a:solidFill>
                <a:prstClr val="black"/>
              </a:solidFill>
            </a:endParaRPr>
          </a:p>
        </p:txBody>
      </p:sp>
    </p:spTree>
    <p:extLst>
      <p:ext uri="{BB962C8B-B14F-4D97-AF65-F5344CB8AC3E}">
        <p14:creationId xmlns:p14="http://schemas.microsoft.com/office/powerpoint/2010/main" val="219440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anim calcmode="lin" valueType="num">
                                      <p:cBhvr>
                                        <p:cTn id="14" dur="2000" fill="hold"/>
                                        <p:tgtEl>
                                          <p:spTgt spid="14"/>
                                        </p:tgtEl>
                                        <p:attrNameLst>
                                          <p:attrName>ppt_x</p:attrName>
                                        </p:attrNameLst>
                                      </p:cBhvr>
                                      <p:tavLst>
                                        <p:tav tm="0">
                                          <p:val>
                                            <p:strVal val="#ppt_x"/>
                                          </p:val>
                                        </p:tav>
                                        <p:tav tm="100000">
                                          <p:val>
                                            <p:strVal val="#ppt_x"/>
                                          </p:val>
                                        </p:tav>
                                      </p:tavLst>
                                    </p:anim>
                                    <p:anim calcmode="lin" valueType="num">
                                      <p:cBhvr>
                                        <p:cTn id="15"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ppt_x</p:attrName>
                                        </p:attrNameLst>
                                      </p:cBhvr>
                                      <p:tavLst>
                                        <p:tav tm="0">
                                          <p:val>
                                            <p:strVal val="#ppt_x"/>
                                          </p:val>
                                        </p:tav>
                                        <p:tav tm="100000">
                                          <p:val>
                                            <p:strVal val="#ppt_x"/>
                                          </p:val>
                                        </p:tav>
                                      </p:tavLst>
                                    </p:anim>
                                    <p:anim calcmode="lin" valueType="num">
                                      <p:cBhvr>
                                        <p:cTn id="22" dur="2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ppt_x</p:attrName>
                                        </p:attrNameLst>
                                      </p:cBhvr>
                                      <p:tavLst>
                                        <p:tav tm="0">
                                          <p:val>
                                            <p:strVal val="#ppt_x"/>
                                          </p:val>
                                        </p:tav>
                                        <p:tav tm="100000">
                                          <p:val>
                                            <p:strVal val="#ppt_x"/>
                                          </p:val>
                                        </p:tav>
                                      </p:tavLst>
                                    </p:anim>
                                    <p:anim calcmode="lin" valueType="num">
                                      <p:cBhvr>
                                        <p:cTn id="27"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1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Grp="1" noChangeAspect="1"/>
          </p:cNvGraphicFramePr>
          <p:nvPr>
            <p:ph sz="half" idx="1"/>
          </p:nvPr>
        </p:nvGraphicFramePr>
        <p:xfrm>
          <a:off x="282575" y="1174750"/>
          <a:ext cx="8431213" cy="4800600"/>
        </p:xfrm>
        <a:graphic>
          <a:graphicData uri="http://schemas.openxmlformats.org/presentationml/2006/ole">
            <mc:AlternateContent xmlns:mc="http://schemas.openxmlformats.org/markup-compatibility/2006">
              <mc:Choice xmlns:v="urn:schemas-microsoft-com:vml" Requires="v">
                <p:oleObj spid="_x0000_s26652" r:id="rId4" imgW="8431499" imgH="4804064" progId="Excel.Chart.8">
                  <p:embed/>
                </p:oleObj>
              </mc:Choice>
              <mc:Fallback>
                <p:oleObj r:id="rId4" imgW="8431499" imgH="4804064"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1174750"/>
                        <a:ext cx="84312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1" name="Rectangle 3"/>
          <p:cNvSpPr>
            <a:spLocks noGrp="1" noChangeArrowheads="1"/>
          </p:cNvSpPr>
          <p:nvPr>
            <p:ph type="title"/>
          </p:nvPr>
        </p:nvSpPr>
        <p:spPr>
          <a:xfrm>
            <a:off x="304800" y="304800"/>
            <a:ext cx="8534400" cy="914400"/>
          </a:xfrm>
          <a:noFill/>
        </p:spPr>
        <p:txBody>
          <a:bodyPr anchorCtr="1"/>
          <a:lstStyle/>
          <a:p>
            <a:r>
              <a:rPr lang="en-US" sz="2800" b="1" smtClean="0">
                <a:solidFill>
                  <a:schemeClr val="tx1"/>
                </a:solidFill>
              </a:rPr>
              <a:t>National Health Expenditures per Capita, 1960-2010</a:t>
            </a:r>
          </a:p>
        </p:txBody>
      </p:sp>
      <p:sp>
        <p:nvSpPr>
          <p:cNvPr id="3076" name="Text Box 4"/>
          <p:cNvSpPr txBox="1">
            <a:spLocks noChangeArrowheads="1"/>
          </p:cNvSpPr>
          <p:nvPr/>
        </p:nvSpPr>
        <p:spPr bwMode="auto">
          <a:xfrm>
            <a:off x="0" y="6096000"/>
            <a:ext cx="868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Aft>
                <a:spcPct val="0"/>
              </a:spcAft>
              <a:defRPr/>
            </a:pPr>
            <a:r>
              <a:rPr lang="en-US" sz="1050" dirty="0" smtClean="0">
                <a:solidFill>
                  <a:srgbClr val="000000"/>
                </a:solidFill>
                <a:latin typeface="Tahoma" pitchFamily="34" charset="0"/>
              </a:rPr>
              <a:t>Notes: According to CMS, population is the U.S. Bureau of the Census resident-based population, less armed forces overseas.</a:t>
            </a:r>
          </a:p>
          <a:p>
            <a:pPr eaLnBrk="0" fontAlgn="base" hangingPunct="0">
              <a:spcAft>
                <a:spcPct val="0"/>
              </a:spcAft>
              <a:defRPr/>
            </a:pPr>
            <a:endParaRPr lang="en-US" sz="1050" dirty="0" smtClean="0">
              <a:solidFill>
                <a:srgbClr val="000000"/>
              </a:solidFill>
              <a:latin typeface="Tahoma" pitchFamily="34" charset="0"/>
            </a:endParaRPr>
          </a:p>
          <a:p>
            <a:pPr eaLnBrk="0" fontAlgn="base" hangingPunct="0">
              <a:spcAft>
                <a:spcPct val="0"/>
              </a:spcAft>
              <a:defRPr/>
            </a:pPr>
            <a:r>
              <a:rPr lang="en-US" sz="1050" dirty="0" smtClean="0">
                <a:solidFill>
                  <a:srgbClr val="000000"/>
                </a:solidFill>
                <a:latin typeface="Tahoma" pitchFamily="34" charset="0"/>
              </a:rPr>
              <a:t>Source: Centers for Medicare and Medicaid Services, Office of the Actuary, National Health Statistics Group, at </a:t>
            </a:r>
            <a:r>
              <a:rPr lang="en-US" sz="1050" dirty="0" smtClean="0">
                <a:solidFill>
                  <a:srgbClr val="000000"/>
                </a:solidFill>
                <a:latin typeface="Tahoma" pitchFamily="34" charset="0"/>
                <a:hlinkClick r:id="rId6"/>
              </a:rPr>
              <a:t>http://www.cms.hhs.gov/NationalHealthExpendData/</a:t>
            </a:r>
            <a:r>
              <a:rPr lang="en-US" sz="1050" dirty="0" smtClean="0">
                <a:solidFill>
                  <a:srgbClr val="000000"/>
                </a:solidFill>
                <a:latin typeface="Tahoma" pitchFamily="34" charset="0"/>
              </a:rPr>
              <a:t> (see Historical; NHE summary including share of GDP, CY 1960-2010; file nhegdp10.zip).</a:t>
            </a:r>
          </a:p>
        </p:txBody>
      </p:sp>
      <p:sp>
        <p:nvSpPr>
          <p:cNvPr id="7173" name="Line 5"/>
          <p:cNvSpPr>
            <a:spLocks noChangeShapeType="1"/>
          </p:cNvSpPr>
          <p:nvPr/>
        </p:nvSpPr>
        <p:spPr bwMode="auto">
          <a:xfrm flipV="1">
            <a:off x="3529013" y="1371600"/>
            <a:ext cx="0" cy="34750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ndParaRPr>
          </a:p>
        </p:txBody>
      </p:sp>
      <p:pic>
        <p:nvPicPr>
          <p:cNvPr id="7174" name="Picture 7" descr="kfflogo-colo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6"/>
          <p:cNvSpPr txBox="1">
            <a:spLocks noChangeArrowheads="1"/>
          </p:cNvSpPr>
          <p:nvPr/>
        </p:nvSpPr>
        <p:spPr bwMode="auto">
          <a:xfrm>
            <a:off x="914400" y="5486400"/>
            <a:ext cx="792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000" b="1">
                <a:solidFill>
                  <a:srgbClr val="000000"/>
                </a:solidFill>
                <a:latin typeface="Tahoma" pitchFamily="34" charset="0"/>
              </a:rPr>
              <a:t>  5.2%      7.2%    9.2%   12.5%  13.8%  14.5%  15.4%  15.9%  16.0%  16.1%  16.2%  16.4%  16.8%  17.9%  17.9% </a:t>
            </a:r>
          </a:p>
        </p:txBody>
      </p:sp>
      <p:sp>
        <p:nvSpPr>
          <p:cNvPr id="9" name="Text Box 92"/>
          <p:cNvSpPr txBox="1">
            <a:spLocks noChangeArrowheads="1"/>
          </p:cNvSpPr>
          <p:nvPr/>
        </p:nvSpPr>
        <p:spPr bwMode="auto">
          <a:xfrm>
            <a:off x="1098550" y="5257800"/>
            <a:ext cx="7435850" cy="198438"/>
          </a:xfrm>
          <a:prstGeom prst="rect">
            <a:avLst/>
          </a:prstGeom>
          <a:noFill/>
          <a:ln w="9525">
            <a:noFill/>
            <a:miter lim="800000"/>
            <a:headEnd/>
            <a:tailEnd/>
          </a:ln>
        </p:spPr>
        <p:txBody>
          <a:bodyPr lIns="36576" tIns="22860" rIns="36576"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sz="1000"/>
            </a:pPr>
            <a:r>
              <a:rPr lang="en-US" sz="1150" b="1" dirty="0">
                <a:solidFill>
                  <a:srgbClr val="000000"/>
                </a:solidFill>
                <a:ea typeface="Tahoma"/>
                <a:cs typeface="Tahoma"/>
              </a:rPr>
              <a:t>NHE as a Share of GDP</a:t>
            </a:r>
          </a:p>
        </p:txBody>
      </p:sp>
      <p:sp>
        <p:nvSpPr>
          <p:cNvPr id="7177" name="Line 91"/>
          <p:cNvSpPr>
            <a:spLocks noChangeShapeType="1"/>
          </p:cNvSpPr>
          <p:nvPr/>
        </p:nvSpPr>
        <p:spPr bwMode="auto">
          <a:xfrm flipV="1">
            <a:off x="1098550" y="5181600"/>
            <a:ext cx="743585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575769077"/>
      </p:ext>
    </p:extLst>
  </p:cSld>
  <p:clrMapOvr>
    <a:masterClrMapping/>
  </p:clrMapOvr>
  <p:transition advClick="0" advTm="25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533400"/>
            <a:ext cx="7772400" cy="728883"/>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alibri" pitchFamily="34" charset="0"/>
                <a:cs typeface="Calibri" pitchFamily="34" charset="0"/>
              </a:rPr>
              <a:t>How ACA works for small businesses</a:t>
            </a:r>
            <a:endParaRPr lang="en-US" sz="3800" b="1" dirty="0">
              <a:solidFill>
                <a:schemeClr val="bg1"/>
              </a:solidFill>
              <a:latin typeface="Calibri" pitchFamily="34" charset="0"/>
              <a:cs typeface="Calibri" pitchFamily="34" charset="0"/>
            </a:endParaRPr>
          </a:p>
        </p:txBody>
      </p:sp>
      <p:sp>
        <p:nvSpPr>
          <p:cNvPr id="14" name="TextBox 13"/>
          <p:cNvSpPr txBox="1"/>
          <p:nvPr/>
        </p:nvSpPr>
        <p:spPr>
          <a:xfrm>
            <a:off x="717572" y="1417018"/>
            <a:ext cx="7848600" cy="1447800"/>
          </a:xfrm>
          <a:prstGeom prst="rect">
            <a:avLst/>
          </a:prstGeom>
          <a:noFill/>
        </p:spPr>
        <p:txBody>
          <a:bodyPr wrap="square" rtlCol="0">
            <a:noAutofit/>
          </a:bodyPr>
          <a:lstStyle/>
          <a:p>
            <a:pPr marL="457200" indent="-457200">
              <a:buFont typeface="Wingdings" pitchFamily="2" charset="2"/>
              <a:buChar char="v"/>
            </a:pPr>
            <a:r>
              <a:rPr lang="en-US" sz="2400" dirty="0" smtClean="0">
                <a:solidFill>
                  <a:prstClr val="black"/>
                </a:solidFill>
                <a:cs typeface="Calibri" pitchFamily="34" charset="0"/>
              </a:rPr>
              <a:t>Small businesses with fewer than 50 employees are not mandated to provide insurance coverage.</a:t>
            </a:r>
            <a:endParaRPr lang="en-US" sz="2000" dirty="0">
              <a:solidFill>
                <a:prstClr val="black"/>
              </a:solidFill>
            </a:endParaRPr>
          </a:p>
          <a:p>
            <a:endParaRPr lang="en-US" sz="2800" dirty="0">
              <a:solidFill>
                <a:prstClr val="black"/>
              </a:solidFill>
              <a:cs typeface="Calibri" pitchFamily="34" charset="0"/>
            </a:endParaRPr>
          </a:p>
        </p:txBody>
      </p:sp>
      <p:sp>
        <p:nvSpPr>
          <p:cNvPr id="2" name="Rectangle 1"/>
          <p:cNvSpPr/>
          <p:nvPr/>
        </p:nvSpPr>
        <p:spPr>
          <a:xfrm>
            <a:off x="3904842" y="2626005"/>
            <a:ext cx="5086758" cy="1938992"/>
          </a:xfrm>
          <a:prstGeom prst="rect">
            <a:avLst/>
          </a:prstGeom>
        </p:spPr>
        <p:txBody>
          <a:bodyPr wrap="square">
            <a:spAutoFit/>
          </a:bodyPr>
          <a:lstStyle/>
          <a:p>
            <a:pPr marL="457200" indent="-457200">
              <a:buFont typeface="Wingdings" pitchFamily="2" charset="2"/>
              <a:buChar char="v"/>
            </a:pPr>
            <a:r>
              <a:rPr lang="en-US" sz="2400" dirty="0" smtClean="0">
                <a:solidFill>
                  <a:prstClr val="black"/>
                </a:solidFill>
                <a:cs typeface="Calibri" pitchFamily="34" charset="0"/>
              </a:rPr>
              <a:t>Employees of small businesses may be eligible for tax credits to purchase insurance on their own in online marketplace if their employers do not to provide it.</a:t>
            </a:r>
            <a:endParaRPr lang="en-US" sz="2400" dirty="0">
              <a:solidFill>
                <a:prstClr val="black"/>
              </a:solidFill>
              <a:cs typeface="Calibri" pitchFamily="34" charset="0"/>
            </a:endParaRPr>
          </a:p>
        </p:txBody>
      </p:sp>
      <p:pic>
        <p:nvPicPr>
          <p:cNvPr id="7" name="Picture 9" descr="C:\Users\lindaw\AppData\Local\Microsoft\Windows\Temporary Internet Files\Content.IE5\GR1GTPGE\MP9004029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626005"/>
            <a:ext cx="3260073" cy="21733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00200" y="4799387"/>
            <a:ext cx="5410200" cy="1569660"/>
          </a:xfrm>
          <a:prstGeom prst="rect">
            <a:avLst/>
          </a:prstGeom>
        </p:spPr>
        <p:txBody>
          <a:bodyPr wrap="square">
            <a:spAutoFit/>
          </a:bodyPr>
          <a:lstStyle/>
          <a:p>
            <a:pPr marL="457200" indent="-457200">
              <a:buFont typeface="Wingdings" pitchFamily="2" charset="2"/>
              <a:buChar char="v"/>
            </a:pPr>
            <a:r>
              <a:rPr lang="en-US" sz="2400" dirty="0" smtClean="0">
                <a:solidFill>
                  <a:prstClr val="black"/>
                </a:solidFill>
                <a:cs typeface="Calibri" pitchFamily="34" charset="0"/>
              </a:rPr>
              <a:t>Small businesses with fewer than 25 employees are eligible for tax credits if they do decide to offer health insurance to their employees.</a:t>
            </a:r>
            <a:endParaRPr lang="en-US" sz="2400" dirty="0">
              <a:solidFill>
                <a:prstClr val="black"/>
              </a:solidFill>
              <a:cs typeface="Calibri" pitchFamily="34" charset="0"/>
            </a:endParaRPr>
          </a:p>
        </p:txBody>
      </p:sp>
    </p:spTree>
    <p:extLst>
      <p:ext uri="{BB962C8B-B14F-4D97-AF65-F5344CB8AC3E}">
        <p14:creationId xmlns:p14="http://schemas.microsoft.com/office/powerpoint/2010/main" val="22405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ppt_x</p:attrName>
                                        </p:attrNameLst>
                                      </p:cBhvr>
                                      <p:tavLst>
                                        <p:tav tm="0">
                                          <p:val>
                                            <p:strVal val="#ppt_x"/>
                                          </p:val>
                                        </p:tav>
                                        <p:tav tm="100000">
                                          <p:val>
                                            <p:strVal val="#ppt_x"/>
                                          </p:val>
                                        </p:tav>
                                      </p:tavLst>
                                    </p:anim>
                                    <p:anim calcmode="lin" valueType="num">
                                      <p:cBhvr>
                                        <p:cTn id="1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ppt_x</p:attrName>
                                        </p:attrNameLst>
                                      </p:cBhvr>
                                      <p:tavLst>
                                        <p:tav tm="0">
                                          <p:val>
                                            <p:strVal val="#ppt_x"/>
                                          </p:val>
                                        </p:tav>
                                        <p:tav tm="100000">
                                          <p:val>
                                            <p:strVal val="#ppt_x"/>
                                          </p:val>
                                        </p:tav>
                                      </p:tavLst>
                                    </p:anim>
                                    <p:anim calcmode="lin" valueType="num">
                                      <p:cBhvr>
                                        <p:cTn id="2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304800"/>
            <a:ext cx="8839200" cy="957483"/>
          </a:xfrm>
          <a:solidFill>
            <a:srgbClr val="336600">
              <a:alpha val="80000"/>
            </a:srgbClr>
          </a:solidFill>
          <a:scene3d>
            <a:camera prst="orthographicFront"/>
            <a:lightRig rig="threePt" dir="t"/>
          </a:scene3d>
          <a:sp3d>
            <a:bevelT/>
          </a:sp3d>
        </p:spPr>
        <p:txBody>
          <a:bodyPr>
            <a:noAutofit/>
          </a:bodyPr>
          <a:lstStyle/>
          <a:p>
            <a:r>
              <a:rPr lang="en-US" sz="3200" b="1" dirty="0" smtClean="0">
                <a:solidFill>
                  <a:schemeClr val="bg1"/>
                </a:solidFill>
                <a:latin typeface="Calibri" pitchFamily="34" charset="0"/>
                <a:cs typeface="Calibri" pitchFamily="34" charset="0"/>
              </a:rPr>
              <a:t>How does the Small Business Tax Credit work?</a:t>
            </a:r>
            <a:endParaRPr lang="en-US" sz="3200" b="1" dirty="0">
              <a:solidFill>
                <a:schemeClr val="bg1"/>
              </a:solidFill>
              <a:latin typeface="Calibri" pitchFamily="34" charset="0"/>
              <a:cs typeface="Calibri" pitchFamily="34" charset="0"/>
            </a:endParaRPr>
          </a:p>
        </p:txBody>
      </p:sp>
      <p:sp>
        <p:nvSpPr>
          <p:cNvPr id="14" name="TextBox 13"/>
          <p:cNvSpPr txBox="1"/>
          <p:nvPr/>
        </p:nvSpPr>
        <p:spPr>
          <a:xfrm>
            <a:off x="717572" y="1313256"/>
            <a:ext cx="7848600" cy="1447800"/>
          </a:xfrm>
          <a:prstGeom prst="rect">
            <a:avLst/>
          </a:prstGeom>
          <a:noFill/>
        </p:spPr>
        <p:txBody>
          <a:bodyPr wrap="square" rtlCol="0">
            <a:noAutofit/>
          </a:bodyPr>
          <a:lstStyle/>
          <a:p>
            <a:pPr marL="457200" indent="-457200">
              <a:buFont typeface="Wingdings" pitchFamily="2" charset="2"/>
              <a:buChar char="v"/>
            </a:pPr>
            <a:r>
              <a:rPr lang="en-US" sz="2800" dirty="0" smtClean="0">
                <a:solidFill>
                  <a:prstClr val="black"/>
                </a:solidFill>
                <a:cs typeface="Calibri" pitchFamily="34" charset="0"/>
              </a:rPr>
              <a:t>A small business can qualify for a tax credit if they have:</a:t>
            </a:r>
          </a:p>
          <a:p>
            <a:pPr marL="914400" lvl="1" indent="-457200">
              <a:buFont typeface="Wingdings" pitchFamily="2" charset="2"/>
              <a:buChar char="v"/>
            </a:pPr>
            <a:r>
              <a:rPr lang="en-US" sz="2800" dirty="0">
                <a:solidFill>
                  <a:prstClr val="black"/>
                </a:solidFill>
                <a:cs typeface="Calibri" pitchFamily="34" charset="0"/>
              </a:rPr>
              <a:t>L</a:t>
            </a:r>
            <a:r>
              <a:rPr lang="en-US" sz="2800" dirty="0" smtClean="0">
                <a:solidFill>
                  <a:prstClr val="black"/>
                </a:solidFill>
                <a:cs typeface="Calibri" pitchFamily="34" charset="0"/>
              </a:rPr>
              <a:t>ess than 25 FTE*</a:t>
            </a:r>
          </a:p>
          <a:p>
            <a:pPr marL="914400" lvl="1" indent="-457200">
              <a:buFont typeface="Wingdings" pitchFamily="2" charset="2"/>
              <a:buChar char="v"/>
            </a:pPr>
            <a:r>
              <a:rPr lang="en-US" sz="2800" dirty="0" smtClean="0">
                <a:solidFill>
                  <a:prstClr val="black"/>
                </a:solidFill>
                <a:cs typeface="Calibri" pitchFamily="34" charset="0"/>
              </a:rPr>
              <a:t>Wages that average less than $50,000 </a:t>
            </a:r>
          </a:p>
          <a:p>
            <a:pPr marL="1371600" lvl="2" indent="-457200">
              <a:buFont typeface="Wingdings" pitchFamily="2" charset="2"/>
              <a:buChar char="v"/>
            </a:pPr>
            <a:r>
              <a:rPr lang="en-US" sz="2400" dirty="0" smtClean="0">
                <a:solidFill>
                  <a:prstClr val="black"/>
                </a:solidFill>
                <a:cs typeface="Calibri" pitchFamily="34" charset="0"/>
              </a:rPr>
              <a:t>Not counting the owner and his/her family member</a:t>
            </a:r>
          </a:p>
          <a:p>
            <a:pPr marL="914400" lvl="1" indent="-457200">
              <a:buFont typeface="Wingdings" pitchFamily="2" charset="2"/>
              <a:buChar char="v"/>
            </a:pPr>
            <a:r>
              <a:rPr lang="en-US" sz="2800" dirty="0" smtClean="0">
                <a:solidFill>
                  <a:prstClr val="black"/>
                </a:solidFill>
                <a:cs typeface="Calibri" pitchFamily="34" charset="0"/>
              </a:rPr>
              <a:t>The employer pay 50% or more of the health care costs</a:t>
            </a:r>
          </a:p>
          <a:p>
            <a:pPr marL="457200" indent="-457200">
              <a:buFont typeface="Wingdings" pitchFamily="2" charset="2"/>
              <a:buChar char="v"/>
            </a:pPr>
            <a:r>
              <a:rPr lang="en-US" sz="2800" dirty="0" smtClean="0">
                <a:solidFill>
                  <a:prstClr val="black"/>
                </a:solidFill>
                <a:cs typeface="Calibri" pitchFamily="34" charset="0"/>
              </a:rPr>
              <a:t>They can receive tax credits by filling a Form 8941 on </a:t>
            </a:r>
            <a:r>
              <a:rPr lang="en-US" sz="2800" dirty="0" smtClean="0">
                <a:solidFill>
                  <a:prstClr val="black"/>
                </a:solidFill>
                <a:cs typeface="Calibri" pitchFamily="34" charset="0"/>
                <a:hlinkClick r:id="rId3"/>
              </a:rPr>
              <a:t>www.irs.gov</a:t>
            </a:r>
            <a:r>
              <a:rPr lang="en-US" sz="2800" dirty="0" smtClean="0">
                <a:solidFill>
                  <a:prstClr val="black"/>
                </a:solidFill>
                <a:cs typeface="Calibri" pitchFamily="34" charset="0"/>
              </a:rPr>
              <a:t> with their accountant. </a:t>
            </a:r>
          </a:p>
          <a:p>
            <a:endParaRPr lang="en-US" sz="2800" dirty="0">
              <a:solidFill>
                <a:prstClr val="black"/>
              </a:solidFill>
            </a:endParaRPr>
          </a:p>
          <a:p>
            <a:endParaRPr lang="en-US" sz="2800" dirty="0">
              <a:solidFill>
                <a:prstClr val="black"/>
              </a:solidFill>
              <a:cs typeface="Calibri" pitchFamily="34" charset="0"/>
            </a:endParaRPr>
          </a:p>
        </p:txBody>
      </p:sp>
      <p:sp>
        <p:nvSpPr>
          <p:cNvPr id="3" name="TextBox 2"/>
          <p:cNvSpPr txBox="1"/>
          <p:nvPr/>
        </p:nvSpPr>
        <p:spPr>
          <a:xfrm>
            <a:off x="838200" y="5562600"/>
            <a:ext cx="8181615" cy="523220"/>
          </a:xfrm>
          <a:prstGeom prst="rect">
            <a:avLst/>
          </a:prstGeom>
          <a:noFill/>
        </p:spPr>
        <p:txBody>
          <a:bodyPr wrap="square" rtlCol="0">
            <a:spAutoFit/>
          </a:bodyPr>
          <a:lstStyle/>
          <a:p>
            <a:r>
              <a:rPr lang="en-US" sz="2800" dirty="0" smtClean="0">
                <a:solidFill>
                  <a:prstClr val="black"/>
                </a:solidFill>
              </a:rPr>
              <a:t>* FTE is counted at 30 hours a week</a:t>
            </a:r>
            <a:endParaRPr lang="en-US" sz="2800" dirty="0">
              <a:solidFill>
                <a:prstClr val="black"/>
              </a:solidFill>
            </a:endParaRPr>
          </a:p>
        </p:txBody>
      </p:sp>
    </p:spTree>
    <p:extLst>
      <p:ext uri="{BB962C8B-B14F-4D97-AF65-F5344CB8AC3E}">
        <p14:creationId xmlns:p14="http://schemas.microsoft.com/office/powerpoint/2010/main" val="74231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304800"/>
            <a:ext cx="8763000" cy="957483"/>
          </a:xfrm>
          <a:solidFill>
            <a:srgbClr val="336600">
              <a:alpha val="80000"/>
            </a:srgbClr>
          </a:solidFill>
          <a:scene3d>
            <a:camera prst="orthographicFront"/>
            <a:lightRig rig="threePt" dir="t"/>
          </a:scene3d>
          <a:sp3d>
            <a:bevelT/>
          </a:sp3d>
        </p:spPr>
        <p:txBody>
          <a:bodyPr>
            <a:noAutofit/>
          </a:bodyPr>
          <a:lstStyle/>
          <a:p>
            <a:r>
              <a:rPr lang="en-US" sz="3800" b="1" dirty="0" smtClean="0">
                <a:solidFill>
                  <a:schemeClr val="bg1"/>
                </a:solidFill>
                <a:latin typeface="Calibri" pitchFamily="34" charset="0"/>
                <a:cs typeface="Calibri" pitchFamily="34" charset="0"/>
              </a:rPr>
              <a:t>What are the penalties for businesses?</a:t>
            </a:r>
            <a:endParaRPr lang="en-US" sz="3800" b="1" dirty="0">
              <a:solidFill>
                <a:schemeClr val="bg1"/>
              </a:solidFill>
              <a:latin typeface="Calibri" pitchFamily="34" charset="0"/>
              <a:cs typeface="Calibri" pitchFamily="34" charset="0"/>
            </a:endParaRPr>
          </a:p>
        </p:txBody>
      </p:sp>
      <p:sp>
        <p:nvSpPr>
          <p:cNvPr id="14" name="TextBox 13"/>
          <p:cNvSpPr txBox="1"/>
          <p:nvPr/>
        </p:nvSpPr>
        <p:spPr>
          <a:xfrm>
            <a:off x="717572" y="1313256"/>
            <a:ext cx="7848600" cy="1447800"/>
          </a:xfrm>
          <a:prstGeom prst="rect">
            <a:avLst/>
          </a:prstGeom>
          <a:noFill/>
        </p:spPr>
        <p:txBody>
          <a:bodyPr wrap="square" rtlCol="0">
            <a:noAutofit/>
          </a:bodyPr>
          <a:lstStyle/>
          <a:p>
            <a:pPr marL="457200" indent="-457200">
              <a:buFont typeface="Wingdings" pitchFamily="2" charset="2"/>
              <a:buChar char="v"/>
            </a:pPr>
            <a:r>
              <a:rPr lang="en-US" sz="2800" dirty="0" smtClean="0">
                <a:solidFill>
                  <a:prstClr val="black"/>
                </a:solidFill>
                <a:cs typeface="Calibri" pitchFamily="34" charset="0"/>
              </a:rPr>
              <a:t>A small business with less than 50 FTE* will not be penalized for not offering health insurance to their employees</a:t>
            </a:r>
            <a:endParaRPr lang="en-US" sz="2400" dirty="0">
              <a:solidFill>
                <a:prstClr val="black"/>
              </a:solidFill>
            </a:endParaRPr>
          </a:p>
          <a:p>
            <a:endParaRPr lang="en-US" sz="2800" dirty="0">
              <a:solidFill>
                <a:prstClr val="black"/>
              </a:solidFill>
              <a:cs typeface="Calibri" pitchFamily="34" charset="0"/>
            </a:endParaRPr>
          </a:p>
        </p:txBody>
      </p:sp>
      <p:sp>
        <p:nvSpPr>
          <p:cNvPr id="2" name="Rectangle 1"/>
          <p:cNvSpPr/>
          <p:nvPr/>
        </p:nvSpPr>
        <p:spPr>
          <a:xfrm>
            <a:off x="717572" y="2761056"/>
            <a:ext cx="8181615" cy="3108543"/>
          </a:xfrm>
          <a:prstGeom prst="rect">
            <a:avLst/>
          </a:prstGeom>
        </p:spPr>
        <p:txBody>
          <a:bodyPr wrap="square">
            <a:spAutoFit/>
          </a:bodyPr>
          <a:lstStyle/>
          <a:p>
            <a:pPr marL="457200" indent="-457200">
              <a:buFont typeface="Wingdings" pitchFamily="2" charset="2"/>
              <a:buChar char="v"/>
            </a:pPr>
            <a:r>
              <a:rPr lang="en-US" sz="2800" dirty="0" smtClean="0">
                <a:solidFill>
                  <a:prstClr val="black"/>
                </a:solidFill>
                <a:cs typeface="Calibri" pitchFamily="34" charset="0"/>
              </a:rPr>
              <a:t>Employers with more than 50 FTE can be penalized two ways:</a:t>
            </a:r>
          </a:p>
          <a:p>
            <a:pPr marL="914400" lvl="1" indent="-457200">
              <a:buFont typeface="Wingdings" pitchFamily="2" charset="2"/>
              <a:buChar char="v"/>
            </a:pPr>
            <a:r>
              <a:rPr lang="en-US" sz="2800" dirty="0" smtClean="0">
                <a:solidFill>
                  <a:prstClr val="black"/>
                </a:solidFill>
                <a:cs typeface="Calibri" pitchFamily="34" charset="0"/>
              </a:rPr>
              <a:t>Not offering health insurance</a:t>
            </a:r>
          </a:p>
          <a:p>
            <a:pPr marL="1371600" lvl="2" indent="-457200">
              <a:buFont typeface="Wingdings" pitchFamily="2" charset="2"/>
              <a:buChar char="v"/>
            </a:pPr>
            <a:r>
              <a:rPr lang="en-US" sz="2800" dirty="0" smtClean="0">
                <a:solidFill>
                  <a:prstClr val="black"/>
                </a:solidFill>
                <a:cs typeface="Calibri" pitchFamily="34" charset="0"/>
              </a:rPr>
              <a:t>$2,000/employee minus 30 first employees</a:t>
            </a:r>
            <a:endParaRPr lang="en-US" sz="2800" dirty="0">
              <a:solidFill>
                <a:prstClr val="black"/>
              </a:solidFill>
              <a:cs typeface="Calibri" pitchFamily="34" charset="0"/>
            </a:endParaRPr>
          </a:p>
          <a:p>
            <a:pPr marL="914400" lvl="1" indent="-457200">
              <a:buFont typeface="Wingdings" pitchFamily="2" charset="2"/>
              <a:buChar char="v"/>
            </a:pPr>
            <a:r>
              <a:rPr lang="en-US" sz="2800" dirty="0" smtClean="0">
                <a:solidFill>
                  <a:prstClr val="black"/>
                </a:solidFill>
                <a:cs typeface="Calibri" pitchFamily="34" charset="0"/>
              </a:rPr>
              <a:t>Not offering affordable health insurance</a:t>
            </a:r>
          </a:p>
          <a:p>
            <a:pPr marL="1371600" lvl="2" indent="-457200">
              <a:buFont typeface="Wingdings" pitchFamily="2" charset="2"/>
              <a:buChar char="v"/>
            </a:pPr>
            <a:r>
              <a:rPr lang="en-US" sz="2800" dirty="0" smtClean="0">
                <a:solidFill>
                  <a:prstClr val="black"/>
                </a:solidFill>
                <a:cs typeface="Calibri" pitchFamily="34" charset="0"/>
              </a:rPr>
              <a:t>$3,000/employee that receives tax subsidy through the health insurance marketplace</a:t>
            </a:r>
          </a:p>
        </p:txBody>
      </p:sp>
      <p:sp>
        <p:nvSpPr>
          <p:cNvPr id="3" name="TextBox 2"/>
          <p:cNvSpPr txBox="1"/>
          <p:nvPr/>
        </p:nvSpPr>
        <p:spPr>
          <a:xfrm>
            <a:off x="1828800" y="5938872"/>
            <a:ext cx="7070387" cy="523220"/>
          </a:xfrm>
          <a:prstGeom prst="rect">
            <a:avLst/>
          </a:prstGeom>
          <a:noFill/>
        </p:spPr>
        <p:txBody>
          <a:bodyPr wrap="square" rtlCol="0">
            <a:spAutoFit/>
          </a:bodyPr>
          <a:lstStyle/>
          <a:p>
            <a:r>
              <a:rPr lang="en-US" sz="2800" dirty="0" smtClean="0">
                <a:solidFill>
                  <a:prstClr val="black"/>
                </a:solidFill>
              </a:rPr>
              <a:t>* FTE is counted at 30 hours a week</a:t>
            </a:r>
            <a:endParaRPr lang="en-US" sz="2800" dirty="0">
              <a:solidFill>
                <a:prstClr val="black"/>
              </a:solidFill>
            </a:endParaRPr>
          </a:p>
        </p:txBody>
      </p:sp>
    </p:spTree>
    <p:extLst>
      <p:ext uri="{BB962C8B-B14F-4D97-AF65-F5344CB8AC3E}">
        <p14:creationId xmlns:p14="http://schemas.microsoft.com/office/powerpoint/2010/main" val="41001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ppt_x</p:attrName>
                                        </p:attrNameLst>
                                      </p:cBhvr>
                                      <p:tavLst>
                                        <p:tav tm="0">
                                          <p:val>
                                            <p:strVal val="#ppt_x"/>
                                          </p:val>
                                        </p:tav>
                                        <p:tav tm="100000">
                                          <p:val>
                                            <p:strVal val="#ppt_x"/>
                                          </p:val>
                                        </p:tav>
                                      </p:tavLst>
                                    </p:anim>
                                    <p:anim calcmode="lin" valueType="num">
                                      <p:cBhvr>
                                        <p:cTn id="16"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533400"/>
            <a:ext cx="7391400" cy="9144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Marketplace coverage is a key to ACA</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pic>
        <p:nvPicPr>
          <p:cNvPr id="9218" name="Picture 2" descr="https://encrypted-tbn3.gstatic.com/images?q=tbn:ANd9GcQXBD0vWEQ58WdF4d5As2kvegaBdA2vIHwm3DXMBP89AEaneDrE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139" y="1675740"/>
            <a:ext cx="3808054" cy="44202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7"/>
          <p:cNvSpPr txBox="1">
            <a:spLocks noChangeArrowheads="1"/>
          </p:cNvSpPr>
          <p:nvPr/>
        </p:nvSpPr>
        <p:spPr bwMode="auto">
          <a:xfrm>
            <a:off x="2644106" y="5417217"/>
            <a:ext cx="3196120" cy="646331"/>
          </a:xfrm>
          <a:prstGeom prst="rect">
            <a:avLst/>
          </a:prstGeom>
          <a:solidFill>
            <a:schemeClr val="accent3">
              <a:lumMod val="75000"/>
            </a:schemeClr>
          </a:solidFill>
          <a:ln w="9525">
            <a:noFill/>
            <a:miter lim="800000"/>
            <a:headEnd/>
            <a:tailEnd/>
          </a:ln>
          <a:effectLst>
            <a:outerShdw dist="50800" dir="5400000" algn="ctr" rotWithShape="0">
              <a:schemeClr val="bg1"/>
            </a:outerShdw>
          </a:effectLst>
        </p:spPr>
        <p:txBody>
          <a:bodyPr wrap="square">
            <a:spAutoFit/>
          </a:bodyPr>
          <a:lstStyle/>
          <a:p>
            <a:pPr algn="ctr">
              <a:defRPr/>
            </a:pPr>
            <a:r>
              <a:rPr lang="en-US" b="1" dirty="0" smtClean="0">
                <a:solidFill>
                  <a:schemeClr val="bg1"/>
                </a:solidFill>
                <a:latin typeface="Calibri" pitchFamily="34" charset="0"/>
              </a:rPr>
              <a:t>Public Programs</a:t>
            </a:r>
          </a:p>
          <a:p>
            <a:pPr algn="ctr">
              <a:defRPr/>
            </a:pPr>
            <a:r>
              <a:rPr lang="en-US" b="1" dirty="0" smtClean="0">
                <a:solidFill>
                  <a:schemeClr val="bg1"/>
                </a:solidFill>
                <a:latin typeface="Calibri" pitchFamily="34" charset="0"/>
              </a:rPr>
              <a:t>(Medicaid/CHIP/Medicare</a:t>
            </a:r>
            <a:r>
              <a:rPr lang="en-US" b="1" dirty="0" smtClean="0">
                <a:solidFill>
                  <a:schemeClr val="bg1"/>
                </a:solidFill>
                <a:latin typeface="Lucida Sans" pitchFamily="34" charset="0"/>
              </a:rPr>
              <a:t>)</a:t>
            </a:r>
            <a:endParaRPr lang="en-US" sz="2000" b="1" dirty="0">
              <a:solidFill>
                <a:schemeClr val="bg1"/>
              </a:solidFill>
              <a:effectLst>
                <a:outerShdw blurRad="38100" dist="38100" dir="2700000" algn="tl">
                  <a:srgbClr val="000000"/>
                </a:outerShdw>
              </a:effectLst>
              <a:latin typeface="Lucida Sans" pitchFamily="34" charset="0"/>
            </a:endParaRPr>
          </a:p>
        </p:txBody>
      </p:sp>
      <p:sp>
        <p:nvSpPr>
          <p:cNvPr id="24" name="Rectangle 23"/>
          <p:cNvSpPr/>
          <p:nvPr/>
        </p:nvSpPr>
        <p:spPr>
          <a:xfrm>
            <a:off x="800100" y="4076121"/>
            <a:ext cx="1714500" cy="69456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itchFamily="34" charset="0"/>
                <a:ea typeface="MS PGothic" pitchFamily="34" charset="-128"/>
              </a:rPr>
              <a:t>Employer</a:t>
            </a:r>
            <a:r>
              <a:rPr lang="en-US" b="1" dirty="0">
                <a:solidFill>
                  <a:srgbClr val="17375E"/>
                </a:solidFill>
                <a:latin typeface="Calibri" pitchFamily="34" charset="0"/>
                <a:ea typeface="MS PGothic" pitchFamily="34" charset="-128"/>
              </a:rPr>
              <a:t> </a:t>
            </a:r>
            <a:r>
              <a:rPr lang="en-US" b="1" dirty="0">
                <a:solidFill>
                  <a:schemeClr val="bg1"/>
                </a:solidFill>
                <a:latin typeface="Calibri" pitchFamily="34" charset="0"/>
                <a:ea typeface="MS PGothic" pitchFamily="34" charset="-128"/>
              </a:rPr>
              <a:t>Coverage</a:t>
            </a:r>
            <a:endParaRPr lang="en-US" b="1" dirty="0">
              <a:solidFill>
                <a:schemeClr val="bg1"/>
              </a:solidFill>
              <a:effectLst>
                <a:outerShdw blurRad="38100" dist="38100" dir="2700000" algn="tl">
                  <a:srgbClr val="000000"/>
                </a:outerShdw>
              </a:effectLst>
              <a:latin typeface="Calibri" pitchFamily="34" charset="0"/>
              <a:ea typeface="MS PGothic" pitchFamily="34" charset="-128"/>
            </a:endParaRPr>
          </a:p>
        </p:txBody>
      </p:sp>
      <p:sp>
        <p:nvSpPr>
          <p:cNvPr id="23" name="Rectangle 22"/>
          <p:cNvSpPr/>
          <p:nvPr/>
        </p:nvSpPr>
        <p:spPr>
          <a:xfrm>
            <a:off x="5943600" y="4076121"/>
            <a:ext cx="1672120" cy="7455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bg1"/>
                </a:solidFill>
                <a:latin typeface="Calibri" pitchFamily="34" charset="0"/>
                <a:ea typeface="MS PGothic" pitchFamily="34" charset="-128"/>
              </a:rPr>
              <a:t>Marketplace</a:t>
            </a:r>
          </a:p>
          <a:p>
            <a:pPr algn="ctr">
              <a:defRPr/>
            </a:pPr>
            <a:r>
              <a:rPr lang="en-US" b="1" dirty="0" smtClean="0">
                <a:solidFill>
                  <a:schemeClr val="bg1"/>
                </a:solidFill>
                <a:latin typeface="Calibri" pitchFamily="34" charset="0"/>
                <a:ea typeface="MS PGothic" pitchFamily="34" charset="-128"/>
              </a:rPr>
              <a:t>Coverage</a:t>
            </a:r>
            <a:endParaRPr lang="en-US" sz="2000" b="1" dirty="0">
              <a:solidFill>
                <a:schemeClr val="bg1"/>
              </a:solidFill>
              <a:effectLst>
                <a:outerShdw blurRad="38100" dist="38100" dir="2700000" algn="tl">
                  <a:srgbClr val="000000"/>
                </a:outerShdw>
              </a:effectLst>
              <a:latin typeface="Calibri" pitchFamily="34" charset="0"/>
              <a:ea typeface="MS PGothic" pitchFamily="34" charset="-128"/>
            </a:endParaRPr>
          </a:p>
        </p:txBody>
      </p:sp>
    </p:spTree>
    <p:extLst>
      <p:ext uri="{BB962C8B-B14F-4D97-AF65-F5344CB8AC3E}">
        <p14:creationId xmlns:p14="http://schemas.microsoft.com/office/powerpoint/2010/main" val="362973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p:cTn id="7"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anim calcmode="lin" valueType="num">
                                      <p:cBhvr>
                                        <p:cTn id="13" dur="10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2014: A New Marketplace </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4" name="Rectangle 3"/>
          <p:cNvSpPr/>
          <p:nvPr/>
        </p:nvSpPr>
        <p:spPr>
          <a:xfrm>
            <a:off x="228600" y="1660712"/>
            <a:ext cx="3610212" cy="4462760"/>
          </a:xfrm>
          <a:prstGeom prst="rect">
            <a:avLst/>
          </a:prstGeom>
        </p:spPr>
        <p:txBody>
          <a:bodyPr wrap="square">
            <a:spAutoFit/>
          </a:bodyPr>
          <a:lstStyle/>
          <a:p>
            <a:r>
              <a:rPr lang="en-US" sz="2400" i="1" dirty="0">
                <a:latin typeface="Calibri" pitchFamily="34" charset="0"/>
              </a:rPr>
              <a:t>Starting January 1, 2014</a:t>
            </a:r>
            <a:r>
              <a:rPr lang="en-US" sz="2400" dirty="0">
                <a:latin typeface="Calibri" pitchFamily="34" charset="0"/>
              </a:rPr>
              <a:t>:</a:t>
            </a:r>
          </a:p>
          <a:p>
            <a:endParaRPr lang="en-US" sz="1000" dirty="0" smtClean="0">
              <a:latin typeface="Calibri" pitchFamily="34" charset="0"/>
            </a:endParaRPr>
          </a:p>
          <a:p>
            <a:r>
              <a:rPr lang="en-US" sz="2400" dirty="0" smtClean="0">
                <a:latin typeface="Calibri" pitchFamily="34" charset="0"/>
              </a:rPr>
              <a:t>Individuals </a:t>
            </a:r>
            <a:r>
              <a:rPr lang="en-US" sz="2400" dirty="0">
                <a:latin typeface="Calibri" pitchFamily="34" charset="0"/>
              </a:rPr>
              <a:t>and small businesses can </a:t>
            </a:r>
            <a:r>
              <a:rPr lang="en-US" sz="2400" b="1" dirty="0">
                <a:latin typeface="Calibri" pitchFamily="34" charset="0"/>
              </a:rPr>
              <a:t>shop in a new health insurance marketplace</a:t>
            </a:r>
            <a:r>
              <a:rPr lang="en-US" sz="2400" dirty="0">
                <a:latin typeface="Calibri" pitchFamily="34" charset="0"/>
              </a:rPr>
              <a:t> featuring:  </a:t>
            </a:r>
          </a:p>
          <a:p>
            <a:pPr marL="342900" indent="-342900">
              <a:buFont typeface="Arial" pitchFamily="34" charset="0"/>
              <a:buChar char="•"/>
            </a:pPr>
            <a:r>
              <a:rPr lang="en-US" sz="2200" dirty="0" smtClean="0">
                <a:latin typeface="Calibri" pitchFamily="34" charset="0"/>
              </a:rPr>
              <a:t>Standardized </a:t>
            </a:r>
            <a:r>
              <a:rPr lang="en-US" sz="2200" dirty="0">
                <a:latin typeface="Calibri" pitchFamily="34" charset="0"/>
              </a:rPr>
              <a:t>insurance products (and better peace of mind</a:t>
            </a:r>
            <a:r>
              <a:rPr lang="en-US" sz="2200" dirty="0" smtClean="0">
                <a:latin typeface="Calibri" pitchFamily="34" charset="0"/>
              </a:rPr>
              <a:t>);</a:t>
            </a:r>
          </a:p>
          <a:p>
            <a:pPr marL="342900" indent="-342900">
              <a:buFont typeface="Arial" pitchFamily="34" charset="0"/>
              <a:buChar char="•"/>
            </a:pPr>
            <a:r>
              <a:rPr lang="en-US" sz="2200" dirty="0">
                <a:latin typeface="Calibri" pitchFamily="34" charset="0"/>
              </a:rPr>
              <a:t>T</a:t>
            </a:r>
            <a:r>
              <a:rPr lang="en-US" sz="2200" dirty="0" smtClean="0">
                <a:latin typeface="Calibri" pitchFamily="34" charset="0"/>
              </a:rPr>
              <a:t>ools </a:t>
            </a:r>
            <a:r>
              <a:rPr lang="en-US" sz="2200" dirty="0">
                <a:latin typeface="Calibri" pitchFamily="34" charset="0"/>
              </a:rPr>
              <a:t>for comparing options and finding the best plans; </a:t>
            </a:r>
            <a:r>
              <a:rPr lang="en-US" sz="2200" dirty="0" smtClean="0">
                <a:latin typeface="Calibri" pitchFamily="34" charset="0"/>
              </a:rPr>
              <a:t>and</a:t>
            </a:r>
          </a:p>
          <a:p>
            <a:pPr marL="342900" indent="-342900">
              <a:buFont typeface="Arial" pitchFamily="34" charset="0"/>
              <a:buChar char="•"/>
            </a:pPr>
            <a:r>
              <a:rPr lang="en-US" sz="2200" dirty="0">
                <a:latin typeface="Calibri" pitchFamily="34" charset="0"/>
              </a:rPr>
              <a:t>S</a:t>
            </a:r>
            <a:r>
              <a:rPr lang="en-US" sz="2200" dirty="0" smtClean="0">
                <a:latin typeface="Calibri" pitchFamily="34" charset="0"/>
              </a:rPr>
              <a:t>trong </a:t>
            </a:r>
            <a:r>
              <a:rPr lang="en-US" sz="2200" dirty="0">
                <a:latin typeface="Calibri" pitchFamily="34" charset="0"/>
              </a:rPr>
              <a:t>insurer oversight</a:t>
            </a:r>
          </a:p>
        </p:txBody>
      </p:sp>
      <p:pic>
        <p:nvPicPr>
          <p:cNvPr id="18" name="Picture 4" descr="marke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959923"/>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67200" y="5486400"/>
            <a:ext cx="4038602" cy="646331"/>
          </a:xfrm>
          <a:prstGeom prst="rect">
            <a:avLst/>
          </a:prstGeom>
        </p:spPr>
        <p:txBody>
          <a:bodyPr wrap="square">
            <a:spAutoFit/>
          </a:bodyPr>
          <a:lstStyle/>
          <a:p>
            <a:r>
              <a:rPr lang="en-US" dirty="0"/>
              <a:t>http://www.healthcare.gov/marketplace/index.html</a:t>
            </a:r>
          </a:p>
        </p:txBody>
      </p:sp>
    </p:spTree>
    <p:extLst>
      <p:ext uri="{BB962C8B-B14F-4D97-AF65-F5344CB8AC3E}">
        <p14:creationId xmlns:p14="http://schemas.microsoft.com/office/powerpoint/2010/main" val="20570531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624078" indent="-514350">
              <a:buFont typeface="+mj-lt"/>
              <a:buAutoNum type="arabicPeriod"/>
            </a:pPr>
            <a:r>
              <a:rPr lang="en-US" sz="2200" dirty="0" smtClean="0"/>
              <a:t>Ambulatory care services</a:t>
            </a:r>
          </a:p>
          <a:p>
            <a:pPr marL="624078" indent="-514350">
              <a:buFont typeface="+mj-lt"/>
              <a:buAutoNum type="arabicPeriod"/>
            </a:pPr>
            <a:r>
              <a:rPr lang="en-US" sz="2200" dirty="0" smtClean="0"/>
              <a:t>Emergency services</a:t>
            </a:r>
          </a:p>
          <a:p>
            <a:pPr marL="624078" indent="-514350">
              <a:buFont typeface="+mj-lt"/>
              <a:buAutoNum type="arabicPeriod"/>
            </a:pPr>
            <a:r>
              <a:rPr lang="en-US" sz="2200" dirty="0" smtClean="0"/>
              <a:t>Hospitalization</a:t>
            </a:r>
          </a:p>
          <a:p>
            <a:pPr marL="624078" indent="-514350">
              <a:buFont typeface="+mj-lt"/>
              <a:buAutoNum type="arabicPeriod"/>
            </a:pPr>
            <a:r>
              <a:rPr lang="en-US" sz="2200" dirty="0" smtClean="0"/>
              <a:t>Maternity and newborn care</a:t>
            </a:r>
          </a:p>
          <a:p>
            <a:pPr marL="624078" indent="-514350">
              <a:buFont typeface="+mj-lt"/>
              <a:buAutoNum type="arabicPeriod"/>
            </a:pPr>
            <a:r>
              <a:rPr lang="en-US" sz="2200" dirty="0" smtClean="0"/>
              <a:t>Mental health and substance abuse services</a:t>
            </a:r>
          </a:p>
          <a:p>
            <a:pPr marL="624078" indent="-514350">
              <a:buFont typeface="+mj-lt"/>
              <a:buAutoNum type="arabicPeriod"/>
            </a:pPr>
            <a:r>
              <a:rPr lang="en-US" sz="2200" dirty="0" smtClean="0"/>
              <a:t>Prescription drugs</a:t>
            </a:r>
          </a:p>
          <a:p>
            <a:pPr marL="624078" indent="-514350">
              <a:buFont typeface="+mj-lt"/>
              <a:buAutoNum type="arabicPeriod"/>
            </a:pPr>
            <a:r>
              <a:rPr lang="en-US" sz="2200" dirty="0" smtClean="0"/>
              <a:t>Rehabilitative and habilitative services and devices</a:t>
            </a:r>
          </a:p>
          <a:p>
            <a:pPr marL="624078" indent="-514350">
              <a:buFont typeface="+mj-lt"/>
              <a:buAutoNum type="arabicPeriod"/>
            </a:pPr>
            <a:r>
              <a:rPr lang="en-US" sz="2200" dirty="0" smtClean="0"/>
              <a:t>Laboratory services</a:t>
            </a:r>
          </a:p>
          <a:p>
            <a:pPr marL="624078" indent="-514350">
              <a:buFont typeface="+mj-lt"/>
              <a:buAutoNum type="arabicPeriod"/>
            </a:pPr>
            <a:r>
              <a:rPr lang="en-US" sz="2200" dirty="0" smtClean="0"/>
              <a:t>Preventive and wellness services and chronic disease management</a:t>
            </a:r>
          </a:p>
          <a:p>
            <a:pPr marL="624078" indent="-514350">
              <a:buFont typeface="+mj-lt"/>
              <a:buAutoNum type="arabicPeriod"/>
            </a:pPr>
            <a:r>
              <a:rPr lang="en-US" sz="2200" dirty="0" smtClean="0"/>
              <a:t>Pediatric services, including oral and vision care</a:t>
            </a:r>
          </a:p>
          <a:p>
            <a:endParaRPr lang="en-US" dirty="0"/>
          </a:p>
        </p:txBody>
      </p:sp>
      <p:sp>
        <p:nvSpPr>
          <p:cNvPr id="4" name="Slide Number Placeholder 3"/>
          <p:cNvSpPr>
            <a:spLocks noGrp="1"/>
          </p:cNvSpPr>
          <p:nvPr>
            <p:ph type="sldNum" sz="quarter" idx="4294967295"/>
          </p:nvPr>
        </p:nvSpPr>
        <p:spPr>
          <a:xfrm>
            <a:off x="8382000" y="6407944"/>
            <a:ext cx="631032" cy="365125"/>
          </a:xfrm>
          <a:prstGeom prst="rect">
            <a:avLst/>
          </a:prstGeom>
        </p:spPr>
        <p:txBody>
          <a:bodyPr/>
          <a:lstStyle/>
          <a:p>
            <a:fld id="{7D636507-43DC-4D7F-8EAD-EC0C0288A093}" type="slidenum">
              <a:rPr lang="en-US" smtClean="0"/>
              <a:pPr/>
              <a:t>85</a:t>
            </a:fld>
            <a:endParaRPr lang="en-US" dirty="0"/>
          </a:p>
        </p:txBody>
      </p:sp>
      <p:sp>
        <p:nvSpPr>
          <p:cNvPr id="5" name="Title 4"/>
          <p:cNvSpPr>
            <a:spLocks noGrp="1"/>
          </p:cNvSpPr>
          <p:nvPr>
            <p:ph type="title"/>
          </p:nvPr>
        </p:nvSpPr>
        <p:spPr>
          <a:xfrm>
            <a:off x="457200" y="228600"/>
            <a:ext cx="8229600" cy="1143000"/>
          </a:xfrm>
        </p:spPr>
        <p:txBody>
          <a:bodyPr/>
          <a:lstStyle/>
          <a:p>
            <a:endParaRPr lang="en-US" dirty="0"/>
          </a:p>
        </p:txBody>
      </p:sp>
      <p:sp>
        <p:nvSpPr>
          <p:cNvPr id="6" name="Rectangle 2"/>
          <p:cNvSpPr txBox="1">
            <a:spLocks noChangeArrowheads="1"/>
          </p:cNvSpPr>
          <p:nvPr/>
        </p:nvSpPr>
        <p:spPr>
          <a:xfrm>
            <a:off x="381000" y="276665"/>
            <a:ext cx="7754040" cy="1136356"/>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orbel" pitchFamily="34" charset="0"/>
                <a:cs typeface="Calibri" pitchFamily="34" charset="0"/>
              </a:rPr>
              <a:t>Essential Health Benefits</a:t>
            </a:r>
          </a:p>
        </p:txBody>
      </p:sp>
    </p:spTree>
    <p:extLst>
      <p:ext uri="{BB962C8B-B14F-4D97-AF65-F5344CB8AC3E}">
        <p14:creationId xmlns:p14="http://schemas.microsoft.com/office/powerpoint/2010/main" val="40028741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3139721009"/>
              </p:ext>
            </p:extLst>
          </p:nvPr>
        </p:nvGraphicFramePr>
        <p:xfrm>
          <a:off x="76200" y="2438400"/>
          <a:ext cx="8959850" cy="2123440"/>
        </p:xfrm>
        <a:graphic>
          <a:graphicData uri="http://schemas.openxmlformats.org/drawingml/2006/table">
            <a:tbl>
              <a:tblPr firstRow="1" bandRow="1">
                <a:tableStyleId>{5C22544A-7EE6-4342-B048-85BDC9FD1C3A}</a:tableStyleId>
              </a:tblPr>
              <a:tblGrid>
                <a:gridCol w="1791970"/>
                <a:gridCol w="1791970"/>
                <a:gridCol w="1791970"/>
                <a:gridCol w="1791970"/>
                <a:gridCol w="1791970"/>
              </a:tblGrid>
              <a:tr h="370840">
                <a:tc>
                  <a:txBody>
                    <a:bodyPr/>
                    <a:lstStyle/>
                    <a:p>
                      <a:pPr algn="ctr"/>
                      <a:r>
                        <a:rPr lang="en-US" dirty="0" smtClean="0"/>
                        <a:t>Tier</a:t>
                      </a:r>
                    </a:p>
                  </a:txBody>
                  <a:tcPr/>
                </a:tc>
                <a:tc>
                  <a:txBody>
                    <a:bodyPr/>
                    <a:lstStyle/>
                    <a:p>
                      <a:pPr algn="ctr"/>
                      <a:r>
                        <a:rPr lang="en-US" dirty="0" smtClean="0"/>
                        <a:t>Actuarial Value</a:t>
                      </a:r>
                      <a:endParaRPr lang="en-US" dirty="0"/>
                    </a:p>
                  </a:txBody>
                  <a:tcPr/>
                </a:tc>
                <a:tc>
                  <a:txBody>
                    <a:bodyPr/>
                    <a:lstStyle/>
                    <a:p>
                      <a:pPr algn="ctr"/>
                      <a:r>
                        <a:rPr lang="en-US" dirty="0" smtClean="0"/>
                        <a:t>Deductible</a:t>
                      </a:r>
                      <a:endParaRPr lang="en-US" dirty="0"/>
                    </a:p>
                  </a:txBody>
                  <a:tcPr/>
                </a:tc>
                <a:tc>
                  <a:txBody>
                    <a:bodyPr/>
                    <a:lstStyle/>
                    <a:p>
                      <a:pPr algn="ctr"/>
                      <a:r>
                        <a:rPr lang="en-US" dirty="0" smtClean="0"/>
                        <a:t>Patient Coinsurance</a:t>
                      </a:r>
                      <a:endParaRPr lang="en-US" dirty="0"/>
                    </a:p>
                  </a:txBody>
                  <a:tcPr/>
                </a:tc>
                <a:tc>
                  <a:txBody>
                    <a:bodyPr/>
                    <a:lstStyle/>
                    <a:p>
                      <a:pPr algn="ctr"/>
                      <a:r>
                        <a:rPr lang="en-US" smtClean="0"/>
                        <a:t>Out-of-Pocket </a:t>
                      </a:r>
                      <a:r>
                        <a:rPr lang="en-US" dirty="0" smtClean="0"/>
                        <a:t>Limit</a:t>
                      </a:r>
                      <a:endParaRPr lang="en-US" dirty="0"/>
                    </a:p>
                  </a:txBody>
                  <a:tcPr/>
                </a:tc>
              </a:tr>
              <a:tr h="370840">
                <a:tc>
                  <a:txBody>
                    <a:bodyPr/>
                    <a:lstStyle/>
                    <a:p>
                      <a:pPr algn="ctr"/>
                      <a:r>
                        <a:rPr lang="en-US" dirty="0" smtClean="0"/>
                        <a:t>Bronze 1</a:t>
                      </a:r>
                      <a:endParaRPr lang="en-US" dirty="0"/>
                    </a:p>
                  </a:txBody>
                  <a:tcPr/>
                </a:tc>
                <a:tc>
                  <a:txBody>
                    <a:bodyPr/>
                    <a:lstStyle/>
                    <a:p>
                      <a:pPr algn="ctr"/>
                      <a:r>
                        <a:rPr lang="en-US" dirty="0" smtClean="0"/>
                        <a:t>60%</a:t>
                      </a:r>
                      <a:endParaRPr lang="en-US" dirty="0"/>
                    </a:p>
                  </a:txBody>
                  <a:tcPr/>
                </a:tc>
                <a:tc>
                  <a:txBody>
                    <a:bodyPr/>
                    <a:lstStyle/>
                    <a:p>
                      <a:pPr algn="ctr"/>
                      <a:r>
                        <a:rPr lang="en-US" dirty="0" smtClean="0"/>
                        <a:t>$4,375</a:t>
                      </a:r>
                      <a:endParaRPr lang="en-US" dirty="0"/>
                    </a:p>
                  </a:txBody>
                  <a:tcPr/>
                </a:tc>
                <a:tc>
                  <a:txBody>
                    <a:bodyPr/>
                    <a:lstStyle/>
                    <a:p>
                      <a:pPr algn="ctr"/>
                      <a:r>
                        <a:rPr lang="en-US" dirty="0" smtClean="0"/>
                        <a:t>20%</a:t>
                      </a:r>
                      <a:endParaRPr lang="en-US" dirty="0"/>
                    </a:p>
                  </a:txBody>
                  <a:tcPr/>
                </a:tc>
                <a:tc>
                  <a:txBody>
                    <a:bodyPr/>
                    <a:lstStyle/>
                    <a:p>
                      <a:pPr algn="ctr"/>
                      <a:r>
                        <a:rPr lang="en-US" dirty="0" smtClean="0"/>
                        <a:t>$6,350</a:t>
                      </a:r>
                      <a:endParaRPr lang="en-US" dirty="0"/>
                    </a:p>
                  </a:txBody>
                  <a:tcPr/>
                </a:tc>
              </a:tr>
              <a:tr h="370840">
                <a:tc>
                  <a:txBody>
                    <a:bodyPr/>
                    <a:lstStyle/>
                    <a:p>
                      <a:pPr algn="ctr"/>
                      <a:r>
                        <a:rPr lang="en-US" dirty="0" smtClean="0"/>
                        <a:t>Bronze</a:t>
                      </a:r>
                      <a:r>
                        <a:rPr lang="en-US" baseline="0" dirty="0" smtClean="0"/>
                        <a:t> 2</a:t>
                      </a:r>
                      <a:endParaRPr lang="en-US" dirty="0"/>
                    </a:p>
                  </a:txBody>
                  <a:tcPr/>
                </a:tc>
                <a:tc>
                  <a:txBody>
                    <a:bodyPr/>
                    <a:lstStyle/>
                    <a:p>
                      <a:pPr algn="ctr"/>
                      <a:r>
                        <a:rPr lang="en-US" dirty="0" smtClean="0"/>
                        <a:t>60%</a:t>
                      </a:r>
                      <a:endParaRPr lang="en-US" dirty="0"/>
                    </a:p>
                  </a:txBody>
                  <a:tcPr/>
                </a:tc>
                <a:tc>
                  <a:txBody>
                    <a:bodyPr/>
                    <a:lstStyle/>
                    <a:p>
                      <a:pPr algn="ctr"/>
                      <a:r>
                        <a:rPr lang="en-US" dirty="0" smtClean="0"/>
                        <a:t>$3,475</a:t>
                      </a:r>
                      <a:endParaRPr lang="en-US" dirty="0"/>
                    </a:p>
                  </a:txBody>
                  <a:tcPr/>
                </a:tc>
                <a:tc>
                  <a:txBody>
                    <a:bodyPr/>
                    <a:lstStyle/>
                    <a:p>
                      <a:pPr algn="ctr"/>
                      <a:r>
                        <a:rPr lang="en-US" dirty="0" smtClean="0"/>
                        <a:t>40%</a:t>
                      </a:r>
                      <a:endParaRPr lang="en-US" dirty="0"/>
                    </a:p>
                  </a:txBody>
                  <a:tcPr/>
                </a:tc>
                <a:tc>
                  <a:txBody>
                    <a:bodyPr/>
                    <a:lstStyle/>
                    <a:p>
                      <a:pPr algn="ctr"/>
                      <a:r>
                        <a:rPr lang="en-US" dirty="0" smtClean="0"/>
                        <a:t>$6,350</a:t>
                      </a:r>
                      <a:endParaRPr lang="en-US" dirty="0"/>
                    </a:p>
                  </a:txBody>
                  <a:tcPr/>
                </a:tc>
              </a:tr>
              <a:tr h="370840">
                <a:tc>
                  <a:txBody>
                    <a:bodyPr/>
                    <a:lstStyle/>
                    <a:p>
                      <a:pPr algn="ctr"/>
                      <a:r>
                        <a:rPr lang="en-US" dirty="0" smtClean="0"/>
                        <a:t>Silver 1</a:t>
                      </a:r>
                      <a:endParaRPr lang="en-US" dirty="0"/>
                    </a:p>
                  </a:txBody>
                  <a:tcPr/>
                </a:tc>
                <a:tc>
                  <a:txBody>
                    <a:bodyPr/>
                    <a:lstStyle/>
                    <a:p>
                      <a:pPr algn="ctr"/>
                      <a:r>
                        <a:rPr lang="en-US" dirty="0" smtClean="0"/>
                        <a:t>70%</a:t>
                      </a:r>
                      <a:endParaRPr lang="en-US" dirty="0"/>
                    </a:p>
                  </a:txBody>
                  <a:tcPr/>
                </a:tc>
                <a:tc>
                  <a:txBody>
                    <a:bodyPr/>
                    <a:lstStyle/>
                    <a:p>
                      <a:pPr algn="ctr"/>
                      <a:r>
                        <a:rPr lang="en-US" dirty="0" smtClean="0"/>
                        <a:t>$2,050</a:t>
                      </a:r>
                      <a:endParaRPr lang="en-US" dirty="0"/>
                    </a:p>
                  </a:txBody>
                  <a:tcPr/>
                </a:tc>
                <a:tc>
                  <a:txBody>
                    <a:bodyPr/>
                    <a:lstStyle/>
                    <a:p>
                      <a:pPr algn="ctr"/>
                      <a:r>
                        <a:rPr lang="en-US" dirty="0" smtClean="0"/>
                        <a:t>20%</a:t>
                      </a:r>
                      <a:endParaRPr lang="en-US" dirty="0"/>
                    </a:p>
                  </a:txBody>
                  <a:tcPr/>
                </a:tc>
                <a:tc>
                  <a:txBody>
                    <a:bodyPr/>
                    <a:lstStyle/>
                    <a:p>
                      <a:pPr algn="ctr"/>
                      <a:r>
                        <a:rPr lang="en-US" dirty="0" smtClean="0"/>
                        <a:t>$6,350</a:t>
                      </a:r>
                      <a:endParaRPr lang="en-US" dirty="0"/>
                    </a:p>
                  </a:txBody>
                  <a:tcPr/>
                </a:tc>
              </a:tr>
              <a:tr h="370840">
                <a:tc>
                  <a:txBody>
                    <a:bodyPr/>
                    <a:lstStyle/>
                    <a:p>
                      <a:pPr algn="ctr"/>
                      <a:r>
                        <a:rPr lang="en-US" dirty="0" smtClean="0"/>
                        <a:t>Silver</a:t>
                      </a:r>
                      <a:r>
                        <a:rPr lang="en-US" baseline="0" dirty="0" smtClean="0"/>
                        <a:t> 2</a:t>
                      </a:r>
                      <a:endParaRPr lang="en-US" dirty="0"/>
                    </a:p>
                  </a:txBody>
                  <a:tcPr/>
                </a:tc>
                <a:tc>
                  <a:txBody>
                    <a:bodyPr/>
                    <a:lstStyle/>
                    <a:p>
                      <a:pPr algn="ctr"/>
                      <a:r>
                        <a:rPr lang="en-US" dirty="0" smtClean="0"/>
                        <a:t>70%</a:t>
                      </a:r>
                      <a:endParaRPr lang="en-US" dirty="0"/>
                    </a:p>
                  </a:txBody>
                  <a:tcPr/>
                </a:tc>
                <a:tc>
                  <a:txBody>
                    <a:bodyPr/>
                    <a:lstStyle/>
                    <a:p>
                      <a:pPr algn="ctr"/>
                      <a:r>
                        <a:rPr lang="en-US" dirty="0" smtClean="0"/>
                        <a:t>$650</a:t>
                      </a:r>
                      <a:endParaRPr lang="en-US" dirty="0"/>
                    </a:p>
                  </a:txBody>
                  <a:tcPr/>
                </a:tc>
                <a:tc>
                  <a:txBody>
                    <a:bodyPr/>
                    <a:lstStyle/>
                    <a:p>
                      <a:pPr algn="ctr"/>
                      <a:r>
                        <a:rPr lang="en-US" dirty="0" smtClean="0"/>
                        <a:t>40%</a:t>
                      </a:r>
                      <a:endParaRPr lang="en-US" dirty="0"/>
                    </a:p>
                  </a:txBody>
                  <a:tcPr/>
                </a:tc>
                <a:tc>
                  <a:txBody>
                    <a:bodyPr/>
                    <a:lstStyle/>
                    <a:p>
                      <a:pPr algn="ctr"/>
                      <a:r>
                        <a:rPr lang="en-US" dirty="0" smtClean="0"/>
                        <a:t>$6,350</a:t>
                      </a:r>
                      <a:endParaRPr lang="en-US" dirty="0"/>
                    </a:p>
                  </a:txBody>
                  <a:tcPr/>
                </a:tc>
              </a:tr>
            </a:tbl>
          </a:graphicData>
        </a:graphic>
      </p:graphicFrame>
      <p:sp>
        <p:nvSpPr>
          <p:cNvPr id="10" name="Text Placeholder 9"/>
          <p:cNvSpPr>
            <a:spLocks noGrp="1"/>
          </p:cNvSpPr>
          <p:nvPr>
            <p:ph type="body" sz="quarter" idx="11"/>
          </p:nvPr>
        </p:nvSpPr>
        <p:spPr>
          <a:xfrm>
            <a:off x="14654" y="5410200"/>
            <a:ext cx="8321040" cy="548640"/>
          </a:xfrm>
        </p:spPr>
        <p:txBody>
          <a:bodyPr/>
          <a:lstStyle/>
          <a:p>
            <a:r>
              <a:rPr lang="en-US" dirty="0" smtClean="0"/>
              <a:t>NOTES: http</a:t>
            </a:r>
            <a:r>
              <a:rPr lang="en-US" dirty="0"/>
              <a:t>://</a:t>
            </a:r>
            <a:r>
              <a:rPr lang="en-US" dirty="0" smtClean="0"/>
              <a:t>www.kff.org/healthreform/upload/8303.pdf</a:t>
            </a:r>
          </a:p>
          <a:p>
            <a:r>
              <a:rPr lang="en-US" dirty="0" smtClean="0"/>
              <a:t>SOURCE: Kaiser Family Foundation</a:t>
            </a:r>
            <a:endParaRPr lang="en-US" dirty="0"/>
          </a:p>
        </p:txBody>
      </p:sp>
      <p:sp>
        <p:nvSpPr>
          <p:cNvPr id="8" name="Title 7"/>
          <p:cNvSpPr>
            <a:spLocks noGrp="1"/>
          </p:cNvSpPr>
          <p:nvPr>
            <p:ph type="title"/>
          </p:nvPr>
        </p:nvSpPr>
        <p:spPr>
          <a:xfrm>
            <a:off x="76200" y="228600"/>
            <a:ext cx="8961120" cy="914400"/>
          </a:xfrm>
        </p:spPr>
        <p:txBody>
          <a:bodyPr>
            <a:normAutofit fontScale="90000"/>
          </a:bodyPr>
          <a:lstStyle/>
          <a:p>
            <a:r>
              <a:rPr lang="en-US" dirty="0"/>
              <a:t>Illustrative Plan Designs for Single Coverage</a:t>
            </a:r>
          </a:p>
        </p:txBody>
      </p:sp>
    </p:spTree>
    <p:extLst>
      <p:ext uri="{BB962C8B-B14F-4D97-AF65-F5344CB8AC3E}">
        <p14:creationId xmlns:p14="http://schemas.microsoft.com/office/powerpoint/2010/main" val="7877206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80362" y="528793"/>
            <a:ext cx="7373038" cy="1070363"/>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Purchasing through the Marketplace</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609600" y="13716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14" name="TextBox 13"/>
          <p:cNvSpPr txBox="1"/>
          <p:nvPr/>
        </p:nvSpPr>
        <p:spPr>
          <a:xfrm>
            <a:off x="780360" y="1774665"/>
            <a:ext cx="7525440" cy="1060392"/>
          </a:xfrm>
          <a:prstGeom prst="rect">
            <a:avLst/>
          </a:prstGeom>
          <a:noFill/>
        </p:spPr>
        <p:txBody>
          <a:bodyPr wrap="square" rtlCol="0">
            <a:noAutofit/>
          </a:bodyPr>
          <a:lstStyle/>
          <a:p>
            <a:pPr lvl="1" indent="-457200">
              <a:buFont typeface="Wingdings" pitchFamily="2" charset="2"/>
              <a:buChar char="v"/>
            </a:pPr>
            <a:r>
              <a:rPr lang="en-US" sz="2000" dirty="0">
                <a:solidFill>
                  <a:prstClr val="black"/>
                </a:solidFill>
                <a:latin typeface="Calibri" pitchFamily="34" charset="0"/>
                <a:cs typeface="Calibri" pitchFamily="34" charset="0"/>
              </a:rPr>
              <a:t>No one can be turned down for </a:t>
            </a:r>
            <a:r>
              <a:rPr lang="en-US" sz="2000" dirty="0" smtClean="0">
                <a:solidFill>
                  <a:prstClr val="black"/>
                </a:solidFill>
                <a:latin typeface="Calibri" pitchFamily="34" charset="0"/>
                <a:cs typeface="Calibri" pitchFamily="34" charset="0"/>
              </a:rPr>
              <a:t>insurance </a:t>
            </a:r>
          </a:p>
          <a:p>
            <a:pPr lvl="2" indent="-457200">
              <a:buFont typeface="Wingdings" pitchFamily="2" charset="2"/>
              <a:buChar char="v"/>
            </a:pPr>
            <a:r>
              <a:rPr lang="en-US" sz="2000" dirty="0" smtClean="0">
                <a:solidFill>
                  <a:prstClr val="black"/>
                </a:solidFill>
                <a:latin typeface="Calibri" pitchFamily="34" charset="0"/>
                <a:cs typeface="Calibri" pitchFamily="34" charset="0"/>
              </a:rPr>
              <a:t>minimal </a:t>
            </a:r>
            <a:r>
              <a:rPr lang="en-US" sz="2000" dirty="0">
                <a:solidFill>
                  <a:prstClr val="black"/>
                </a:solidFill>
                <a:latin typeface="Calibri" pitchFamily="34" charset="0"/>
                <a:cs typeface="Calibri" pitchFamily="34" charset="0"/>
              </a:rPr>
              <a:t>rating system </a:t>
            </a:r>
            <a:endParaRPr lang="en-US" sz="2000" dirty="0" smtClean="0">
              <a:solidFill>
                <a:prstClr val="black"/>
              </a:solidFill>
              <a:latin typeface="Calibri" pitchFamily="34" charset="0"/>
              <a:cs typeface="Calibri" pitchFamily="34" charset="0"/>
            </a:endParaRPr>
          </a:p>
          <a:p>
            <a:pPr lvl="3" indent="-457200">
              <a:buFont typeface="Wingdings" pitchFamily="2" charset="2"/>
              <a:buChar char="v"/>
            </a:pPr>
            <a:r>
              <a:rPr lang="en-US" sz="2000" dirty="0" smtClean="0">
                <a:solidFill>
                  <a:prstClr val="black"/>
                </a:solidFill>
                <a:latin typeface="Calibri" pitchFamily="34" charset="0"/>
                <a:cs typeface="Calibri" pitchFamily="34" charset="0"/>
              </a:rPr>
              <a:t>max </a:t>
            </a:r>
            <a:r>
              <a:rPr lang="en-US" sz="2000" dirty="0">
                <a:solidFill>
                  <a:prstClr val="black"/>
                </a:solidFill>
                <a:latin typeface="Calibri" pitchFamily="34" charset="0"/>
                <a:cs typeface="Calibri" pitchFamily="34" charset="0"/>
              </a:rPr>
              <a:t>3X for age, group/geographic, single/family, smoking </a:t>
            </a:r>
            <a:r>
              <a:rPr lang="en-US" sz="2000" dirty="0" smtClean="0">
                <a:solidFill>
                  <a:prstClr val="black"/>
                </a:solidFill>
                <a:latin typeface="Calibri" pitchFamily="34" charset="0"/>
                <a:cs typeface="Calibri" pitchFamily="34" charset="0"/>
              </a:rPr>
              <a:t>status</a:t>
            </a:r>
          </a:p>
          <a:p>
            <a:pPr lvl="3" indent="-457200">
              <a:buFont typeface="Wingdings" pitchFamily="2" charset="2"/>
              <a:buChar char="v"/>
            </a:pPr>
            <a:r>
              <a:rPr lang="en-US" sz="2000" dirty="0" smtClean="0">
                <a:solidFill>
                  <a:prstClr val="black"/>
                </a:solidFill>
                <a:latin typeface="Calibri" pitchFamily="34" charset="0"/>
                <a:cs typeface="Calibri" pitchFamily="34" charset="0"/>
              </a:rPr>
              <a:t>NO </a:t>
            </a:r>
            <a:r>
              <a:rPr lang="en-US" sz="2000" dirty="0">
                <a:solidFill>
                  <a:prstClr val="black"/>
                </a:solidFill>
                <a:latin typeface="Calibri" pitchFamily="34" charset="0"/>
                <a:cs typeface="Calibri" pitchFamily="34" charset="0"/>
              </a:rPr>
              <a:t>MEDICAL HISTORY </a:t>
            </a:r>
            <a:r>
              <a:rPr lang="en-US" sz="2000" dirty="0" smtClean="0">
                <a:solidFill>
                  <a:prstClr val="black"/>
                </a:solidFill>
                <a:latin typeface="Calibri" pitchFamily="34" charset="0"/>
                <a:cs typeface="Calibri" pitchFamily="34" charset="0"/>
              </a:rPr>
              <a:t>FORMS</a:t>
            </a:r>
            <a:endParaRPr lang="en-US" sz="2000" dirty="0">
              <a:solidFill>
                <a:prstClr val="black"/>
              </a:solidFill>
              <a:latin typeface="Calibri" pitchFamily="34" charset="0"/>
              <a:cs typeface="Calibri" pitchFamily="34" charset="0"/>
            </a:endParaRPr>
          </a:p>
          <a:p>
            <a:pPr lvl="1" indent="-457200">
              <a:buFont typeface="Wingdings" pitchFamily="2" charset="2"/>
              <a:buChar char="v"/>
            </a:pPr>
            <a:r>
              <a:rPr lang="en-US" sz="2000" dirty="0" smtClean="0">
                <a:solidFill>
                  <a:prstClr val="black"/>
                </a:solidFill>
                <a:latin typeface="Calibri" pitchFamily="34" charset="0"/>
                <a:cs typeface="Calibri" pitchFamily="34" charset="0"/>
              </a:rPr>
              <a:t>For those 100-400 FPL</a:t>
            </a:r>
          </a:p>
          <a:p>
            <a:pPr lvl="2" indent="-457200">
              <a:buFont typeface="Wingdings" pitchFamily="2" charset="2"/>
              <a:buChar char="v"/>
            </a:pPr>
            <a:r>
              <a:rPr lang="en-US" sz="2000" dirty="0" smtClean="0">
                <a:solidFill>
                  <a:prstClr val="black"/>
                </a:solidFill>
                <a:latin typeface="Calibri" pitchFamily="34" charset="0"/>
                <a:cs typeface="Calibri" pitchFamily="34" charset="0"/>
              </a:rPr>
              <a:t>Individual pays 2-9.5% of income toward premium costs, government gives tax credit to cover balance of premium, determined at time of enrollment or with income tax filing</a:t>
            </a:r>
          </a:p>
          <a:p>
            <a:pPr lvl="3" indent="-457200">
              <a:buFont typeface="Wingdings" pitchFamily="2" charset="2"/>
              <a:buChar char="v"/>
            </a:pPr>
            <a:r>
              <a:rPr lang="en-US" sz="2000" dirty="0" smtClean="0">
                <a:solidFill>
                  <a:prstClr val="black"/>
                </a:solidFill>
                <a:latin typeface="Calibri" pitchFamily="34" charset="0"/>
                <a:cs typeface="Calibri" pitchFamily="34" charset="0"/>
              </a:rPr>
              <a:t>Smokers have to pay the difference of their additional premiums charged without tax credit help</a:t>
            </a:r>
          </a:p>
          <a:p>
            <a:pPr lvl="1" indent="-457200">
              <a:buFont typeface="Wingdings" pitchFamily="2" charset="2"/>
              <a:buChar char="v"/>
            </a:pPr>
            <a:r>
              <a:rPr lang="en-US" sz="2000" dirty="0" smtClean="0">
                <a:solidFill>
                  <a:prstClr val="black"/>
                </a:solidFill>
                <a:latin typeface="Calibri" pitchFamily="34" charset="0"/>
                <a:cs typeface="Calibri" pitchFamily="34" charset="0"/>
              </a:rPr>
              <a:t>Policies will at least meet essential benefit package coverage though other features may vary and OOPS may vary</a:t>
            </a:r>
          </a:p>
          <a:p>
            <a:pPr lvl="1" indent="-457200">
              <a:buFont typeface="Wingdings" pitchFamily="2" charset="2"/>
              <a:buChar char="v"/>
            </a:pPr>
            <a:endParaRPr lang="en-US" sz="2600" dirty="0" smtClean="0">
              <a:solidFill>
                <a:prstClr val="black"/>
              </a:solidFill>
              <a:latin typeface="Calibri" pitchFamily="34" charset="0"/>
              <a:cs typeface="Calibri" pitchFamily="34" charset="0"/>
            </a:endParaRPr>
          </a:p>
        </p:txBody>
      </p:sp>
      <p:sp>
        <p:nvSpPr>
          <p:cNvPr id="2" name="Rectangle 1"/>
          <p:cNvSpPr/>
          <p:nvPr/>
        </p:nvSpPr>
        <p:spPr>
          <a:xfrm>
            <a:off x="704160" y="2835057"/>
            <a:ext cx="7601640" cy="523220"/>
          </a:xfrm>
          <a:prstGeom prst="rect">
            <a:avLst/>
          </a:prstGeom>
        </p:spPr>
        <p:txBody>
          <a:bodyPr wrap="square">
            <a:spAutoFit/>
          </a:bodyPr>
          <a:lstStyle/>
          <a:p>
            <a:pPr marL="457200" indent="-457200">
              <a:buFont typeface="Wingdings" pitchFamily="2" charset="2"/>
              <a:buChar char="v"/>
            </a:pPr>
            <a:endParaRPr lang="en-US" sz="2800"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98975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300" dirty="0" smtClean="0"/>
              <a:t>Qualify if household income is 100%-400% of Federal Poverty Level </a:t>
            </a:r>
            <a:r>
              <a:rPr lang="en-US" sz="2300" i="1" dirty="0" smtClean="0"/>
              <a:t>and</a:t>
            </a:r>
            <a:r>
              <a:rPr lang="en-US" sz="2300" dirty="0" smtClean="0"/>
              <a:t> purchase in Marketplace</a:t>
            </a:r>
            <a:endParaRPr lang="en-US" sz="2300" i="1"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365760" lvl="1" indent="-256032">
              <a:spcBef>
                <a:spcPts val="400"/>
              </a:spcBef>
              <a:buSzPct val="68000"/>
              <a:buFont typeface="Wingdings 3"/>
              <a:buChar char=""/>
            </a:pPr>
            <a:endParaRPr lang="en-US" dirty="0" smtClean="0"/>
          </a:p>
          <a:p>
            <a:endParaRPr lang="en-US" dirty="0" smtClean="0"/>
          </a:p>
          <a:p>
            <a:endParaRPr lang="en-US" dirty="0" smtClean="0"/>
          </a:p>
          <a:p>
            <a:endParaRPr lang="en-US" dirty="0" smtClean="0"/>
          </a:p>
          <a:p>
            <a:pPr lvl="1"/>
            <a:endParaRPr lang="en-US" dirty="0" smtClean="0"/>
          </a:p>
        </p:txBody>
      </p:sp>
      <p:sp>
        <p:nvSpPr>
          <p:cNvPr id="5" name="Title 4"/>
          <p:cNvSpPr>
            <a:spLocks noGrp="1"/>
          </p:cNvSpPr>
          <p:nvPr>
            <p:ph type="title"/>
          </p:nvPr>
        </p:nvSpPr>
        <p:spPr/>
        <p:txBody>
          <a:bodyPr>
            <a:norm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34916846"/>
              </p:ext>
            </p:extLst>
          </p:nvPr>
        </p:nvGraphicFramePr>
        <p:xfrm>
          <a:off x="2086319" y="2895600"/>
          <a:ext cx="4648201" cy="2834640"/>
        </p:xfrm>
        <a:graphic>
          <a:graphicData uri="http://schemas.openxmlformats.org/drawingml/2006/table">
            <a:tbl>
              <a:tblPr firstRow="1" bandRow="1">
                <a:tableStyleId>{5C22544A-7EE6-4342-B048-85BDC9FD1C3A}</a:tableStyleId>
              </a:tblPr>
              <a:tblGrid>
                <a:gridCol w="1447800"/>
                <a:gridCol w="3200401"/>
              </a:tblGrid>
              <a:tr h="694765">
                <a:tc>
                  <a:txBody>
                    <a:bodyPr/>
                    <a:lstStyle/>
                    <a:p>
                      <a:pPr algn="ctr"/>
                      <a:endParaRPr lang="en-US" sz="1600" dirty="0" smtClean="0"/>
                    </a:p>
                    <a:p>
                      <a:pPr algn="ctr"/>
                      <a:r>
                        <a:rPr lang="en-US" sz="1600" dirty="0" smtClean="0"/>
                        <a:t>Household </a:t>
                      </a:r>
                    </a:p>
                    <a:p>
                      <a:pPr algn="ctr"/>
                      <a:r>
                        <a:rPr lang="en-US" sz="1600" dirty="0" smtClean="0"/>
                        <a:t>Size</a:t>
                      </a:r>
                      <a:endParaRPr lang="en-US" sz="1600" dirty="0"/>
                    </a:p>
                  </a:txBody>
                  <a:tcPr/>
                </a:tc>
                <a:tc>
                  <a:txBody>
                    <a:bodyPr/>
                    <a:lstStyle/>
                    <a:p>
                      <a:pPr algn="ctr"/>
                      <a:r>
                        <a:rPr lang="en-US" sz="1600" dirty="0" smtClean="0"/>
                        <a:t>2013 Federal </a:t>
                      </a:r>
                    </a:p>
                    <a:p>
                      <a:pPr algn="ctr"/>
                      <a:r>
                        <a:rPr lang="en-US" sz="1600" dirty="0" smtClean="0"/>
                        <a:t>Poverty Guidelines</a:t>
                      </a:r>
                    </a:p>
                    <a:p>
                      <a:pPr algn="ctr"/>
                      <a:r>
                        <a:rPr lang="en-US" sz="1600" dirty="0" smtClean="0"/>
                        <a:t>(400%)</a:t>
                      </a:r>
                      <a:endParaRPr lang="en-US" sz="1600" dirty="0"/>
                    </a:p>
                  </a:txBody>
                  <a:tcPr/>
                </a:tc>
              </a:tr>
              <a:tr h="277906">
                <a:tc>
                  <a:txBody>
                    <a:bodyPr/>
                    <a:lstStyle/>
                    <a:p>
                      <a:pPr algn="ctr"/>
                      <a:r>
                        <a:rPr lang="en-US" sz="1600" dirty="0" smtClean="0"/>
                        <a:t>1</a:t>
                      </a:r>
                      <a:endParaRPr lang="en-US" sz="1600" dirty="0"/>
                    </a:p>
                  </a:txBody>
                  <a:tcPr/>
                </a:tc>
                <a:tc>
                  <a:txBody>
                    <a:bodyPr/>
                    <a:lstStyle/>
                    <a:p>
                      <a:pPr algn="ctr"/>
                      <a:r>
                        <a:rPr lang="en-US" sz="1600" dirty="0" smtClean="0"/>
                        <a:t>$45,960</a:t>
                      </a:r>
                    </a:p>
                  </a:txBody>
                  <a:tcPr/>
                </a:tc>
              </a:tr>
              <a:tr h="277906">
                <a:tc>
                  <a:txBody>
                    <a:bodyPr/>
                    <a:lstStyle/>
                    <a:p>
                      <a:pPr algn="ctr"/>
                      <a:r>
                        <a:rPr lang="en-US" sz="1600" dirty="0" smtClean="0"/>
                        <a:t>2</a:t>
                      </a:r>
                      <a:endParaRPr lang="en-US" sz="1600" dirty="0"/>
                    </a:p>
                  </a:txBody>
                  <a:tcPr/>
                </a:tc>
                <a:tc>
                  <a:txBody>
                    <a:bodyPr/>
                    <a:lstStyle/>
                    <a:p>
                      <a:pPr algn="ctr" fontAlgn="b"/>
                      <a:r>
                        <a:rPr lang="en-US" sz="1600" b="0" i="0" u="none" strike="noStrike" dirty="0">
                          <a:solidFill>
                            <a:srgbClr val="000000"/>
                          </a:solidFill>
                          <a:latin typeface="+mn-lt"/>
                        </a:rPr>
                        <a:t>$62,040 </a:t>
                      </a:r>
                    </a:p>
                  </a:txBody>
                  <a:tcPr marL="9525" marR="9525" marT="9525" marB="0" anchor="b"/>
                </a:tc>
              </a:tr>
              <a:tr h="277906">
                <a:tc>
                  <a:txBody>
                    <a:bodyPr/>
                    <a:lstStyle/>
                    <a:p>
                      <a:pPr algn="ctr"/>
                      <a:r>
                        <a:rPr lang="en-US" sz="1600" dirty="0" smtClean="0"/>
                        <a:t>3</a:t>
                      </a:r>
                      <a:endParaRPr lang="en-US" sz="1600" dirty="0"/>
                    </a:p>
                  </a:txBody>
                  <a:tcPr/>
                </a:tc>
                <a:tc>
                  <a:txBody>
                    <a:bodyPr/>
                    <a:lstStyle/>
                    <a:p>
                      <a:pPr algn="ctr" fontAlgn="b"/>
                      <a:r>
                        <a:rPr lang="en-US" sz="1600" b="0" i="0" u="none" strike="noStrike" dirty="0">
                          <a:solidFill>
                            <a:srgbClr val="000000"/>
                          </a:solidFill>
                          <a:latin typeface="+mn-lt"/>
                        </a:rPr>
                        <a:t>$78,120 </a:t>
                      </a:r>
                    </a:p>
                  </a:txBody>
                  <a:tcPr marL="9525" marR="9525" marT="9525" marB="0" anchor="b"/>
                </a:tc>
              </a:tr>
              <a:tr h="277906">
                <a:tc>
                  <a:txBody>
                    <a:bodyPr/>
                    <a:lstStyle/>
                    <a:p>
                      <a:pPr algn="ctr"/>
                      <a:r>
                        <a:rPr lang="en-US" sz="1600" dirty="0" smtClean="0"/>
                        <a:t>4</a:t>
                      </a:r>
                      <a:endParaRPr lang="en-US" sz="1600" dirty="0"/>
                    </a:p>
                  </a:txBody>
                  <a:tcPr/>
                </a:tc>
                <a:tc>
                  <a:txBody>
                    <a:bodyPr/>
                    <a:lstStyle/>
                    <a:p>
                      <a:pPr algn="ctr" fontAlgn="b"/>
                      <a:r>
                        <a:rPr lang="en-US" sz="1600" b="0" i="0" u="none" strike="noStrike" dirty="0">
                          <a:solidFill>
                            <a:srgbClr val="000000"/>
                          </a:solidFill>
                          <a:latin typeface="+mn-lt"/>
                        </a:rPr>
                        <a:t>$94,200 </a:t>
                      </a:r>
                    </a:p>
                  </a:txBody>
                  <a:tcPr marL="9525" marR="9525" marT="9525" marB="0" anchor="b"/>
                </a:tc>
              </a:tr>
              <a:tr h="277906">
                <a:tc>
                  <a:txBody>
                    <a:bodyPr/>
                    <a:lstStyle/>
                    <a:p>
                      <a:pPr algn="ctr"/>
                      <a:r>
                        <a:rPr lang="en-US" sz="1600" dirty="0" smtClean="0"/>
                        <a:t>5</a:t>
                      </a:r>
                      <a:endParaRPr lang="en-US" sz="1600" dirty="0"/>
                    </a:p>
                  </a:txBody>
                  <a:tcPr/>
                </a:tc>
                <a:tc>
                  <a:txBody>
                    <a:bodyPr/>
                    <a:lstStyle/>
                    <a:p>
                      <a:pPr algn="ctr" fontAlgn="b"/>
                      <a:r>
                        <a:rPr lang="en-US" sz="1600" b="0" i="0" u="none" strike="noStrike" dirty="0">
                          <a:solidFill>
                            <a:srgbClr val="000000"/>
                          </a:solidFill>
                          <a:latin typeface="+mn-lt"/>
                        </a:rPr>
                        <a:t>$110,280 </a:t>
                      </a:r>
                    </a:p>
                  </a:txBody>
                  <a:tcPr marL="9525" marR="9525" marT="9525" marB="0" anchor="b"/>
                </a:tc>
              </a:tr>
              <a:tr h="277906">
                <a:tc>
                  <a:txBody>
                    <a:bodyPr/>
                    <a:lstStyle/>
                    <a:p>
                      <a:pPr algn="ctr"/>
                      <a:r>
                        <a:rPr lang="en-US" sz="1600" dirty="0" smtClean="0"/>
                        <a:t>6</a:t>
                      </a:r>
                      <a:endParaRPr lang="en-US" sz="1600" dirty="0"/>
                    </a:p>
                  </a:txBody>
                  <a:tcPr/>
                </a:tc>
                <a:tc>
                  <a:txBody>
                    <a:bodyPr/>
                    <a:lstStyle/>
                    <a:p>
                      <a:pPr algn="ctr" fontAlgn="b"/>
                      <a:r>
                        <a:rPr lang="en-US" sz="1600" b="0" i="0" u="none" strike="noStrike" dirty="0">
                          <a:solidFill>
                            <a:srgbClr val="000000"/>
                          </a:solidFill>
                          <a:latin typeface="+mn-lt"/>
                        </a:rPr>
                        <a:t>$126,360 </a:t>
                      </a:r>
                    </a:p>
                  </a:txBody>
                  <a:tcPr marL="9525" marR="9525" marT="9525" marB="0" anchor="b"/>
                </a:tc>
              </a:tr>
            </a:tbl>
          </a:graphicData>
        </a:graphic>
      </p:graphicFrame>
      <p:sp>
        <p:nvSpPr>
          <p:cNvPr id="7" name="Rectangle 2"/>
          <p:cNvSpPr txBox="1">
            <a:spLocks noChangeArrowheads="1"/>
          </p:cNvSpPr>
          <p:nvPr/>
        </p:nvSpPr>
        <p:spPr>
          <a:xfrm>
            <a:off x="533400" y="304800"/>
            <a:ext cx="7754040" cy="1136356"/>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Corbel" pitchFamily="34" charset="0"/>
                <a:cs typeface="Calibri" pitchFamily="34" charset="0"/>
              </a:rPr>
              <a:t>Sliding Scale Tax Credits: Who is Eligible?</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35596966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8880896"/>
              </p:ext>
            </p:extLst>
          </p:nvPr>
        </p:nvGraphicFramePr>
        <p:xfrm>
          <a:off x="609600" y="1447800"/>
          <a:ext cx="7315200" cy="4648201"/>
        </p:xfrm>
        <a:graphic>
          <a:graphicData uri="http://schemas.openxmlformats.org/drawingml/2006/table">
            <a:tbl>
              <a:tblPr/>
              <a:tblGrid>
                <a:gridCol w="3128655"/>
                <a:gridCol w="4186545"/>
              </a:tblGrid>
              <a:tr h="357553">
                <a:tc>
                  <a:txBody>
                    <a:bodyPr/>
                    <a:lstStyle/>
                    <a:p>
                      <a:r>
                        <a:rPr lang="en-US" b="1" dirty="0"/>
                        <a:t>Income</a:t>
                      </a:r>
                      <a:endParaRPr lang="en-US" dirty="0"/>
                    </a:p>
                  </a:txBody>
                  <a:tcPr marL="0" marR="0" marT="0" marB="0">
                    <a:lnL>
                      <a:noFill/>
                    </a:lnL>
                    <a:lnR>
                      <a:noFill/>
                    </a:lnR>
                    <a:lnT>
                      <a:noFill/>
                    </a:lnT>
                    <a:lnB>
                      <a:noFill/>
                    </a:lnB>
                  </a:tcPr>
                </a:tc>
                <a:tc>
                  <a:txBody>
                    <a:bodyPr/>
                    <a:lstStyle/>
                    <a:p>
                      <a:r>
                        <a:rPr lang="en-US" b="1" dirty="0"/>
                        <a:t>Premium Limit </a:t>
                      </a:r>
                      <a:endParaRPr lang="en-US" dirty="0"/>
                    </a:p>
                  </a:txBody>
                  <a:tcPr marL="0" marR="0" marT="0" marB="0">
                    <a:lnL>
                      <a:noFill/>
                    </a:lnL>
                    <a:lnR>
                      <a:noFill/>
                    </a:lnR>
                    <a:lnT>
                      <a:noFill/>
                    </a:lnT>
                    <a:lnB>
                      <a:noFill/>
                    </a:lnB>
                  </a:tcPr>
                </a:tc>
              </a:tr>
              <a:tr h="715108">
                <a:tc>
                  <a:txBody>
                    <a:bodyPr/>
                    <a:lstStyle/>
                    <a:p>
                      <a:r>
                        <a:rPr lang="en-US" dirty="0"/>
                        <a:t>Up to 133% FPL</a:t>
                      </a:r>
                    </a:p>
                  </a:txBody>
                  <a:tcPr marL="0" marR="0" marT="0" marB="0">
                    <a:lnL>
                      <a:noFill/>
                    </a:lnL>
                    <a:lnR>
                      <a:noFill/>
                    </a:lnR>
                    <a:lnT>
                      <a:noFill/>
                    </a:lnT>
                    <a:lnB>
                      <a:noFill/>
                    </a:lnB>
                  </a:tcPr>
                </a:tc>
                <a:tc>
                  <a:txBody>
                    <a:bodyPr/>
                    <a:lstStyle/>
                    <a:p>
                      <a:r>
                        <a:rPr lang="en-US" dirty="0"/>
                        <a:t>2% of income</a:t>
                      </a:r>
                    </a:p>
                  </a:txBody>
                  <a:tcPr marL="0" marR="0" marT="0" marB="0">
                    <a:lnL>
                      <a:noFill/>
                    </a:lnL>
                    <a:lnR>
                      <a:noFill/>
                    </a:lnR>
                    <a:lnT>
                      <a:noFill/>
                    </a:lnT>
                    <a:lnB>
                      <a:noFill/>
                    </a:lnB>
                  </a:tcPr>
                </a:tc>
              </a:tr>
              <a:tr h="715108">
                <a:tc>
                  <a:txBody>
                    <a:bodyPr/>
                    <a:lstStyle/>
                    <a:p>
                      <a:r>
                        <a:rPr lang="en-US"/>
                        <a:t>133 - 150% FPL</a:t>
                      </a:r>
                    </a:p>
                  </a:txBody>
                  <a:tcPr marL="0" marR="0" marT="0" marB="0">
                    <a:lnL>
                      <a:noFill/>
                    </a:lnL>
                    <a:lnR>
                      <a:noFill/>
                    </a:lnR>
                    <a:lnT>
                      <a:noFill/>
                    </a:lnT>
                    <a:lnB>
                      <a:noFill/>
                    </a:lnB>
                  </a:tcPr>
                </a:tc>
                <a:tc>
                  <a:txBody>
                    <a:bodyPr/>
                    <a:lstStyle/>
                    <a:p>
                      <a:r>
                        <a:rPr lang="en-US"/>
                        <a:t>3 - 4% of income</a:t>
                      </a:r>
                    </a:p>
                  </a:txBody>
                  <a:tcPr marL="0" marR="0" marT="0" marB="0">
                    <a:lnL>
                      <a:noFill/>
                    </a:lnL>
                    <a:lnR>
                      <a:noFill/>
                    </a:lnR>
                    <a:lnT>
                      <a:noFill/>
                    </a:lnT>
                    <a:lnB>
                      <a:noFill/>
                    </a:lnB>
                  </a:tcPr>
                </a:tc>
              </a:tr>
              <a:tr h="715108">
                <a:tc>
                  <a:txBody>
                    <a:bodyPr/>
                    <a:lstStyle/>
                    <a:p>
                      <a:r>
                        <a:rPr lang="en-US"/>
                        <a:t>150 - 200% FPL</a:t>
                      </a:r>
                    </a:p>
                  </a:txBody>
                  <a:tcPr marL="0" marR="0" marT="0" marB="0">
                    <a:lnL>
                      <a:noFill/>
                    </a:lnL>
                    <a:lnR>
                      <a:noFill/>
                    </a:lnR>
                    <a:lnT>
                      <a:noFill/>
                    </a:lnT>
                    <a:lnB>
                      <a:noFill/>
                    </a:lnB>
                  </a:tcPr>
                </a:tc>
                <a:tc>
                  <a:txBody>
                    <a:bodyPr/>
                    <a:lstStyle/>
                    <a:p>
                      <a:r>
                        <a:rPr lang="en-US"/>
                        <a:t>4 - 6.3% of income</a:t>
                      </a:r>
                    </a:p>
                  </a:txBody>
                  <a:tcPr marL="0" marR="0" marT="0" marB="0">
                    <a:lnL>
                      <a:noFill/>
                    </a:lnL>
                    <a:lnR>
                      <a:noFill/>
                    </a:lnR>
                    <a:lnT>
                      <a:noFill/>
                    </a:lnT>
                    <a:lnB>
                      <a:noFill/>
                    </a:lnB>
                  </a:tcPr>
                </a:tc>
              </a:tr>
              <a:tr h="715108">
                <a:tc>
                  <a:txBody>
                    <a:bodyPr/>
                    <a:lstStyle/>
                    <a:p>
                      <a:r>
                        <a:rPr lang="en-US"/>
                        <a:t>200 - 250% FPL</a:t>
                      </a:r>
                    </a:p>
                  </a:txBody>
                  <a:tcPr marL="0" marR="0" marT="0" marB="0">
                    <a:lnL>
                      <a:noFill/>
                    </a:lnL>
                    <a:lnR>
                      <a:noFill/>
                    </a:lnR>
                    <a:lnT>
                      <a:noFill/>
                    </a:lnT>
                    <a:lnB>
                      <a:noFill/>
                    </a:lnB>
                  </a:tcPr>
                </a:tc>
                <a:tc>
                  <a:txBody>
                    <a:bodyPr/>
                    <a:lstStyle/>
                    <a:p>
                      <a:r>
                        <a:rPr lang="en-US"/>
                        <a:t>6.3 - 8.05% of income</a:t>
                      </a:r>
                    </a:p>
                  </a:txBody>
                  <a:tcPr marL="0" marR="0" marT="0" marB="0">
                    <a:lnL>
                      <a:noFill/>
                    </a:lnL>
                    <a:lnR>
                      <a:noFill/>
                    </a:lnR>
                    <a:lnT>
                      <a:noFill/>
                    </a:lnT>
                    <a:lnB>
                      <a:noFill/>
                    </a:lnB>
                  </a:tcPr>
                </a:tc>
              </a:tr>
              <a:tr h="715108">
                <a:tc>
                  <a:txBody>
                    <a:bodyPr/>
                    <a:lstStyle/>
                    <a:p>
                      <a:r>
                        <a:rPr lang="en-US" dirty="0"/>
                        <a:t>250 - 300% FPL</a:t>
                      </a:r>
                    </a:p>
                  </a:txBody>
                  <a:tcPr marL="0" marR="0" marT="0" marB="0">
                    <a:lnL>
                      <a:noFill/>
                    </a:lnL>
                    <a:lnR>
                      <a:noFill/>
                    </a:lnR>
                    <a:lnT>
                      <a:noFill/>
                    </a:lnT>
                    <a:lnB>
                      <a:noFill/>
                    </a:lnB>
                  </a:tcPr>
                </a:tc>
                <a:tc>
                  <a:txBody>
                    <a:bodyPr/>
                    <a:lstStyle/>
                    <a:p>
                      <a:r>
                        <a:rPr lang="en-US"/>
                        <a:t>8.05 - 9.5% of income</a:t>
                      </a:r>
                    </a:p>
                  </a:txBody>
                  <a:tcPr marL="0" marR="0" marT="0" marB="0">
                    <a:lnL>
                      <a:noFill/>
                    </a:lnL>
                    <a:lnR>
                      <a:noFill/>
                    </a:lnR>
                    <a:lnT>
                      <a:noFill/>
                    </a:lnT>
                    <a:lnB>
                      <a:noFill/>
                    </a:lnB>
                  </a:tcPr>
                </a:tc>
              </a:tr>
              <a:tr h="715108">
                <a:tc>
                  <a:txBody>
                    <a:bodyPr/>
                    <a:lstStyle/>
                    <a:p>
                      <a:r>
                        <a:rPr lang="en-US" dirty="0" smtClean="0"/>
                        <a:t>300 </a:t>
                      </a:r>
                      <a:r>
                        <a:rPr lang="en-US" dirty="0"/>
                        <a:t>- 400% FPL</a:t>
                      </a:r>
                    </a:p>
                  </a:txBody>
                  <a:tcPr marL="0" marR="0" marT="0" marB="0">
                    <a:lnL>
                      <a:noFill/>
                    </a:lnL>
                    <a:lnR>
                      <a:noFill/>
                    </a:lnR>
                    <a:lnT>
                      <a:noFill/>
                    </a:lnT>
                    <a:lnB>
                      <a:noFill/>
                    </a:lnB>
                  </a:tcPr>
                </a:tc>
                <a:tc>
                  <a:txBody>
                    <a:bodyPr/>
                    <a:lstStyle/>
                    <a:p>
                      <a:r>
                        <a:rPr lang="en-US" dirty="0"/>
                        <a:t>9.5% of income</a:t>
                      </a:r>
                    </a:p>
                  </a:txBody>
                  <a:tcPr marL="0" marR="0" marT="0" marB="0">
                    <a:lnL>
                      <a:noFill/>
                    </a:lnL>
                    <a:lnR>
                      <a:noFill/>
                    </a:lnR>
                    <a:lnT>
                      <a:noFill/>
                    </a:lnT>
                    <a:lnB>
                      <a:noFill/>
                    </a:lnB>
                  </a:tcPr>
                </a:tc>
              </a:tr>
            </a:tbl>
          </a:graphicData>
        </a:graphic>
      </p:graphicFrame>
      <p:sp>
        <p:nvSpPr>
          <p:cNvPr id="6" name="Rectangle 2"/>
          <p:cNvSpPr>
            <a:spLocks noGrp="1" noChangeArrowheads="1"/>
          </p:cNvSpPr>
          <p:nvPr>
            <p:ph type="title"/>
          </p:nvPr>
        </p:nvSpPr>
        <p:spPr>
          <a:xfrm>
            <a:off x="457200" y="228600"/>
            <a:ext cx="8229600" cy="1143000"/>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Premium Limits Based on Income</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2309559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304800" y="76200"/>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000" b="1">
                <a:solidFill>
                  <a:srgbClr val="000000"/>
                </a:solidFill>
                <a:latin typeface="Tahoma" pitchFamily="34" charset="0"/>
              </a:rPr>
              <a:t> Percent Distribution of National Health Expenditures, by Type of Sponsor, 1987, 2000, 2010</a:t>
            </a:r>
          </a:p>
        </p:txBody>
      </p:sp>
      <p:pic>
        <p:nvPicPr>
          <p:cNvPr id="18435" name="Picture 13" descr="kfflogo-col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363" y="6337300"/>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6" name="Chart 2"/>
          <p:cNvGraphicFramePr>
            <a:graphicFrameLocks/>
          </p:cNvGraphicFramePr>
          <p:nvPr/>
        </p:nvGraphicFramePr>
        <p:xfrm>
          <a:off x="25400" y="611188"/>
          <a:ext cx="9093200" cy="5349875"/>
        </p:xfrm>
        <a:graphic>
          <a:graphicData uri="http://schemas.openxmlformats.org/presentationml/2006/ole">
            <mc:AlternateContent xmlns:mc="http://schemas.openxmlformats.org/markup-compatibility/2006">
              <mc:Choice xmlns:v="urn:schemas-microsoft-com:vml" Requires="v">
                <p:oleObj spid="_x0000_s29724" r:id="rId4" imgW="9096020" imgH="5261304" progId="Excel.Chart.8">
                  <p:embed/>
                </p:oleObj>
              </mc:Choice>
              <mc:Fallback>
                <p:oleObj r:id="rId4" imgW="9096020" imgH="526130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1188"/>
                        <a:ext cx="90932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Rectangle 3"/>
          <p:cNvSpPr>
            <a:spLocks noChangeArrowheads="1"/>
          </p:cNvSpPr>
          <p:nvPr/>
        </p:nvSpPr>
        <p:spPr bwMode="auto">
          <a:xfrm>
            <a:off x="0" y="5319713"/>
            <a:ext cx="91440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defRPr/>
            </a:pPr>
            <a:r>
              <a:rPr lang="en-US" sz="1000" dirty="0">
                <a:solidFill>
                  <a:srgbClr val="000000"/>
                </a:solidFill>
              </a:rPr>
              <a:t>Notes:  Starting with the 2009 NHE data, CMS expanded their focus on spending by Type of Sponsor, which provides estimates of the individual, business, or tax source that is behind each Source of Funds category and is responsible for financing or sponsoring the payments. “Federal” and “State &amp; Local” includes government contributions to private health insurance premiums and to the Medicare Hospital Insurance Trust Fund through payroll taxes, Medicaid program expenditures including buy-in premiums for Medicare, and other state &amp; local government programs. “Private Business” includes employer contributions to private health insurance, the Medicare Hospital Insurance Trust Fund through payroll taxes, workers’ compensation insurance, temporary disability insurance, worksite health care. “Household” includes contributions to health insurance premiums for private health insurance, Medicare Part A or Part B, out-of-pocket costs. “Other Private Revenues” includes philanthropy, structure &amp; equipment, non-patient revenues.</a:t>
            </a:r>
          </a:p>
          <a:p>
            <a:pPr eaLnBrk="0" fontAlgn="base" hangingPunct="0">
              <a:spcBef>
                <a:spcPct val="0"/>
              </a:spcBef>
              <a:spcAft>
                <a:spcPct val="0"/>
              </a:spcAft>
              <a:defRPr/>
            </a:pPr>
            <a:endParaRPr lang="en-US" sz="400" dirty="0">
              <a:solidFill>
                <a:srgbClr val="000000"/>
              </a:solidFill>
            </a:endParaRPr>
          </a:p>
          <a:p>
            <a:pPr eaLnBrk="0" fontAlgn="base" hangingPunct="0">
              <a:spcBef>
                <a:spcPct val="0"/>
              </a:spcBef>
              <a:spcAft>
                <a:spcPct val="0"/>
              </a:spcAft>
              <a:defRPr/>
            </a:pPr>
            <a:r>
              <a:rPr lang="en-US" sz="1000" dirty="0">
                <a:solidFill>
                  <a:srgbClr val="000000"/>
                </a:solidFill>
              </a:rPr>
              <a:t>Source: Centers for Medicare and Medicaid Services, Office of the Actuary, National Health Statistics Group at </a:t>
            </a:r>
          </a:p>
          <a:p>
            <a:pPr eaLnBrk="0" fontAlgn="base" hangingPunct="0">
              <a:spcBef>
                <a:spcPct val="0"/>
              </a:spcBef>
              <a:spcAft>
                <a:spcPct val="0"/>
              </a:spcAft>
              <a:defRPr/>
            </a:pPr>
            <a:r>
              <a:rPr lang="en-US" sz="1000" u="sng" dirty="0">
                <a:solidFill>
                  <a:srgbClr val="000000"/>
                </a:solidFill>
                <a:hlinkClick r:id="rId6"/>
              </a:rPr>
              <a:t>https://www.cms.gov/NationalHealthExpendData/</a:t>
            </a:r>
            <a:r>
              <a:rPr lang="en-US" sz="1000" dirty="0">
                <a:solidFill>
                  <a:srgbClr val="000000"/>
                </a:solidFill>
              </a:rPr>
              <a:t> (see Historical; NHE Web tables, Table 5).</a:t>
            </a:r>
          </a:p>
        </p:txBody>
      </p:sp>
      <p:sp>
        <p:nvSpPr>
          <p:cNvPr id="18438" name="TextBox 3"/>
          <p:cNvSpPr txBox="1">
            <a:spLocks noChangeArrowheads="1"/>
          </p:cNvSpPr>
          <p:nvPr/>
        </p:nvSpPr>
        <p:spPr bwMode="auto">
          <a:xfrm>
            <a:off x="762000" y="4724400"/>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200" b="1">
                <a:solidFill>
                  <a:srgbClr val="000000"/>
                </a:solidFill>
                <a:latin typeface="Tahoma" pitchFamily="34" charset="0"/>
              </a:rPr>
              <a:t>Government      Private</a:t>
            </a:r>
          </a:p>
        </p:txBody>
      </p:sp>
      <p:sp>
        <p:nvSpPr>
          <p:cNvPr id="23559" name="TextBox 4"/>
          <p:cNvSpPr txBox="1">
            <a:spLocks noChangeArrowheads="1"/>
          </p:cNvSpPr>
          <p:nvPr/>
        </p:nvSpPr>
        <p:spPr bwMode="auto">
          <a:xfrm>
            <a:off x="533400" y="495300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defRPr/>
            </a:pPr>
            <a:r>
              <a:rPr lang="en-US" sz="1400" b="1" dirty="0" smtClean="0">
                <a:solidFill>
                  <a:srgbClr val="000000"/>
                </a:solidFill>
                <a:latin typeface="Tahoma" pitchFamily="34" charset="0"/>
              </a:rPr>
              <a:t>1987 </a:t>
            </a:r>
            <a:r>
              <a:rPr lang="en-US" sz="1200" dirty="0" smtClean="0">
                <a:solidFill>
                  <a:srgbClr val="000000"/>
                </a:solidFill>
                <a:latin typeface="Tahoma"/>
              </a:rPr>
              <a:t>(Total = $519.1 billion)</a:t>
            </a:r>
          </a:p>
        </p:txBody>
      </p:sp>
      <p:sp>
        <p:nvSpPr>
          <p:cNvPr id="18440" name="TextBox 16"/>
          <p:cNvSpPr txBox="1">
            <a:spLocks noChangeArrowheads="1"/>
          </p:cNvSpPr>
          <p:nvPr/>
        </p:nvSpPr>
        <p:spPr bwMode="auto">
          <a:xfrm>
            <a:off x="3810000" y="4724400"/>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200" b="1">
                <a:solidFill>
                  <a:srgbClr val="000000"/>
                </a:solidFill>
                <a:latin typeface="Tahoma" pitchFamily="34" charset="0"/>
              </a:rPr>
              <a:t>Government      Private</a:t>
            </a:r>
          </a:p>
        </p:txBody>
      </p:sp>
      <p:sp>
        <p:nvSpPr>
          <p:cNvPr id="18441" name="TextBox 17"/>
          <p:cNvSpPr txBox="1">
            <a:spLocks noChangeArrowheads="1"/>
          </p:cNvSpPr>
          <p:nvPr/>
        </p:nvSpPr>
        <p:spPr bwMode="auto">
          <a:xfrm>
            <a:off x="6858000" y="4724400"/>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200" b="1">
                <a:solidFill>
                  <a:srgbClr val="000000"/>
                </a:solidFill>
                <a:latin typeface="Tahoma" pitchFamily="34" charset="0"/>
              </a:rPr>
              <a:t>Government      Private</a:t>
            </a:r>
          </a:p>
        </p:txBody>
      </p:sp>
      <p:sp>
        <p:nvSpPr>
          <p:cNvPr id="23562" name="TextBox 18"/>
          <p:cNvSpPr txBox="1">
            <a:spLocks noChangeArrowheads="1"/>
          </p:cNvSpPr>
          <p:nvPr/>
        </p:nvSpPr>
        <p:spPr bwMode="auto">
          <a:xfrm>
            <a:off x="3657600" y="4953000"/>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sz="1400" b="1" dirty="0" smtClean="0">
                <a:solidFill>
                  <a:srgbClr val="000000"/>
                </a:solidFill>
                <a:latin typeface="Tahoma" pitchFamily="34" charset="0"/>
              </a:rPr>
              <a:t>2000 </a:t>
            </a:r>
            <a:r>
              <a:rPr lang="en-US" sz="1200" dirty="0" smtClean="0">
                <a:solidFill>
                  <a:srgbClr val="000000"/>
                </a:solidFill>
                <a:latin typeface="Tahoma"/>
              </a:rPr>
              <a:t>(Total = $1,377.2 billion)</a:t>
            </a:r>
          </a:p>
        </p:txBody>
      </p:sp>
      <p:sp>
        <p:nvSpPr>
          <p:cNvPr id="3" name="TextBox 2"/>
          <p:cNvSpPr txBox="1"/>
          <p:nvPr/>
        </p:nvSpPr>
        <p:spPr>
          <a:xfrm>
            <a:off x="990600" y="2924175"/>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31.8%</a:t>
            </a:r>
          </a:p>
        </p:txBody>
      </p:sp>
      <p:sp>
        <p:nvSpPr>
          <p:cNvPr id="21" name="TextBox 20"/>
          <p:cNvSpPr txBox="1"/>
          <p:nvPr/>
        </p:nvSpPr>
        <p:spPr>
          <a:xfrm>
            <a:off x="1981200" y="1143000"/>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68.2%</a:t>
            </a:r>
          </a:p>
        </p:txBody>
      </p:sp>
      <p:sp>
        <p:nvSpPr>
          <p:cNvPr id="22" name="TextBox 21"/>
          <p:cNvSpPr txBox="1"/>
          <p:nvPr/>
        </p:nvSpPr>
        <p:spPr>
          <a:xfrm>
            <a:off x="4038600" y="2743200"/>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35.5%</a:t>
            </a:r>
          </a:p>
        </p:txBody>
      </p:sp>
      <p:sp>
        <p:nvSpPr>
          <p:cNvPr id="23" name="TextBox 22"/>
          <p:cNvSpPr txBox="1"/>
          <p:nvPr/>
        </p:nvSpPr>
        <p:spPr>
          <a:xfrm>
            <a:off x="5029200" y="1323975"/>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64.5%</a:t>
            </a:r>
          </a:p>
        </p:txBody>
      </p:sp>
      <p:sp>
        <p:nvSpPr>
          <p:cNvPr id="24" name="TextBox 23"/>
          <p:cNvSpPr txBox="1"/>
          <p:nvPr/>
        </p:nvSpPr>
        <p:spPr>
          <a:xfrm>
            <a:off x="7086600" y="2286000"/>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44.9%</a:t>
            </a:r>
          </a:p>
        </p:txBody>
      </p:sp>
      <p:sp>
        <p:nvSpPr>
          <p:cNvPr id="25" name="TextBox 24"/>
          <p:cNvSpPr txBox="1"/>
          <p:nvPr/>
        </p:nvSpPr>
        <p:spPr>
          <a:xfrm>
            <a:off x="8077200" y="1752600"/>
            <a:ext cx="762000" cy="276225"/>
          </a:xfrm>
          <a:prstGeom prst="rect">
            <a:avLst/>
          </a:prstGeom>
          <a:noFill/>
        </p:spPr>
        <p:txBody>
          <a:bodyPr>
            <a:spAutoFit/>
          </a:bodyPr>
          <a:lstStyle/>
          <a:p>
            <a:pPr eaLnBrk="0" fontAlgn="base" hangingPunct="0">
              <a:spcBef>
                <a:spcPct val="0"/>
              </a:spcBef>
              <a:spcAft>
                <a:spcPct val="0"/>
              </a:spcAft>
              <a:defRPr/>
            </a:pPr>
            <a:r>
              <a:rPr lang="en-US" sz="1200" b="1" dirty="0">
                <a:solidFill>
                  <a:srgbClr val="000000"/>
                </a:solidFill>
              </a:rPr>
              <a:t>55.1%</a:t>
            </a:r>
          </a:p>
        </p:txBody>
      </p:sp>
      <p:sp>
        <p:nvSpPr>
          <p:cNvPr id="2" name="TextBox 1"/>
          <p:cNvSpPr txBox="1"/>
          <p:nvPr/>
        </p:nvSpPr>
        <p:spPr>
          <a:xfrm>
            <a:off x="6096000" y="990600"/>
            <a:ext cx="2743200" cy="554038"/>
          </a:xfrm>
          <a:prstGeom prst="rect">
            <a:avLst/>
          </a:prstGeom>
          <a:noFill/>
          <a:ln>
            <a:solidFill>
              <a:schemeClr val="tx2"/>
            </a:solidFill>
          </a:ln>
        </p:spPr>
        <p:txBody>
          <a:bodyPr>
            <a:spAutoFit/>
          </a:bodyPr>
          <a:lstStyle/>
          <a:p>
            <a:pPr eaLnBrk="0" fontAlgn="base" hangingPunct="0">
              <a:spcBef>
                <a:spcPct val="0"/>
              </a:spcBef>
              <a:spcAft>
                <a:spcPct val="0"/>
              </a:spcAft>
              <a:defRPr/>
            </a:pPr>
            <a:r>
              <a:rPr lang="en-US" sz="1000" dirty="0">
                <a:solidFill>
                  <a:srgbClr val="000000"/>
                </a:solidFill>
              </a:rPr>
              <a:t>   Federal                  Private Business              </a:t>
            </a:r>
          </a:p>
          <a:p>
            <a:pPr eaLnBrk="0" fontAlgn="base" hangingPunct="0">
              <a:spcBef>
                <a:spcPct val="0"/>
              </a:spcBef>
              <a:spcAft>
                <a:spcPct val="0"/>
              </a:spcAft>
              <a:defRPr/>
            </a:pPr>
            <a:r>
              <a:rPr lang="en-US" sz="1000" dirty="0">
                <a:solidFill>
                  <a:srgbClr val="000000"/>
                </a:solidFill>
              </a:rPr>
              <a:t>   State &amp; Local          Household          </a:t>
            </a:r>
          </a:p>
          <a:p>
            <a:pPr eaLnBrk="0" fontAlgn="base" hangingPunct="0">
              <a:spcBef>
                <a:spcPct val="0"/>
              </a:spcBef>
              <a:spcAft>
                <a:spcPct val="0"/>
              </a:spcAft>
              <a:defRPr/>
            </a:pPr>
            <a:r>
              <a:rPr lang="en-US" sz="1000" dirty="0">
                <a:solidFill>
                  <a:srgbClr val="000000"/>
                </a:solidFill>
              </a:rPr>
              <a:t>                               Other Private Revenues</a:t>
            </a:r>
          </a:p>
        </p:txBody>
      </p:sp>
      <p:sp>
        <p:nvSpPr>
          <p:cNvPr id="18450" name="Rectangle 4"/>
          <p:cNvSpPr>
            <a:spLocks noChangeArrowheads="1"/>
          </p:cNvSpPr>
          <p:nvPr/>
        </p:nvSpPr>
        <p:spPr bwMode="auto">
          <a:xfrm>
            <a:off x="6172200" y="1066800"/>
            <a:ext cx="92075" cy="92075"/>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Arial" charset="0"/>
            </a:endParaRPr>
          </a:p>
        </p:txBody>
      </p:sp>
      <p:sp>
        <p:nvSpPr>
          <p:cNvPr id="26" name="Rectangle 25"/>
          <p:cNvSpPr/>
          <p:nvPr/>
        </p:nvSpPr>
        <p:spPr bwMode="auto">
          <a:xfrm>
            <a:off x="6172200" y="1219200"/>
            <a:ext cx="92075" cy="92075"/>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endParaRPr>
          </a:p>
        </p:txBody>
      </p:sp>
      <p:sp>
        <p:nvSpPr>
          <p:cNvPr id="18452" name="Rectangle 26"/>
          <p:cNvSpPr>
            <a:spLocks noChangeArrowheads="1"/>
          </p:cNvSpPr>
          <p:nvPr/>
        </p:nvSpPr>
        <p:spPr bwMode="auto">
          <a:xfrm>
            <a:off x="7299325" y="1066800"/>
            <a:ext cx="92075" cy="92075"/>
          </a:xfrm>
          <a:prstGeom prst="rect">
            <a:avLst/>
          </a:prstGeom>
          <a:solidFill>
            <a:srgbClr val="0240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Arial" charset="0"/>
            </a:endParaRPr>
          </a:p>
        </p:txBody>
      </p:sp>
      <p:sp>
        <p:nvSpPr>
          <p:cNvPr id="18453" name="Rectangle 27"/>
          <p:cNvSpPr>
            <a:spLocks noChangeArrowheads="1"/>
          </p:cNvSpPr>
          <p:nvPr/>
        </p:nvSpPr>
        <p:spPr bwMode="auto">
          <a:xfrm>
            <a:off x="7299325" y="1219200"/>
            <a:ext cx="92075" cy="92075"/>
          </a:xfrm>
          <a:prstGeom prst="rect">
            <a:avLst/>
          </a:prstGeom>
          <a:solidFill>
            <a:srgbClr val="03649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Arial" charset="0"/>
            </a:endParaRPr>
          </a:p>
        </p:txBody>
      </p:sp>
      <p:sp>
        <p:nvSpPr>
          <p:cNvPr id="18454" name="Rectangle 28"/>
          <p:cNvSpPr>
            <a:spLocks noChangeArrowheads="1"/>
          </p:cNvSpPr>
          <p:nvPr/>
        </p:nvSpPr>
        <p:spPr bwMode="auto">
          <a:xfrm>
            <a:off x="7299325" y="1371600"/>
            <a:ext cx="92075" cy="92075"/>
          </a:xfrm>
          <a:prstGeom prst="rect">
            <a:avLst/>
          </a:prstGeom>
          <a:solidFill>
            <a:srgbClr val="29ABF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Arial" charset="0"/>
            </a:endParaRPr>
          </a:p>
        </p:txBody>
      </p:sp>
      <p:sp>
        <p:nvSpPr>
          <p:cNvPr id="27" name="TextBox 18"/>
          <p:cNvSpPr txBox="1">
            <a:spLocks noChangeArrowheads="1"/>
          </p:cNvSpPr>
          <p:nvPr/>
        </p:nvSpPr>
        <p:spPr bwMode="auto">
          <a:xfrm>
            <a:off x="6705600" y="4953000"/>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sz="1400" b="1" dirty="0" smtClean="0">
                <a:solidFill>
                  <a:srgbClr val="000000"/>
                </a:solidFill>
                <a:latin typeface="Tahoma" pitchFamily="34" charset="0"/>
              </a:rPr>
              <a:t>2011 </a:t>
            </a:r>
            <a:r>
              <a:rPr lang="en-US" sz="1200" dirty="0" smtClean="0">
                <a:solidFill>
                  <a:srgbClr val="000000"/>
                </a:solidFill>
                <a:latin typeface="Tahoma"/>
              </a:rPr>
              <a:t>(Total = $2,700.7 billion)</a:t>
            </a:r>
          </a:p>
        </p:txBody>
      </p:sp>
    </p:spTree>
    <p:extLst>
      <p:ext uri="{BB962C8B-B14F-4D97-AF65-F5344CB8AC3E}">
        <p14:creationId xmlns:p14="http://schemas.microsoft.com/office/powerpoint/2010/main" val="16321329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cost savings for some</a:t>
            </a:r>
            <a:endParaRPr lang="en-US" dirty="0"/>
          </a:p>
        </p:txBody>
      </p:sp>
      <p:sp>
        <p:nvSpPr>
          <p:cNvPr id="3" name="Content Placeholder 2"/>
          <p:cNvSpPr>
            <a:spLocks noGrp="1"/>
          </p:cNvSpPr>
          <p:nvPr>
            <p:ph idx="1"/>
          </p:nvPr>
        </p:nvSpPr>
        <p:spPr/>
        <p:txBody>
          <a:bodyPr>
            <a:normAutofit lnSpcReduction="10000"/>
          </a:bodyPr>
          <a:lstStyle/>
          <a:p>
            <a:r>
              <a:rPr lang="en-US" sz="3000" dirty="0"/>
              <a:t>Health insurance companies offering coverage through the Marketplace must lower the amount you pay out of pocket for </a:t>
            </a:r>
            <a:r>
              <a:rPr lang="en-US" sz="3000" dirty="0">
                <a:hlinkClick r:id="rId2"/>
              </a:rPr>
              <a:t>essential health benefits</a:t>
            </a:r>
            <a:r>
              <a:rPr lang="en-US" sz="3000" dirty="0"/>
              <a:t> if your household income is below the following </a:t>
            </a:r>
            <a:r>
              <a:rPr lang="en-US" sz="3000" dirty="0" smtClean="0"/>
              <a:t>2013 amounts</a:t>
            </a:r>
            <a:r>
              <a:rPr lang="en-US" sz="3000" dirty="0"/>
              <a:t>. </a:t>
            </a:r>
            <a:endParaRPr lang="en-US" sz="3000" dirty="0" smtClean="0"/>
          </a:p>
          <a:p>
            <a:pPr lvl="1"/>
            <a:r>
              <a:rPr lang="en-US" dirty="0" smtClean="0"/>
              <a:t>Up </a:t>
            </a:r>
            <a:r>
              <a:rPr lang="en-US" dirty="0"/>
              <a:t>to $28,725 for </a:t>
            </a:r>
            <a:r>
              <a:rPr lang="en-US" dirty="0" smtClean="0"/>
              <a:t>individuals</a:t>
            </a:r>
          </a:p>
          <a:p>
            <a:pPr lvl="1"/>
            <a:r>
              <a:rPr lang="en-US" sz="2600" dirty="0" smtClean="0"/>
              <a:t>Up </a:t>
            </a:r>
            <a:r>
              <a:rPr lang="en-US" sz="2600" dirty="0"/>
              <a:t>to $38,775 for a family of 2</a:t>
            </a:r>
          </a:p>
          <a:p>
            <a:pPr lvl="1"/>
            <a:r>
              <a:rPr lang="en-US" sz="2600" dirty="0"/>
              <a:t>Up to $58,875 for a family of </a:t>
            </a:r>
            <a:r>
              <a:rPr lang="en-US" sz="2600" dirty="0" smtClean="0"/>
              <a:t>4</a:t>
            </a:r>
          </a:p>
          <a:p>
            <a:r>
              <a:rPr lang="en-US" b="1" dirty="0"/>
              <a:t>If you qualify for out-of-pocket savings, you must choose a Silver plan to get the savings.</a:t>
            </a:r>
            <a:r>
              <a:rPr lang="en-US" dirty="0"/>
              <a:t> </a:t>
            </a:r>
            <a:endParaRPr lang="en-US" sz="3000" dirty="0"/>
          </a:p>
          <a:p>
            <a:endParaRPr lang="en-US" dirty="0"/>
          </a:p>
        </p:txBody>
      </p:sp>
    </p:spTree>
    <p:extLst>
      <p:ext uri="{BB962C8B-B14F-4D97-AF65-F5344CB8AC3E}">
        <p14:creationId xmlns:p14="http://schemas.microsoft.com/office/powerpoint/2010/main" val="2502928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000" dirty="0"/>
              <a:t>Who Benefits from the Affordable Care Act Coverage Expansions?</a:t>
            </a:r>
            <a:br>
              <a:rPr lang="en-US" sz="2000" dirty="0"/>
            </a:br>
            <a:r>
              <a:rPr lang="en-US" sz="1800" dirty="0"/>
              <a:t>Percentage of </a:t>
            </a:r>
            <a:r>
              <a:rPr lang="en-US" sz="1800" dirty="0" smtClean="0"/>
              <a:t>Nonelderly </a:t>
            </a:r>
            <a:r>
              <a:rPr lang="en-US" sz="1800" dirty="0"/>
              <a:t>Population With Income Up to Four Times the Poverty </a:t>
            </a:r>
            <a:r>
              <a:rPr lang="en-US" sz="1800" dirty="0" smtClean="0"/>
              <a:t>Level</a:t>
            </a:r>
            <a:r>
              <a:rPr lang="en-US" sz="1800" dirty="0"/>
              <a:t/>
            </a:r>
            <a:br>
              <a:rPr lang="en-US" sz="1800" dirty="0"/>
            </a:br>
            <a:r>
              <a:rPr lang="en-US" sz="1800" dirty="0"/>
              <a:t>Who Were Uninsured or Purchasing Individual Coverage, 2010</a:t>
            </a:r>
            <a:endParaRPr lang="en-US" sz="3200" dirty="0"/>
          </a:p>
        </p:txBody>
      </p:sp>
      <p:sp>
        <p:nvSpPr>
          <p:cNvPr id="6" name="Content Placeholder 5"/>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857999" cy="467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4714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Marketplace </a:t>
            </a:r>
            <a:br>
              <a:rPr lang="en-US" sz="3600" b="1" dirty="0" smtClean="0">
                <a:solidFill>
                  <a:schemeClr val="bg1"/>
                </a:solidFill>
                <a:latin typeface="Corbel" pitchFamily="34" charset="0"/>
                <a:cs typeface="Calibri" pitchFamily="34" charset="0"/>
              </a:rPr>
            </a:br>
            <a:r>
              <a:rPr lang="en-US" sz="3600" b="1" dirty="0" smtClean="0">
                <a:solidFill>
                  <a:schemeClr val="bg1"/>
                </a:solidFill>
                <a:latin typeface="Corbel" pitchFamily="34" charset="0"/>
                <a:cs typeface="Calibri" pitchFamily="34" charset="0"/>
              </a:rPr>
              <a:t>Current Decision </a:t>
            </a:r>
            <a:r>
              <a:rPr lang="en-US" sz="3600" b="1" dirty="0">
                <a:solidFill>
                  <a:schemeClr val="bg1"/>
                </a:solidFill>
                <a:latin typeface="Corbel" pitchFamily="34" charset="0"/>
                <a:cs typeface="Calibri" pitchFamily="34" charset="0"/>
              </a:rPr>
              <a:t>Making</a:t>
            </a: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sp>
        <p:nvSpPr>
          <p:cNvPr id="3" name="Rectangle 2"/>
          <p:cNvSpPr/>
          <p:nvPr/>
        </p:nvSpPr>
        <p:spPr>
          <a:xfrm>
            <a:off x="228600" y="1724468"/>
            <a:ext cx="7924800" cy="4339650"/>
          </a:xfrm>
          <a:prstGeom prst="rect">
            <a:avLst/>
          </a:prstGeom>
        </p:spPr>
        <p:txBody>
          <a:bodyPr wrap="square">
            <a:spAutoFit/>
          </a:bodyPr>
          <a:lstStyle/>
          <a:p>
            <a:pPr marL="457200" indent="-457200">
              <a:buFont typeface="Wingdings" pitchFamily="2" charset="2"/>
              <a:buChar char="v"/>
            </a:pPr>
            <a:r>
              <a:rPr lang="en-US" sz="2800" dirty="0">
                <a:latin typeface="Calibri" pitchFamily="34" charset="0"/>
              </a:rPr>
              <a:t>How insurers will participate</a:t>
            </a:r>
          </a:p>
          <a:p>
            <a:pPr marL="457200" indent="-457200">
              <a:buFont typeface="Wingdings" pitchFamily="2" charset="2"/>
              <a:buChar char="v"/>
            </a:pPr>
            <a:r>
              <a:rPr lang="en-US" sz="2800" dirty="0">
                <a:latin typeface="Calibri" pitchFamily="34" charset="0"/>
              </a:rPr>
              <a:t>What types of plans and how </a:t>
            </a:r>
            <a:r>
              <a:rPr lang="en-US" sz="2800" dirty="0" smtClean="0">
                <a:latin typeface="Calibri" pitchFamily="34" charset="0"/>
              </a:rPr>
              <a:t>many</a:t>
            </a:r>
          </a:p>
          <a:p>
            <a:pPr marL="914400" lvl="1" indent="-457200">
              <a:buFont typeface="Wingdings" pitchFamily="2" charset="2"/>
              <a:buChar char="v"/>
            </a:pPr>
            <a:r>
              <a:rPr lang="en-US" sz="2000" dirty="0" smtClean="0">
                <a:latin typeface="Calibri" pitchFamily="34" charset="0"/>
              </a:rPr>
              <a:t>Blue Cross Blue Shield of Kansas</a:t>
            </a:r>
          </a:p>
          <a:p>
            <a:pPr marL="914400" lvl="1" indent="-457200">
              <a:buFont typeface="Wingdings" pitchFamily="2" charset="2"/>
              <a:buChar char="v"/>
            </a:pPr>
            <a:r>
              <a:rPr lang="en-US" sz="2000" dirty="0" smtClean="0">
                <a:latin typeface="Calibri" pitchFamily="34" charset="0"/>
              </a:rPr>
              <a:t>Coventry Health Care of Kansas</a:t>
            </a:r>
          </a:p>
          <a:p>
            <a:pPr marL="914400" lvl="1" indent="-457200">
              <a:buFont typeface="Wingdings" pitchFamily="2" charset="2"/>
              <a:buChar char="v"/>
            </a:pPr>
            <a:r>
              <a:rPr lang="en-US" sz="2000" dirty="0" smtClean="0">
                <a:latin typeface="Calibri" pitchFamily="34" charset="0"/>
              </a:rPr>
              <a:t>Blue Cross Blue Shield of Kansas City (Wyandotte and Johnson Counties only)</a:t>
            </a:r>
            <a:endParaRPr lang="en-US" sz="2000" dirty="0">
              <a:latin typeface="Calibri" pitchFamily="34" charset="0"/>
            </a:endParaRPr>
          </a:p>
          <a:p>
            <a:pPr marL="457200" indent="-457200">
              <a:buFont typeface="Wingdings" pitchFamily="2" charset="2"/>
              <a:buChar char="v"/>
            </a:pPr>
            <a:r>
              <a:rPr lang="en-US" sz="2800" dirty="0">
                <a:latin typeface="Calibri" pitchFamily="34" charset="0"/>
              </a:rPr>
              <a:t>What types of assistance will be available to help people enroll</a:t>
            </a:r>
          </a:p>
          <a:p>
            <a:pPr marL="914400" lvl="1" indent="-457200">
              <a:buFont typeface="Wingdings" pitchFamily="2" charset="2"/>
              <a:buChar char="v"/>
            </a:pPr>
            <a:r>
              <a:rPr lang="en-US" sz="2800" dirty="0">
                <a:latin typeface="Calibri" pitchFamily="34" charset="0"/>
              </a:rPr>
              <a:t>Navigators (federal)</a:t>
            </a:r>
          </a:p>
          <a:p>
            <a:pPr marL="914400" lvl="1" indent="-457200">
              <a:buFont typeface="Wingdings" pitchFamily="2" charset="2"/>
              <a:buChar char="v"/>
            </a:pPr>
            <a:r>
              <a:rPr lang="en-US" sz="2800" dirty="0" smtClean="0">
                <a:latin typeface="Calibri" pitchFamily="34" charset="0"/>
              </a:rPr>
              <a:t>Navigators/Assistors </a:t>
            </a:r>
            <a:r>
              <a:rPr lang="en-US" sz="2800" dirty="0">
                <a:latin typeface="Calibri" pitchFamily="34" charset="0"/>
              </a:rPr>
              <a:t>(state)</a:t>
            </a:r>
          </a:p>
          <a:p>
            <a:pPr marL="457200" indent="-457200">
              <a:buFont typeface="Wingdings" pitchFamily="2" charset="2"/>
              <a:buChar char="v"/>
            </a:pPr>
            <a:r>
              <a:rPr lang="en-US" sz="2800" dirty="0">
                <a:latin typeface="Calibri" pitchFamily="34" charset="0"/>
              </a:rPr>
              <a:t>Building IT infrastructure</a:t>
            </a:r>
          </a:p>
        </p:txBody>
      </p:sp>
    </p:spTree>
    <p:extLst>
      <p:ext uri="{BB962C8B-B14F-4D97-AF65-F5344CB8AC3E}">
        <p14:creationId xmlns:p14="http://schemas.microsoft.com/office/powerpoint/2010/main" val="36387179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8576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4" name="Content Placeholder 3"/>
          <p:cNvSpPr>
            <a:spLocks noGrp="1"/>
          </p:cNvSpPr>
          <p:nvPr>
            <p:ph idx="1"/>
          </p:nvPr>
        </p:nvSpPr>
        <p:spPr/>
        <p:txBody>
          <a:bodyPr>
            <a:normAutofit fontScale="62500" lnSpcReduction="20000"/>
          </a:bodyPr>
          <a:lstStyle/>
          <a:p>
            <a:pPr>
              <a:buFont typeface="Wingdings" pitchFamily="2" charset="2"/>
              <a:buChar char="v"/>
            </a:pPr>
            <a:r>
              <a:rPr lang="en-US" sz="3800" dirty="0" smtClean="0">
                <a:latin typeface="Corbel" pitchFamily="34" charset="0"/>
              </a:rPr>
              <a:t>Should work same way</a:t>
            </a:r>
          </a:p>
          <a:p>
            <a:pPr lvl="1"/>
            <a:r>
              <a:rPr lang="en-US" sz="3400" dirty="0" smtClean="0">
                <a:latin typeface="Corbel" pitchFamily="34" charset="0"/>
              </a:rPr>
              <a:t>Bronze</a:t>
            </a:r>
            <a:r>
              <a:rPr lang="en-US" sz="3400" dirty="0">
                <a:latin typeface="Corbel" pitchFamily="34" charset="0"/>
              </a:rPr>
              <a:t>, silver, gold and </a:t>
            </a:r>
            <a:r>
              <a:rPr lang="en-US" sz="3400" dirty="0" smtClean="0">
                <a:latin typeface="Corbel" pitchFamily="34" charset="0"/>
              </a:rPr>
              <a:t>platinum and young </a:t>
            </a:r>
            <a:r>
              <a:rPr lang="en-US" sz="3400" dirty="0">
                <a:latin typeface="Corbel" pitchFamily="34" charset="0"/>
              </a:rPr>
              <a:t>adults' </a:t>
            </a:r>
            <a:r>
              <a:rPr lang="en-US" sz="3400" dirty="0" smtClean="0">
                <a:latin typeface="Corbel" pitchFamily="34" charset="0"/>
              </a:rPr>
              <a:t>plans </a:t>
            </a:r>
          </a:p>
          <a:p>
            <a:pPr lvl="1"/>
            <a:r>
              <a:rPr lang="en-US" sz="3400" dirty="0" smtClean="0">
                <a:latin typeface="Corbel" pitchFamily="34" charset="0"/>
              </a:rPr>
              <a:t>States </a:t>
            </a:r>
            <a:r>
              <a:rPr lang="en-US" sz="3400" dirty="0">
                <a:latin typeface="Corbel" pitchFamily="34" charset="0"/>
              </a:rPr>
              <a:t>could adopt rules </a:t>
            </a:r>
            <a:r>
              <a:rPr lang="en-US" sz="3400" dirty="0" smtClean="0">
                <a:latin typeface="Corbel" pitchFamily="34" charset="0"/>
              </a:rPr>
              <a:t>on premium variation if they are stricter than federal law</a:t>
            </a:r>
            <a:endParaRPr lang="en-US" sz="3400" dirty="0">
              <a:latin typeface="Corbel" pitchFamily="34" charset="0"/>
            </a:endParaRPr>
          </a:p>
          <a:p>
            <a:pPr>
              <a:buFont typeface="Wingdings" pitchFamily="2" charset="2"/>
              <a:buChar char="v"/>
            </a:pPr>
            <a:endParaRPr lang="en-US" sz="3800" dirty="0" smtClean="0">
              <a:latin typeface="Corbel" pitchFamily="34" charset="0"/>
            </a:endParaRPr>
          </a:p>
          <a:p>
            <a:pPr>
              <a:buFont typeface="Wingdings" pitchFamily="2" charset="2"/>
              <a:buChar char="v"/>
            </a:pPr>
            <a:r>
              <a:rPr lang="en-US" sz="3800" dirty="0" smtClean="0">
                <a:latin typeface="Corbel" pitchFamily="34" charset="0"/>
              </a:rPr>
              <a:t>Differences are </a:t>
            </a:r>
            <a:r>
              <a:rPr lang="en-US" sz="3800" dirty="0">
                <a:latin typeface="Corbel" pitchFamily="34" charset="0"/>
              </a:rPr>
              <a:t>likely to be </a:t>
            </a:r>
            <a:r>
              <a:rPr lang="en-US" sz="3800" dirty="0" smtClean="0">
                <a:latin typeface="Corbel" pitchFamily="34" charset="0"/>
              </a:rPr>
              <a:t>subtle: Who chooses which insurers can be in the marketplace</a:t>
            </a:r>
          </a:p>
          <a:p>
            <a:pPr lvl="1"/>
            <a:r>
              <a:rPr lang="en-US" sz="3400" dirty="0" smtClean="0">
                <a:latin typeface="Corbel" pitchFamily="34" charset="0"/>
              </a:rPr>
              <a:t>Federal marketplaces will accept all qualifying plans</a:t>
            </a:r>
          </a:p>
          <a:p>
            <a:pPr lvl="1"/>
            <a:r>
              <a:rPr lang="en-US" sz="3400" dirty="0" smtClean="0">
                <a:latin typeface="Corbel" pitchFamily="34" charset="0"/>
              </a:rPr>
              <a:t>States can be more </a:t>
            </a:r>
            <a:r>
              <a:rPr lang="en-US" sz="3400" dirty="0">
                <a:latin typeface="Corbel" pitchFamily="34" charset="0"/>
              </a:rPr>
              <a:t>proactive in selecting </a:t>
            </a:r>
            <a:r>
              <a:rPr lang="en-US" sz="3400" dirty="0" smtClean="0">
                <a:latin typeface="Corbel" pitchFamily="34" charset="0"/>
              </a:rPr>
              <a:t>insurers:  might </a:t>
            </a:r>
            <a:r>
              <a:rPr lang="en-US" sz="3400" dirty="0">
                <a:latin typeface="Corbel" pitchFamily="34" charset="0"/>
              </a:rPr>
              <a:t>select insurers with special programs to combat </a:t>
            </a:r>
            <a:r>
              <a:rPr lang="en-US" sz="3400" dirty="0" smtClean="0">
                <a:latin typeface="Corbel" pitchFamily="34" charset="0"/>
              </a:rPr>
              <a:t>states’ needs…for example, diabetes</a:t>
            </a:r>
            <a:r>
              <a:rPr lang="en-US" sz="3400" dirty="0">
                <a:latin typeface="Corbel" pitchFamily="34" charset="0"/>
              </a:rPr>
              <a:t>.</a:t>
            </a:r>
          </a:p>
          <a:p>
            <a:pPr lvl="1"/>
            <a:r>
              <a:rPr lang="en-US" sz="3400" dirty="0">
                <a:latin typeface="Corbel" pitchFamily="34" charset="0"/>
              </a:rPr>
              <a:t>Some exchanges and state insurance commissioners will be able to recommend whether specific insurers should be allowed to sell in the exchange, partly based on their patterns of rate increases. </a:t>
            </a:r>
          </a:p>
          <a:p>
            <a:endParaRPr lang="en-US" sz="3400" dirty="0">
              <a:latin typeface="Corbel" pitchFamily="34" charset="0"/>
            </a:endParaRPr>
          </a:p>
        </p:txBody>
      </p:sp>
      <p:sp>
        <p:nvSpPr>
          <p:cNvPr id="5" name="Rectangle 2"/>
          <p:cNvSpPr txBox="1">
            <a:spLocks noChangeArrowheads="1"/>
          </p:cNvSpPr>
          <p:nvPr/>
        </p:nvSpPr>
        <p:spPr>
          <a:xfrm>
            <a:off x="914400" y="304800"/>
            <a:ext cx="7296840" cy="914400"/>
          </a:xfrm>
          <a:prstGeom prst="rect">
            <a:avLst/>
          </a:prstGeom>
          <a:solidFill>
            <a:srgbClr val="336600">
              <a:alpha val="80000"/>
            </a:srgbClr>
          </a:solidFill>
          <a:scene3d>
            <a:camera prst="orthographicFront"/>
            <a:lightRig rig="threePt" dir="t"/>
          </a:scene3d>
          <a:sp3d>
            <a:bevelT/>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Corbel" pitchFamily="34" charset="0"/>
                <a:cs typeface="Calibri" pitchFamily="34" charset="0"/>
              </a:rPr>
              <a:t>Federal </a:t>
            </a:r>
            <a:r>
              <a:rPr lang="en-US" sz="3600" b="1" dirty="0" err="1" smtClean="0">
                <a:solidFill>
                  <a:schemeClr val="bg1"/>
                </a:solidFill>
                <a:latin typeface="Corbel" pitchFamily="34" charset="0"/>
                <a:cs typeface="Calibri" pitchFamily="34" charset="0"/>
              </a:rPr>
              <a:t>vs</a:t>
            </a:r>
            <a:r>
              <a:rPr lang="en-US" sz="3600" b="1" dirty="0" smtClean="0">
                <a:solidFill>
                  <a:schemeClr val="bg1"/>
                </a:solidFill>
                <a:latin typeface="Corbel" pitchFamily="34" charset="0"/>
                <a:cs typeface="Calibri" pitchFamily="34" charset="0"/>
              </a:rPr>
              <a:t> State Marketplaces</a:t>
            </a:r>
            <a:endParaRPr lang="en-US" sz="3600" b="1" dirty="0">
              <a:solidFill>
                <a:schemeClr val="bg1"/>
              </a:solidFill>
              <a:latin typeface="Corbel" pitchFamily="34" charset="0"/>
              <a:cs typeface="Calibri" pitchFamily="34" charset="0"/>
            </a:endParaRPr>
          </a:p>
        </p:txBody>
      </p:sp>
    </p:spTree>
    <p:extLst>
      <p:ext uri="{BB962C8B-B14F-4D97-AF65-F5344CB8AC3E}">
        <p14:creationId xmlns:p14="http://schemas.microsoft.com/office/powerpoint/2010/main" val="13637834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533400"/>
            <a:ext cx="7391400" cy="914400"/>
          </a:xfrm>
          <a:solidFill>
            <a:srgbClr val="336600">
              <a:alpha val="80000"/>
            </a:srgbClr>
          </a:solidFill>
          <a:scene3d>
            <a:camera prst="orthographicFront"/>
            <a:lightRig rig="threePt" dir="t"/>
          </a:scene3d>
          <a:sp3d>
            <a:bevelT/>
          </a:sp3d>
        </p:spPr>
        <p:txBody>
          <a:bodyPr>
            <a:noAutofit/>
          </a:bodyPr>
          <a:lstStyle/>
          <a:p>
            <a:r>
              <a:rPr lang="en-US" sz="3600" b="1" dirty="0">
                <a:solidFill>
                  <a:schemeClr val="bg1"/>
                </a:solidFill>
                <a:latin typeface="Corbel" pitchFamily="34" charset="0"/>
                <a:cs typeface="Calibri" pitchFamily="34" charset="0"/>
              </a:rPr>
              <a:t>Medicaid Expansion is a </a:t>
            </a:r>
            <a:r>
              <a:rPr lang="en-US" sz="3600" b="1" dirty="0" smtClean="0">
                <a:solidFill>
                  <a:schemeClr val="bg1"/>
                </a:solidFill>
                <a:latin typeface="Corbel" pitchFamily="34" charset="0"/>
                <a:cs typeface="Calibri" pitchFamily="34" charset="0"/>
              </a:rPr>
              <a:t>key </a:t>
            </a:r>
            <a:r>
              <a:rPr lang="en-US" sz="3600" b="1" dirty="0">
                <a:solidFill>
                  <a:schemeClr val="bg1"/>
                </a:solidFill>
                <a:latin typeface="Corbel" pitchFamily="34" charset="0"/>
                <a:cs typeface="Calibri" pitchFamily="34" charset="0"/>
              </a:rPr>
              <a:t>to </a:t>
            </a:r>
            <a:r>
              <a:rPr lang="en-US" sz="3600" b="1" dirty="0" smtClean="0">
                <a:solidFill>
                  <a:schemeClr val="bg1"/>
                </a:solidFill>
                <a:latin typeface="Corbel" pitchFamily="34" charset="0"/>
                <a:cs typeface="Calibri" pitchFamily="34" charset="0"/>
              </a:rPr>
              <a:t>ACA</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pic>
        <p:nvPicPr>
          <p:cNvPr id="9218" name="Picture 2" descr="https://encrypted-tbn3.gstatic.com/images?q=tbn:ANd9GcQXBD0vWEQ58WdF4d5As2kvegaBdA2vIHwm3DXMBP89AEaneDrE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139" y="1675740"/>
            <a:ext cx="3808054" cy="44202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7"/>
          <p:cNvSpPr txBox="1">
            <a:spLocks noChangeArrowheads="1"/>
          </p:cNvSpPr>
          <p:nvPr/>
        </p:nvSpPr>
        <p:spPr bwMode="auto">
          <a:xfrm>
            <a:off x="2644106" y="5417217"/>
            <a:ext cx="3196120" cy="646331"/>
          </a:xfrm>
          <a:prstGeom prst="rect">
            <a:avLst/>
          </a:prstGeom>
          <a:solidFill>
            <a:schemeClr val="accent3">
              <a:lumMod val="75000"/>
            </a:schemeClr>
          </a:solidFill>
          <a:ln w="9525">
            <a:noFill/>
            <a:miter lim="800000"/>
            <a:headEnd/>
            <a:tailEnd/>
          </a:ln>
          <a:effectLst>
            <a:outerShdw dist="50800" dir="5400000" algn="ctr" rotWithShape="0">
              <a:schemeClr val="bg1"/>
            </a:outerShdw>
          </a:effectLst>
        </p:spPr>
        <p:txBody>
          <a:bodyPr wrap="square">
            <a:spAutoFit/>
          </a:bodyPr>
          <a:lstStyle/>
          <a:p>
            <a:pPr algn="ctr">
              <a:defRPr/>
            </a:pPr>
            <a:r>
              <a:rPr lang="en-US" b="1" dirty="0" smtClean="0">
                <a:solidFill>
                  <a:schemeClr val="bg1"/>
                </a:solidFill>
                <a:latin typeface="Calibri" pitchFamily="34" charset="0"/>
              </a:rPr>
              <a:t>Public Programs</a:t>
            </a:r>
          </a:p>
          <a:p>
            <a:pPr algn="ctr">
              <a:defRPr/>
            </a:pPr>
            <a:r>
              <a:rPr lang="en-US" b="1" dirty="0" smtClean="0">
                <a:solidFill>
                  <a:schemeClr val="bg1"/>
                </a:solidFill>
                <a:latin typeface="Calibri" pitchFamily="34" charset="0"/>
              </a:rPr>
              <a:t>(Medicaid/CHIP/Medicare</a:t>
            </a:r>
            <a:r>
              <a:rPr lang="en-US" b="1" dirty="0" smtClean="0">
                <a:solidFill>
                  <a:schemeClr val="bg1"/>
                </a:solidFill>
                <a:latin typeface="Lucida Sans" pitchFamily="34" charset="0"/>
              </a:rPr>
              <a:t>)</a:t>
            </a:r>
            <a:endParaRPr lang="en-US" sz="2000" b="1" dirty="0">
              <a:solidFill>
                <a:schemeClr val="bg1"/>
              </a:solidFill>
              <a:effectLst>
                <a:outerShdw blurRad="38100" dist="38100" dir="2700000" algn="tl">
                  <a:srgbClr val="000000"/>
                </a:outerShdw>
              </a:effectLst>
              <a:latin typeface="Lucida Sans" pitchFamily="34" charset="0"/>
            </a:endParaRPr>
          </a:p>
        </p:txBody>
      </p:sp>
      <p:sp>
        <p:nvSpPr>
          <p:cNvPr id="24" name="Rectangle 23"/>
          <p:cNvSpPr/>
          <p:nvPr/>
        </p:nvSpPr>
        <p:spPr>
          <a:xfrm>
            <a:off x="800100" y="4076121"/>
            <a:ext cx="1714500" cy="69456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itchFamily="34" charset="0"/>
                <a:ea typeface="MS PGothic" pitchFamily="34" charset="-128"/>
              </a:rPr>
              <a:t>Employer</a:t>
            </a:r>
            <a:r>
              <a:rPr lang="en-US" b="1" dirty="0">
                <a:solidFill>
                  <a:srgbClr val="17375E"/>
                </a:solidFill>
                <a:latin typeface="Calibri" pitchFamily="34" charset="0"/>
                <a:ea typeface="MS PGothic" pitchFamily="34" charset="-128"/>
              </a:rPr>
              <a:t> </a:t>
            </a:r>
            <a:r>
              <a:rPr lang="en-US" b="1" dirty="0">
                <a:solidFill>
                  <a:schemeClr val="bg1"/>
                </a:solidFill>
                <a:latin typeface="Calibri" pitchFamily="34" charset="0"/>
                <a:ea typeface="MS PGothic" pitchFamily="34" charset="-128"/>
              </a:rPr>
              <a:t>Coverage</a:t>
            </a:r>
            <a:endParaRPr lang="en-US" b="1" dirty="0">
              <a:solidFill>
                <a:schemeClr val="bg1"/>
              </a:solidFill>
              <a:effectLst>
                <a:outerShdw blurRad="38100" dist="38100" dir="2700000" algn="tl">
                  <a:srgbClr val="000000"/>
                </a:outerShdw>
              </a:effectLst>
              <a:latin typeface="Calibri" pitchFamily="34" charset="0"/>
              <a:ea typeface="MS PGothic" pitchFamily="34" charset="-128"/>
            </a:endParaRPr>
          </a:p>
        </p:txBody>
      </p:sp>
      <p:sp>
        <p:nvSpPr>
          <p:cNvPr id="23" name="Rectangle 22"/>
          <p:cNvSpPr/>
          <p:nvPr/>
        </p:nvSpPr>
        <p:spPr>
          <a:xfrm>
            <a:off x="5943600" y="4076121"/>
            <a:ext cx="1672120" cy="7455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bg1"/>
                </a:solidFill>
                <a:latin typeface="Calibri" pitchFamily="34" charset="0"/>
                <a:ea typeface="MS PGothic" pitchFamily="34" charset="-128"/>
              </a:rPr>
              <a:t>Online Marketplace Coverage</a:t>
            </a:r>
            <a:endParaRPr lang="en-US" sz="2000" b="1" dirty="0">
              <a:solidFill>
                <a:schemeClr val="bg1"/>
              </a:solidFill>
              <a:effectLst>
                <a:outerShdw blurRad="38100" dist="38100" dir="2700000" algn="tl">
                  <a:srgbClr val="000000"/>
                </a:outerShdw>
              </a:effectLst>
              <a:latin typeface="Calibri" pitchFamily="34" charset="0"/>
              <a:ea typeface="MS PGothic" pitchFamily="34" charset="-128"/>
            </a:endParaRPr>
          </a:p>
        </p:txBody>
      </p:sp>
    </p:spTree>
    <p:extLst>
      <p:ext uri="{BB962C8B-B14F-4D97-AF65-F5344CB8AC3E}">
        <p14:creationId xmlns:p14="http://schemas.microsoft.com/office/powerpoint/2010/main" val="32746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p:cTn id="13" dur="1000" fill="hold"/>
                                        <p:tgtEl>
                                          <p:spTgt spid="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46960" y="311444"/>
            <a:ext cx="7754040" cy="1136356"/>
          </a:xfrm>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Medicaid 101</a:t>
            </a:r>
            <a:endParaRPr lang="en-US" sz="3600" b="1" dirty="0">
              <a:solidFill>
                <a:schemeClr val="bg1"/>
              </a:solidFill>
              <a:latin typeface="Corbel" pitchFamily="34" charset="0"/>
              <a:cs typeface="Calibri" pitchFamily="34" charset="0"/>
            </a:endParaRPr>
          </a:p>
        </p:txBody>
      </p:sp>
      <p:sp>
        <p:nvSpPr>
          <p:cNvPr id="52227" name="Rectangle 3"/>
          <p:cNvSpPr>
            <a:spLocks noGrp="1" noChangeArrowheads="1"/>
          </p:cNvSpPr>
          <p:nvPr>
            <p:ph sz="quarter" idx="4294967295"/>
          </p:nvPr>
        </p:nvSpPr>
        <p:spPr>
          <a:xfrm>
            <a:off x="838200" y="1524000"/>
            <a:ext cx="7315200" cy="4572000"/>
          </a:xfrm>
        </p:spPr>
        <p:txBody>
          <a:bodyPr>
            <a:noAutofit/>
          </a:bodyPr>
          <a:lstStyle/>
          <a:p>
            <a:pPr marL="342900" lvl="1" indent="-342900">
              <a:spcBef>
                <a:spcPts val="0"/>
              </a:spcBef>
              <a:buSzPct val="75000"/>
              <a:buNone/>
            </a:pPr>
            <a:endParaRPr lang="en-US" sz="2600" b="1" dirty="0" smtClean="0">
              <a:latin typeface="Calibri" pitchFamily="34" charset="0"/>
            </a:endParaRPr>
          </a:p>
          <a:p>
            <a:pPr>
              <a:spcBef>
                <a:spcPts val="0"/>
              </a:spcBef>
              <a:buSzPct val="75000"/>
              <a:buFont typeface="Wingdings" pitchFamily="2" charset="2"/>
              <a:buChar char="v"/>
            </a:pPr>
            <a:endParaRPr lang="en-US" sz="2400" dirty="0" smtClean="0">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a:p>
            <a:pPr>
              <a:spcBef>
                <a:spcPts val="0"/>
              </a:spcBef>
              <a:buSzPct val="75000"/>
              <a:buNone/>
            </a:pPr>
            <a:endParaRPr lang="en-US" sz="1100" b="1" dirty="0" smtClean="0">
              <a:solidFill>
                <a:schemeClr val="tx1">
                  <a:lumMod val="65000"/>
                  <a:lumOff val="35000"/>
                </a:schemeClr>
              </a:solidFill>
              <a:latin typeface="Corbel" pitchFamily="34" charset="0"/>
            </a:endParaRPr>
          </a:p>
        </p:txBody>
      </p:sp>
      <p:grpSp>
        <p:nvGrpSpPr>
          <p:cNvPr id="2" name="Group 16"/>
          <p:cNvGrpSpPr/>
          <p:nvPr/>
        </p:nvGrpSpPr>
        <p:grpSpPr>
          <a:xfrm rot="16200000" flipV="1">
            <a:off x="5810250" y="3600450"/>
            <a:ext cx="5524502" cy="533398"/>
            <a:chOff x="609600" y="304800"/>
            <a:chExt cx="8153400" cy="914400"/>
          </a:xfrm>
          <a:scene3d>
            <a:camera prst="perspectiveFront" fov="5100000">
              <a:rot lat="0" lon="2100000" rev="0"/>
            </a:camera>
            <a:lightRig rig="flood" dir="t">
              <a:rot lat="0" lon="0" rev="13800000"/>
            </a:lightRig>
          </a:scene3d>
        </p:grpSpPr>
        <p:pic>
          <p:nvPicPr>
            <p:cNvPr id="5" name="Picture 4" descr="green tile one.tif"/>
            <p:cNvPicPr>
              <a:picLocks noChangeAspect="1"/>
            </p:cNvPicPr>
            <p:nvPr/>
          </p:nvPicPr>
          <p:blipFill>
            <a:blip r:embed="rId3" cstate="print"/>
            <a:stretch>
              <a:fillRect/>
            </a:stretch>
          </p:blipFill>
          <p:spPr>
            <a:xfrm>
              <a:off x="33528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6" name="Picture 5" descr="green tile one.tif"/>
            <p:cNvPicPr>
              <a:picLocks noChangeAspect="1"/>
            </p:cNvPicPr>
            <p:nvPr/>
          </p:nvPicPr>
          <p:blipFill>
            <a:blip r:embed="rId3" cstate="print"/>
            <a:stretch>
              <a:fillRect/>
            </a:stretch>
          </p:blipFill>
          <p:spPr>
            <a:xfrm>
              <a:off x="6096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7" name="Picture 6" descr="green tile one.tif"/>
            <p:cNvPicPr>
              <a:picLocks noChangeAspect="1"/>
            </p:cNvPicPr>
            <p:nvPr/>
          </p:nvPicPr>
          <p:blipFill>
            <a:blip r:embed="rId3" cstate="print"/>
            <a:stretch>
              <a:fillRect/>
            </a:stretch>
          </p:blipFill>
          <p:spPr>
            <a:xfrm>
              <a:off x="24384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8" name="Picture 7" descr="green tile one.tif"/>
            <p:cNvPicPr>
              <a:picLocks noChangeAspect="1"/>
            </p:cNvPicPr>
            <p:nvPr/>
          </p:nvPicPr>
          <p:blipFill>
            <a:blip r:embed="rId3" cstate="print"/>
            <a:stretch>
              <a:fillRect/>
            </a:stretch>
          </p:blipFill>
          <p:spPr>
            <a:xfrm>
              <a:off x="15240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9" name="Picture 8" descr="green tile one.tif"/>
            <p:cNvPicPr>
              <a:picLocks noChangeAspect="1"/>
            </p:cNvPicPr>
            <p:nvPr/>
          </p:nvPicPr>
          <p:blipFill>
            <a:blip r:embed="rId3" cstate="print"/>
            <a:stretch>
              <a:fillRect/>
            </a:stretch>
          </p:blipFill>
          <p:spPr>
            <a:xfrm>
              <a:off x="42672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10" name="Picture 9" descr="green tile one.tif"/>
            <p:cNvPicPr>
              <a:picLocks noChangeAspect="1"/>
            </p:cNvPicPr>
            <p:nvPr/>
          </p:nvPicPr>
          <p:blipFill>
            <a:blip r:embed="rId3" cstate="print"/>
            <a:stretch>
              <a:fillRect/>
            </a:stretch>
          </p:blipFill>
          <p:spPr>
            <a:xfrm>
              <a:off x="51816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11" name="Picture 10" descr="green tile one.tif"/>
            <p:cNvPicPr>
              <a:picLocks noChangeAspect="1"/>
            </p:cNvPicPr>
            <p:nvPr/>
          </p:nvPicPr>
          <p:blipFill>
            <a:blip r:embed="rId3" cstate="print"/>
            <a:stretch>
              <a:fillRect/>
            </a:stretch>
          </p:blipFill>
          <p:spPr>
            <a:xfrm>
              <a:off x="60960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12" name="Picture 11" descr="green tile one.tif"/>
            <p:cNvPicPr>
              <a:picLocks noChangeAspect="1"/>
            </p:cNvPicPr>
            <p:nvPr/>
          </p:nvPicPr>
          <p:blipFill>
            <a:blip r:embed="rId3" cstate="print"/>
            <a:stretch>
              <a:fillRect/>
            </a:stretch>
          </p:blipFill>
          <p:spPr>
            <a:xfrm>
              <a:off x="70104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pic>
          <p:nvPicPr>
            <p:cNvPr id="13" name="Picture 12" descr="green tile one.tif"/>
            <p:cNvPicPr>
              <a:picLocks noChangeAspect="1"/>
            </p:cNvPicPr>
            <p:nvPr/>
          </p:nvPicPr>
          <p:blipFill>
            <a:blip r:embed="rId3" cstate="print"/>
            <a:stretch>
              <a:fillRect/>
            </a:stretch>
          </p:blipFill>
          <p:spPr>
            <a:xfrm>
              <a:off x="7848600" y="304800"/>
              <a:ext cx="914400" cy="914400"/>
            </a:xfrm>
            <a:prstGeom prst="rect">
              <a:avLst/>
            </a:prstGeom>
            <a:ln>
              <a:noFill/>
            </a:ln>
            <a:effectLst>
              <a:outerShdw blurRad="184150" dist="241300" dir="11520000" sx="110000" sy="110000" algn="ctr">
                <a:srgbClr val="000000">
                  <a:alpha val="18000"/>
                </a:srgbClr>
              </a:outerShdw>
            </a:effectLst>
            <a:sp3d extrusionH="107950" prstMaterial="plastic">
              <a:bevelT w="82550" h="63500" prst="divot"/>
              <a:bevelB/>
            </a:sp3d>
          </p:spPr>
        </p:pic>
      </p:grpSp>
      <p:sp>
        <p:nvSpPr>
          <p:cNvPr id="3" name="Rectangle 2"/>
          <p:cNvSpPr/>
          <p:nvPr/>
        </p:nvSpPr>
        <p:spPr>
          <a:xfrm>
            <a:off x="228600" y="1564243"/>
            <a:ext cx="7924800" cy="4924425"/>
          </a:xfrm>
          <a:prstGeom prst="rect">
            <a:avLst/>
          </a:prstGeom>
        </p:spPr>
        <p:txBody>
          <a:bodyPr wrap="square">
            <a:spAutoFit/>
          </a:bodyPr>
          <a:lstStyle/>
          <a:p>
            <a:pPr marL="457200" indent="-457200">
              <a:buFont typeface="Wingdings" pitchFamily="2" charset="2"/>
              <a:buChar char="v"/>
            </a:pPr>
            <a:r>
              <a:rPr lang="en-US" sz="2400" dirty="0" smtClean="0">
                <a:latin typeface="Calibri" pitchFamily="34" charset="0"/>
              </a:rPr>
              <a:t>Began 1966 after Medicare</a:t>
            </a:r>
          </a:p>
          <a:p>
            <a:pPr marL="914400" lvl="1" indent="-457200">
              <a:buFont typeface="Wingdings" pitchFamily="2" charset="2"/>
              <a:buChar char="v"/>
            </a:pPr>
            <a:r>
              <a:rPr lang="en-US" sz="2400" dirty="0" smtClean="0">
                <a:latin typeface="Calibri" pitchFamily="34" charset="0"/>
              </a:rPr>
              <a:t>First came elderly, then poor</a:t>
            </a:r>
          </a:p>
          <a:p>
            <a:pPr marL="457200" indent="-457200">
              <a:buFont typeface="Wingdings" pitchFamily="2" charset="2"/>
              <a:buChar char="v"/>
            </a:pPr>
            <a:r>
              <a:rPr lang="en-US" sz="2400" dirty="0" smtClean="0">
                <a:latin typeface="Calibri" pitchFamily="34" charset="0"/>
              </a:rPr>
              <a:t>Always a state-federal partnership, federal share varies by state</a:t>
            </a:r>
          </a:p>
          <a:p>
            <a:pPr marL="457200" indent="-457200">
              <a:buFont typeface="Wingdings" pitchFamily="2" charset="2"/>
              <a:buChar char="v"/>
            </a:pPr>
            <a:r>
              <a:rPr lang="en-US" sz="2400" dirty="0" smtClean="0">
                <a:latin typeface="Calibri" pitchFamily="34" charset="0"/>
              </a:rPr>
              <a:t>Minimum eligibility limits set by feds to participate</a:t>
            </a:r>
          </a:p>
          <a:p>
            <a:pPr marL="457200" indent="-457200">
              <a:buFont typeface="Wingdings" pitchFamily="2" charset="2"/>
              <a:buChar char="v"/>
            </a:pPr>
            <a:r>
              <a:rPr lang="en-US" sz="2400" dirty="0" smtClean="0">
                <a:latin typeface="Calibri" pitchFamily="34" charset="0"/>
              </a:rPr>
              <a:t>Variation by state on eligibility criteria </a:t>
            </a:r>
          </a:p>
          <a:p>
            <a:pPr marL="914400" lvl="1" indent="-457200">
              <a:buFont typeface="Wingdings" pitchFamily="2" charset="2"/>
              <a:buChar char="v"/>
            </a:pPr>
            <a:r>
              <a:rPr lang="en-US" sz="2400" dirty="0" smtClean="0">
                <a:latin typeface="Calibri" pitchFamily="34" charset="0"/>
              </a:rPr>
              <a:t>from generous to not</a:t>
            </a:r>
          </a:p>
          <a:p>
            <a:pPr marL="457200" indent="-457200">
              <a:buFont typeface="Wingdings" pitchFamily="2" charset="2"/>
              <a:buChar char="v"/>
            </a:pPr>
            <a:r>
              <a:rPr lang="en-US" sz="2400" dirty="0" smtClean="0">
                <a:latin typeface="Calibri" pitchFamily="34" charset="0"/>
              </a:rPr>
              <a:t>Under-market payment to providers always impacts pool of willing providers</a:t>
            </a:r>
          </a:p>
          <a:p>
            <a:pPr marL="457200" indent="-457200">
              <a:buFont typeface="Wingdings" pitchFamily="2" charset="2"/>
              <a:buChar char="v"/>
            </a:pPr>
            <a:r>
              <a:rPr lang="en-US" sz="2400" dirty="0" smtClean="0">
                <a:latin typeface="Calibri" pitchFamily="34" charset="0"/>
              </a:rPr>
              <a:t>ACA’s stool depended upon states participating in putting ALL population under 138% of FPL in their Medicaid programs.</a:t>
            </a:r>
          </a:p>
          <a:p>
            <a:pPr marL="457200" indent="-457200">
              <a:buFont typeface="Arial" pitchFamily="34" charset="0"/>
              <a:buChar char="•"/>
            </a:pPr>
            <a:endParaRPr lang="en-US" sz="2600" dirty="0">
              <a:latin typeface="Calibri" pitchFamily="34" charset="0"/>
            </a:endParaRPr>
          </a:p>
        </p:txBody>
      </p:sp>
    </p:spTree>
    <p:extLst>
      <p:ext uri="{BB962C8B-B14F-4D97-AF65-F5344CB8AC3E}">
        <p14:creationId xmlns:p14="http://schemas.microsoft.com/office/powerpoint/2010/main" val="37473893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solidFill>
            <a:srgbClr val="336600">
              <a:alpha val="80000"/>
            </a:srgbClr>
          </a:solidFill>
          <a:scene3d>
            <a:camera prst="orthographicFront"/>
            <a:lightRig rig="threePt" dir="t"/>
          </a:scene3d>
          <a:sp3d>
            <a:bevelT/>
          </a:sp3d>
        </p:spPr>
        <p:txBody>
          <a:bodyPr>
            <a:noAutofit/>
          </a:bodyPr>
          <a:lstStyle/>
          <a:p>
            <a:r>
              <a:rPr lang="en-US" sz="3600" b="1" dirty="0" smtClean="0">
                <a:solidFill>
                  <a:schemeClr val="bg1"/>
                </a:solidFill>
                <a:latin typeface="Corbel" pitchFamily="34" charset="0"/>
                <a:cs typeface="Calibri" pitchFamily="34" charset="0"/>
              </a:rPr>
              <a:t>What is Medicaid Expansion?</a:t>
            </a:r>
            <a:endParaRPr lang="en-US" sz="3600" b="1" dirty="0">
              <a:solidFill>
                <a:schemeClr val="bg1"/>
              </a:solidFill>
              <a:latin typeface="Corbel" pitchFamily="34" charset="0"/>
              <a:cs typeface="Calibri" pitchFamily="34" charset="0"/>
            </a:endParaRPr>
          </a:p>
        </p:txBody>
      </p:sp>
      <p:sp>
        <p:nvSpPr>
          <p:cNvPr id="5" name="Content Placeholder 4"/>
          <p:cNvSpPr>
            <a:spLocks noGrp="1"/>
          </p:cNvSpPr>
          <p:nvPr>
            <p:ph idx="1"/>
          </p:nvPr>
        </p:nvSpPr>
        <p:spPr/>
        <p:txBody>
          <a:bodyPr>
            <a:normAutofit fontScale="92500" lnSpcReduction="20000"/>
          </a:bodyPr>
          <a:lstStyle/>
          <a:p>
            <a:r>
              <a:rPr lang="en-US" dirty="0" smtClean="0"/>
              <a:t>ACA was set to change minimum eligibility criteria to include all adults under 138% </a:t>
            </a:r>
            <a:r>
              <a:rPr lang="en-US" dirty="0" smtClean="0">
                <a:effectLst>
                  <a:outerShdw blurRad="38100" dist="38100" dir="2700000" algn="tl">
                    <a:srgbClr val="000000">
                      <a:alpha val="43137"/>
                    </a:srgbClr>
                  </a:outerShdw>
                </a:effectLst>
              </a:rPr>
              <a:t>(133%) </a:t>
            </a:r>
            <a:r>
              <a:rPr lang="en-US" dirty="0" smtClean="0"/>
              <a:t>of the FPL</a:t>
            </a:r>
          </a:p>
          <a:p>
            <a:pPr lvl="1"/>
            <a:r>
              <a:rPr lang="en-US" dirty="0" smtClean="0"/>
              <a:t>$</a:t>
            </a:r>
            <a:r>
              <a:rPr lang="en-US" dirty="0" smtClean="0">
                <a:solidFill>
                  <a:prstClr val="black"/>
                </a:solidFill>
              </a:rPr>
              <a:t>15,856 i</a:t>
            </a:r>
            <a:r>
              <a:rPr lang="en-US" dirty="0" smtClean="0"/>
              <a:t>ndividual (2013)</a:t>
            </a:r>
          </a:p>
          <a:p>
            <a:pPr lvl="1"/>
            <a:r>
              <a:rPr lang="en-US" dirty="0" smtClean="0"/>
              <a:t>$ 32,499 family of four  (2013)</a:t>
            </a:r>
          </a:p>
          <a:p>
            <a:pPr lvl="1"/>
            <a:r>
              <a:rPr lang="en-US" dirty="0" smtClean="0"/>
              <a:t>Elsewise state could not participate at all in Medicaid</a:t>
            </a:r>
          </a:p>
          <a:p>
            <a:pPr lvl="2"/>
            <a:r>
              <a:rPr lang="en-US" dirty="0" smtClean="0"/>
              <a:t>This “enforcement” is what SCOTUS said was </a:t>
            </a:r>
            <a:r>
              <a:rPr lang="en-US" dirty="0" err="1" smtClean="0"/>
              <a:t>unConstitutional</a:t>
            </a:r>
            <a:r>
              <a:rPr lang="en-US" dirty="0" smtClean="0"/>
              <a:t>.</a:t>
            </a:r>
          </a:p>
          <a:p>
            <a:r>
              <a:rPr lang="en-US" dirty="0" smtClean="0"/>
              <a:t>Feds were to pay </a:t>
            </a:r>
          </a:p>
          <a:p>
            <a:pPr lvl="1"/>
            <a:r>
              <a:rPr lang="en-US" dirty="0" smtClean="0"/>
              <a:t>100% of cost for first 3 years</a:t>
            </a:r>
          </a:p>
          <a:p>
            <a:pPr lvl="1"/>
            <a:r>
              <a:rPr lang="en-US" dirty="0" smtClean="0"/>
              <a:t>Phase down to 90% of costs by 2020</a:t>
            </a:r>
          </a:p>
        </p:txBody>
      </p:sp>
    </p:spTree>
    <p:extLst>
      <p:ext uri="{BB962C8B-B14F-4D97-AF65-F5344CB8AC3E}">
        <p14:creationId xmlns:p14="http://schemas.microsoft.com/office/powerpoint/2010/main" val="27092799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64019" y="5621923"/>
            <a:ext cx="8321040" cy="594360"/>
          </a:xfrm>
        </p:spPr>
        <p:txBody>
          <a:bodyPr/>
          <a:lstStyle/>
          <a:p>
            <a:r>
              <a:rPr lang="en-US" dirty="0" smtClean="0">
                <a:solidFill>
                  <a:srgbClr val="000000"/>
                </a:solidFill>
              </a:rPr>
              <a:t>NOTE: Assumes all </a:t>
            </a:r>
            <a:r>
              <a:rPr lang="en-US" dirty="0">
                <a:solidFill>
                  <a:srgbClr val="000000"/>
                </a:solidFill>
              </a:rPr>
              <a:t>states expand </a:t>
            </a:r>
            <a:r>
              <a:rPr lang="en-US" dirty="0" smtClean="0">
                <a:solidFill>
                  <a:srgbClr val="000000"/>
                </a:solidFill>
              </a:rPr>
              <a:t>Medicaid.</a:t>
            </a:r>
            <a:endParaRPr lang="en-US" sz="1100" dirty="0">
              <a:solidFill>
                <a:srgbClr val="000000"/>
              </a:solidFill>
            </a:endParaRPr>
          </a:p>
          <a:p>
            <a:endParaRPr lang="en-US" dirty="0"/>
          </a:p>
        </p:txBody>
      </p:sp>
      <p:sp>
        <p:nvSpPr>
          <p:cNvPr id="3" name="Title 2"/>
          <p:cNvSpPr>
            <a:spLocks noGrp="1"/>
          </p:cNvSpPr>
          <p:nvPr>
            <p:ph type="title"/>
          </p:nvPr>
        </p:nvSpPr>
        <p:spPr/>
        <p:txBody>
          <a:bodyPr>
            <a:normAutofit fontScale="90000"/>
          </a:bodyPr>
          <a:lstStyle/>
          <a:p>
            <a:r>
              <a:rPr lang="en-US" dirty="0"/>
              <a:t>The </a:t>
            </a:r>
            <a:r>
              <a:rPr lang="en-US" dirty="0" smtClean="0"/>
              <a:t>Federal Government Will Fund </a:t>
            </a:r>
            <a:r>
              <a:rPr lang="en-US" dirty="0"/>
              <a:t>the </a:t>
            </a:r>
            <a:r>
              <a:rPr lang="en-US" dirty="0" smtClean="0"/>
              <a:t>Vast </a:t>
            </a:r>
            <a:r>
              <a:rPr lang="en-US" dirty="0"/>
              <a:t>M</a:t>
            </a:r>
            <a:r>
              <a:rPr lang="en-US" dirty="0" smtClean="0"/>
              <a:t>ajority </a:t>
            </a:r>
            <a:r>
              <a:rPr lang="en-US" dirty="0"/>
              <a:t>of Medicaid </a:t>
            </a:r>
            <a:r>
              <a:rPr lang="en-US" dirty="0" smtClean="0"/>
              <a:t>Expansion Costs</a:t>
            </a:r>
            <a:endParaRPr lang="en-US" dirty="0"/>
          </a:p>
        </p:txBody>
      </p:sp>
      <p:sp>
        <p:nvSpPr>
          <p:cNvPr id="4" name="Rounded Rectangle 3"/>
          <p:cNvSpPr/>
          <p:nvPr/>
        </p:nvSpPr>
        <p:spPr>
          <a:xfrm>
            <a:off x="287783" y="4202076"/>
            <a:ext cx="1473504" cy="523092"/>
          </a:xfrm>
          <a:prstGeom prst="roundRect">
            <a:avLst/>
          </a:prstGeom>
          <a:noFill/>
          <a:ln w="12700" cap="flat" cmpd="sng" algn="ctr">
            <a:noFill/>
            <a:prstDash val="solid"/>
          </a:ln>
          <a:effectLst/>
        </p:spPr>
        <p:txBody>
          <a:bodyPr lIns="0" rIns="0" rtlCol="0" anchor="ctr"/>
          <a:lstStyle/>
          <a:p>
            <a:pPr algn="ctr">
              <a:defRPr/>
            </a:pPr>
            <a:r>
              <a:rPr lang="en-US" b="1" kern="0" dirty="0" smtClean="0">
                <a:solidFill>
                  <a:srgbClr val="000000"/>
                </a:solidFill>
              </a:rPr>
              <a:t>Federal</a:t>
            </a:r>
            <a:endParaRPr lang="en-US" b="1" kern="0" dirty="0">
              <a:solidFill>
                <a:srgbClr val="000000"/>
              </a:solidFill>
            </a:endParaRPr>
          </a:p>
        </p:txBody>
      </p:sp>
      <p:sp>
        <p:nvSpPr>
          <p:cNvPr id="5" name="Rounded Rectangle 4"/>
          <p:cNvSpPr/>
          <p:nvPr/>
        </p:nvSpPr>
        <p:spPr>
          <a:xfrm>
            <a:off x="1878689" y="4267200"/>
            <a:ext cx="1169311" cy="402541"/>
          </a:xfrm>
          <a:prstGeom prst="roundRect">
            <a:avLst/>
          </a:prstGeom>
          <a:noFill/>
          <a:ln w="12700" cap="flat" cmpd="sng" algn="ctr">
            <a:noFill/>
            <a:prstDash val="solid"/>
          </a:ln>
          <a:effectLst/>
        </p:spPr>
        <p:txBody>
          <a:bodyPr lIns="0" rIns="0" rtlCol="0" anchor="ctr"/>
          <a:lstStyle/>
          <a:p>
            <a:pPr algn="ctr">
              <a:defRPr/>
            </a:pPr>
            <a:r>
              <a:rPr lang="en-US" b="1" kern="0" dirty="0" smtClean="0">
                <a:solidFill>
                  <a:srgbClr val="000000"/>
                </a:solidFill>
              </a:rPr>
              <a:t>State</a:t>
            </a:r>
            <a:endParaRPr lang="en-US" b="1" kern="0" dirty="0">
              <a:solidFill>
                <a:srgbClr val="000000"/>
              </a:solidFill>
            </a:endParaRPr>
          </a:p>
        </p:txBody>
      </p:sp>
      <p:pic>
        <p:nvPicPr>
          <p:cNvPr id="6" name="Picture 5" descr="d:\Documents and Settings\jessicas\Local Settings\Temporary Internet Files\Content.IE5\4PUVKPQB\MC900441315[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363"/>
          <a:stretch/>
        </p:blipFill>
        <p:spPr bwMode="auto">
          <a:xfrm>
            <a:off x="6467811" y="2723128"/>
            <a:ext cx="753947" cy="79314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715000" y="3906383"/>
            <a:ext cx="1753590" cy="376436"/>
          </a:xfrm>
          <a:prstGeom prst="roundRect">
            <a:avLst/>
          </a:prstGeom>
          <a:noFill/>
          <a:ln w="12700" cap="flat" cmpd="sng" algn="ctr">
            <a:noFill/>
            <a:prstDash val="solid"/>
          </a:ln>
          <a:effectLst/>
        </p:spPr>
        <p:txBody>
          <a:bodyPr lIns="0" rIns="0" rtlCol="0" anchor="ctr"/>
          <a:lstStyle/>
          <a:p>
            <a:pPr>
              <a:defRPr/>
            </a:pPr>
            <a:r>
              <a:rPr lang="en-US" sz="1600" b="1" kern="0" dirty="0" smtClean="0">
                <a:solidFill>
                  <a:srgbClr val="000000"/>
                </a:solidFill>
              </a:rPr>
              <a:t>Provider </a:t>
            </a:r>
          </a:p>
          <a:p>
            <a:pPr>
              <a:defRPr/>
            </a:pPr>
            <a:r>
              <a:rPr lang="en-US" sz="1600" b="1" kern="0" dirty="0" smtClean="0">
                <a:solidFill>
                  <a:srgbClr val="000000"/>
                </a:solidFill>
              </a:rPr>
              <a:t>Revenue</a:t>
            </a:r>
            <a:endParaRPr lang="en-US" sz="1600" b="1" kern="0" dirty="0">
              <a:solidFill>
                <a:srgbClr val="000000"/>
              </a:solidFill>
            </a:endParaRPr>
          </a:p>
        </p:txBody>
      </p:sp>
      <p:sp>
        <p:nvSpPr>
          <p:cNvPr id="8" name="Rounded Rectangle 7"/>
          <p:cNvSpPr/>
          <p:nvPr/>
        </p:nvSpPr>
        <p:spPr>
          <a:xfrm>
            <a:off x="7239000" y="3738364"/>
            <a:ext cx="2057400" cy="376436"/>
          </a:xfrm>
          <a:prstGeom prst="roundRect">
            <a:avLst/>
          </a:prstGeom>
          <a:noFill/>
          <a:ln w="12700" cap="flat" cmpd="sng" algn="ctr">
            <a:noFill/>
            <a:prstDash val="solid"/>
          </a:ln>
          <a:effectLst/>
        </p:spPr>
        <p:txBody>
          <a:bodyPr lIns="0" rIns="0" rtlCol="0" anchor="ctr"/>
          <a:lstStyle/>
          <a:p>
            <a:pPr algn="ctr">
              <a:defRPr/>
            </a:pPr>
            <a:r>
              <a:rPr lang="en-US" sz="1600" b="1" kern="0" dirty="0" smtClean="0">
                <a:solidFill>
                  <a:srgbClr val="000000"/>
                </a:solidFill>
              </a:rPr>
              <a:t>Increased </a:t>
            </a:r>
          </a:p>
          <a:p>
            <a:pPr algn="ctr">
              <a:defRPr/>
            </a:pPr>
            <a:r>
              <a:rPr lang="en-US" sz="1600" b="1" kern="0" dirty="0" smtClean="0">
                <a:solidFill>
                  <a:srgbClr val="000000"/>
                </a:solidFill>
              </a:rPr>
              <a:t>Economic Activity</a:t>
            </a:r>
            <a:endParaRPr lang="en-US" sz="1600" b="1" kern="0" dirty="0">
              <a:solidFill>
                <a:srgbClr val="000000"/>
              </a:solidFill>
            </a:endParaRPr>
          </a:p>
        </p:txBody>
      </p:sp>
      <p:sp>
        <p:nvSpPr>
          <p:cNvPr id="9" name="Rounded Rectangle 8"/>
          <p:cNvSpPr/>
          <p:nvPr/>
        </p:nvSpPr>
        <p:spPr>
          <a:xfrm>
            <a:off x="685800" y="4511419"/>
            <a:ext cx="533400" cy="338728"/>
          </a:xfrm>
          <a:prstGeom prst="roundRect">
            <a:avLst/>
          </a:prstGeom>
          <a:noFill/>
          <a:ln w="12700" cap="flat" cmpd="sng" algn="ctr">
            <a:noFill/>
            <a:prstDash val="solid"/>
          </a:ln>
          <a:effectLst/>
        </p:spPr>
        <p:txBody>
          <a:bodyPr lIns="0" rIns="0" rtlCol="0" anchor="ctr"/>
          <a:lstStyle/>
          <a:p>
            <a:pPr>
              <a:defRPr/>
            </a:pPr>
            <a:r>
              <a:rPr lang="en-US" sz="1400" dirty="0">
                <a:solidFill>
                  <a:srgbClr val="000000"/>
                </a:solidFill>
                <a:latin typeface="Trebuchet MS" pitchFamily="34" charset="0"/>
              </a:rPr>
              <a:t>↑ </a:t>
            </a:r>
            <a:r>
              <a:rPr lang="en-US" sz="1400" b="1" kern="0" dirty="0" smtClean="0">
                <a:solidFill>
                  <a:srgbClr val="000000"/>
                </a:solidFill>
              </a:rPr>
              <a:t>26%</a:t>
            </a:r>
          </a:p>
        </p:txBody>
      </p:sp>
      <p:sp>
        <p:nvSpPr>
          <p:cNvPr id="10" name="Rounded Rectangle 9"/>
          <p:cNvSpPr/>
          <p:nvPr/>
        </p:nvSpPr>
        <p:spPr>
          <a:xfrm>
            <a:off x="2160108" y="4550010"/>
            <a:ext cx="489509" cy="261546"/>
          </a:xfrm>
          <a:prstGeom prst="roundRect">
            <a:avLst/>
          </a:prstGeom>
          <a:noFill/>
          <a:ln w="12700" cap="flat" cmpd="sng" algn="ctr">
            <a:noFill/>
            <a:prstDash val="solid"/>
          </a:ln>
          <a:effectLst/>
        </p:spPr>
        <p:txBody>
          <a:bodyPr lIns="0" rIns="0" rtlCol="0" anchor="ctr"/>
          <a:lstStyle/>
          <a:p>
            <a:pPr>
              <a:defRPr/>
            </a:pPr>
            <a:r>
              <a:rPr lang="en-US" sz="1400" dirty="0">
                <a:solidFill>
                  <a:srgbClr val="000000"/>
                </a:solidFill>
                <a:latin typeface="Trebuchet MS" pitchFamily="34" charset="0"/>
              </a:rPr>
              <a:t>↑ </a:t>
            </a:r>
            <a:r>
              <a:rPr lang="en-US" sz="1400" b="1" kern="0" dirty="0" smtClean="0">
                <a:solidFill>
                  <a:srgbClr val="000000"/>
                </a:solidFill>
              </a:rPr>
              <a:t>3%</a:t>
            </a:r>
          </a:p>
        </p:txBody>
      </p:sp>
      <p:sp>
        <p:nvSpPr>
          <p:cNvPr id="11" name="TextBox 10"/>
          <p:cNvSpPr txBox="1"/>
          <p:nvPr/>
        </p:nvSpPr>
        <p:spPr>
          <a:xfrm>
            <a:off x="3581400" y="5160258"/>
            <a:ext cx="5410200" cy="461665"/>
          </a:xfrm>
          <a:prstGeom prst="rect">
            <a:avLst/>
          </a:prstGeom>
          <a:noFill/>
        </p:spPr>
        <p:txBody>
          <a:bodyPr wrap="square" rtlCol="0">
            <a:spAutoFit/>
          </a:bodyPr>
          <a:lstStyle/>
          <a:p>
            <a:pPr algn="ctr"/>
            <a:r>
              <a:rPr lang="en-US" sz="2400" b="1" dirty="0" smtClean="0">
                <a:solidFill>
                  <a:srgbClr val="000000"/>
                </a:solidFill>
              </a:rPr>
              <a:t>Impact</a:t>
            </a:r>
            <a:endParaRPr lang="en-US" sz="2400" b="1" dirty="0">
              <a:solidFill>
                <a:srgbClr val="000000"/>
              </a:solidFill>
            </a:endParaRPr>
          </a:p>
        </p:txBody>
      </p:sp>
      <p:sp>
        <p:nvSpPr>
          <p:cNvPr id="12" name="TextBox 11"/>
          <p:cNvSpPr txBox="1"/>
          <p:nvPr/>
        </p:nvSpPr>
        <p:spPr>
          <a:xfrm>
            <a:off x="247778" y="5160258"/>
            <a:ext cx="2405777" cy="461665"/>
          </a:xfrm>
          <a:prstGeom prst="rect">
            <a:avLst/>
          </a:prstGeom>
          <a:noFill/>
        </p:spPr>
        <p:txBody>
          <a:bodyPr wrap="square" rtlCol="0">
            <a:spAutoFit/>
          </a:bodyPr>
          <a:lstStyle/>
          <a:p>
            <a:pPr algn="ctr"/>
            <a:r>
              <a:rPr lang="en-US" sz="2400" b="1" dirty="0" smtClean="0">
                <a:solidFill>
                  <a:srgbClr val="000000"/>
                </a:solidFill>
              </a:rPr>
              <a:t>Cost</a:t>
            </a:r>
            <a:endParaRPr lang="en-US" sz="2400" b="1" dirty="0">
              <a:solidFill>
                <a:srgbClr val="000000"/>
              </a:solidFill>
            </a:endParaRPr>
          </a:p>
        </p:txBody>
      </p:sp>
      <p:cxnSp>
        <p:nvCxnSpPr>
          <p:cNvPr id="13" name="Straight Connector 12"/>
          <p:cNvCxnSpPr/>
          <p:nvPr/>
        </p:nvCxnSpPr>
        <p:spPr>
          <a:xfrm>
            <a:off x="176500" y="5040276"/>
            <a:ext cx="2762677" cy="0"/>
          </a:xfrm>
          <a:prstGeom prst="line">
            <a:avLst/>
          </a:prstGeom>
          <a:noFill/>
          <a:ln w="28575" cap="flat" cmpd="sng" algn="ctr">
            <a:solidFill>
              <a:srgbClr val="000000"/>
            </a:solidFill>
            <a:prstDash val="solid"/>
          </a:ln>
          <a:effectLst/>
        </p:spPr>
      </p:cxnSp>
      <p:cxnSp>
        <p:nvCxnSpPr>
          <p:cNvPr id="14" name="Straight Connector 13"/>
          <p:cNvCxnSpPr/>
          <p:nvPr/>
        </p:nvCxnSpPr>
        <p:spPr>
          <a:xfrm>
            <a:off x="3581400" y="5040276"/>
            <a:ext cx="5410200" cy="12260"/>
          </a:xfrm>
          <a:prstGeom prst="line">
            <a:avLst/>
          </a:prstGeom>
          <a:noFill/>
          <a:ln w="28575" cap="flat" cmpd="sng" algn="ctr">
            <a:solidFill>
              <a:srgbClr val="000000"/>
            </a:solidFill>
            <a:prstDash val="solid"/>
          </a:ln>
          <a:effectLst/>
        </p:spPr>
      </p:cxnSp>
      <p:sp>
        <p:nvSpPr>
          <p:cNvPr id="15" name="Rounded Rectangle 14"/>
          <p:cNvSpPr/>
          <p:nvPr/>
        </p:nvSpPr>
        <p:spPr>
          <a:xfrm>
            <a:off x="3505200" y="3886200"/>
            <a:ext cx="2100512" cy="523092"/>
          </a:xfrm>
          <a:prstGeom prst="roundRect">
            <a:avLst/>
          </a:prstGeom>
          <a:solidFill>
            <a:sysClr val="window" lastClr="FFFFFF"/>
          </a:solidFill>
          <a:ln w="12700" cap="flat" cmpd="sng" algn="ctr">
            <a:solidFill>
              <a:sysClr val="window" lastClr="FFFFFF"/>
            </a:solidFill>
            <a:prstDash val="solid"/>
          </a:ln>
          <a:effectLst/>
        </p:spPr>
        <p:txBody>
          <a:bodyPr lIns="0" rIns="0" rtlCol="0" anchor="ctr"/>
          <a:lstStyle/>
          <a:p>
            <a:pPr algn="ctr">
              <a:defRPr/>
            </a:pPr>
            <a:r>
              <a:rPr lang="en-US" sz="1600" b="1" kern="0" dirty="0" smtClean="0">
                <a:solidFill>
                  <a:srgbClr val="000000"/>
                </a:solidFill>
              </a:rPr>
              <a:t>21.3 Million </a:t>
            </a:r>
          </a:p>
          <a:p>
            <a:pPr algn="ctr">
              <a:defRPr/>
            </a:pPr>
            <a:r>
              <a:rPr lang="en-US" sz="1500" b="1" kern="0" dirty="0" smtClean="0">
                <a:solidFill>
                  <a:srgbClr val="000000"/>
                </a:solidFill>
              </a:rPr>
              <a:t>New Enrollees by 2022</a:t>
            </a:r>
            <a:endParaRPr lang="en-US" sz="1500" b="1" kern="0" dirty="0">
              <a:solidFill>
                <a:srgbClr val="000000"/>
              </a:solidFill>
            </a:endParaRPr>
          </a:p>
        </p:txBody>
      </p:sp>
      <p:sp>
        <p:nvSpPr>
          <p:cNvPr id="16" name="Right Arrow 15"/>
          <p:cNvSpPr/>
          <p:nvPr/>
        </p:nvSpPr>
        <p:spPr>
          <a:xfrm>
            <a:off x="3200400" y="3276600"/>
            <a:ext cx="457200" cy="510736"/>
          </a:xfrm>
          <a:prstGeom prst="rightArrow">
            <a:avLst/>
          </a:prstGeom>
          <a:solidFill>
            <a:schemeClr val="tx1"/>
          </a:solidFill>
          <a:ln w="25400" cap="flat" cmpd="sng" algn="ctr">
            <a:noFill/>
            <a:prstDash val="solid"/>
          </a:ln>
          <a:effectLst/>
        </p:spPr>
        <p:txBody>
          <a:bodyPr rtlCol="0" anchor="ctr"/>
          <a:lstStyle/>
          <a:p>
            <a:pPr algn="ctr">
              <a:defRPr/>
            </a:pPr>
            <a:endParaRPr lang="en-US" kern="0">
              <a:solidFill>
                <a:srgbClr val="000000"/>
              </a:solidFill>
              <a:latin typeface="Trebuchet MS" pitchFamily="34" charset="0"/>
            </a:endParaRPr>
          </a:p>
        </p:txBody>
      </p:sp>
      <p:sp>
        <p:nvSpPr>
          <p:cNvPr id="17" name="Rounded Rectangle 16"/>
          <p:cNvSpPr/>
          <p:nvPr/>
        </p:nvSpPr>
        <p:spPr>
          <a:xfrm>
            <a:off x="5715001" y="3001344"/>
            <a:ext cx="753464" cy="390986"/>
          </a:xfrm>
          <a:prstGeom prst="roundRect">
            <a:avLst/>
          </a:prstGeom>
          <a:noFill/>
          <a:ln w="12700" cap="flat" cmpd="sng" algn="ctr">
            <a:noFill/>
            <a:prstDash val="solid"/>
          </a:ln>
          <a:effectLst/>
        </p:spPr>
        <p:txBody>
          <a:bodyPr lIns="0" rIns="0" rtlCol="0" anchor="ctr"/>
          <a:lstStyle/>
          <a:p>
            <a:pPr>
              <a:defRPr/>
            </a:pPr>
            <a:r>
              <a:rPr lang="en-US" sz="1600" b="1" kern="0" dirty="0" smtClean="0">
                <a:solidFill>
                  <a:srgbClr val="000000"/>
                </a:solidFill>
              </a:rPr>
              <a:t>State </a:t>
            </a:r>
          </a:p>
          <a:p>
            <a:pPr>
              <a:defRPr/>
            </a:pPr>
            <a:r>
              <a:rPr lang="en-US" sz="1600" b="1" kern="0" dirty="0" smtClean="0">
                <a:solidFill>
                  <a:srgbClr val="000000"/>
                </a:solidFill>
              </a:rPr>
              <a:t>Savings</a:t>
            </a:r>
            <a:endParaRPr lang="en-US" sz="1600" b="1" kern="0" dirty="0">
              <a:solidFill>
                <a:srgbClr val="000000"/>
              </a:solidFill>
            </a:endParaRPr>
          </a:p>
        </p:txBody>
      </p:sp>
      <p:pic>
        <p:nvPicPr>
          <p:cNvPr id="18" name="Picture 2"/>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18000" b="5056"/>
          <a:stretch>
            <a:fillRect/>
          </a:stretch>
        </p:blipFill>
        <p:spPr bwMode="auto">
          <a:xfrm>
            <a:off x="6526771" y="3556785"/>
            <a:ext cx="636029" cy="873891"/>
          </a:xfrm>
          <a:prstGeom prst="rect">
            <a:avLst/>
          </a:prstGeom>
          <a:noFill/>
          <a:ln w="9525">
            <a:noFill/>
            <a:miter lim="800000"/>
            <a:headEnd/>
            <a:tailEnd/>
          </a:ln>
        </p:spPr>
      </p:pic>
      <p:sp>
        <p:nvSpPr>
          <p:cNvPr id="19" name="Rectangle 18"/>
          <p:cNvSpPr/>
          <p:nvPr/>
        </p:nvSpPr>
        <p:spPr>
          <a:xfrm>
            <a:off x="5181600" y="3210580"/>
            <a:ext cx="485878" cy="523220"/>
          </a:xfrm>
          <a:prstGeom prst="rect">
            <a:avLst/>
          </a:prstGeom>
          <a:noFill/>
        </p:spPr>
        <p:txBody>
          <a:bodyPr wrap="square" lIns="91440" tIns="45720" rIns="91440" bIns="45720">
            <a:spAutoFit/>
          </a:bodyPr>
          <a:lstStyle/>
          <a:p>
            <a:pPr algn="ctr"/>
            <a:r>
              <a:rPr lang="en-US" sz="2800" b="1" dirty="0" smtClean="0">
                <a:ln w="10541" cmpd="sng">
                  <a:solidFill>
                    <a:srgbClr val="133559">
                      <a:shade val="88000"/>
                      <a:satMod val="110000"/>
                    </a:srgbClr>
                  </a:solidFill>
                  <a:prstDash val="solid"/>
                </a:ln>
                <a:solidFill>
                  <a:srgbClr val="001B36"/>
                </a:solidFill>
              </a:rPr>
              <a:t>&amp;</a:t>
            </a:r>
            <a:endParaRPr lang="en-US" sz="2800" b="1" dirty="0">
              <a:ln w="10541" cmpd="sng">
                <a:solidFill>
                  <a:srgbClr val="133559">
                    <a:shade val="88000"/>
                    <a:satMod val="110000"/>
                  </a:srgbClr>
                </a:solidFill>
                <a:prstDash val="solid"/>
              </a:ln>
              <a:solidFill>
                <a:srgbClr val="001B36"/>
              </a:solidFill>
            </a:endParaRPr>
          </a:p>
        </p:txBody>
      </p:sp>
      <p:sp>
        <p:nvSpPr>
          <p:cNvPr id="20" name="Right Brace 19"/>
          <p:cNvSpPr/>
          <p:nvPr/>
        </p:nvSpPr>
        <p:spPr>
          <a:xfrm>
            <a:off x="7277100" y="2830476"/>
            <a:ext cx="190500" cy="1524000"/>
          </a:xfrm>
          <a:prstGeom prst="rightBrace">
            <a:avLst>
              <a:gd name="adj1" fmla="val 147669"/>
              <a:gd name="adj2" fmla="val 49223"/>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pic>
        <p:nvPicPr>
          <p:cNvPr id="21" name="Picture 5" descr="C:\Users\JessicaS\AppData\Local\Microsoft\Windows\Temporary Internet Files\Content.IE5\4NM45IZG\MC900441517[1].wm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57" t="28986" r="52455" b="18424"/>
          <a:stretch/>
        </p:blipFill>
        <p:spPr bwMode="auto">
          <a:xfrm>
            <a:off x="7620000" y="3119702"/>
            <a:ext cx="1371600" cy="53789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2400" y="1763676"/>
            <a:ext cx="1749179" cy="2454022"/>
            <a:chOff x="3967370" y="3733799"/>
            <a:chExt cx="1683730" cy="2593702"/>
          </a:xfrm>
        </p:grpSpPr>
        <p:grpSp>
          <p:nvGrpSpPr>
            <p:cNvPr id="23" name="Group 22"/>
            <p:cNvGrpSpPr/>
            <p:nvPr/>
          </p:nvGrpSpPr>
          <p:grpSpPr>
            <a:xfrm>
              <a:off x="3967370" y="3733799"/>
              <a:ext cx="1683730" cy="2593702"/>
              <a:chOff x="3967370" y="4358649"/>
              <a:chExt cx="1290429" cy="1987842"/>
            </a:xfrm>
          </p:grpSpPr>
          <p:pic>
            <p:nvPicPr>
              <p:cNvPr id="25" name="Picture 2" descr="C:\Users\jessicas\AppData\Local\Microsoft\Windows\Temporary Internet Files\Content.IE5\AY8G6ZWM\MC900384170[1].wmf"/>
              <p:cNvPicPr>
                <a:picLocks noChangeAspect="1" noChangeArrowheads="1"/>
              </p:cNvPicPr>
              <p:nvPr/>
            </p:nvPicPr>
            <p:blipFill rotWithShape="1">
              <a:blip r:embed="rId7" cstate="print">
                <a:clrChange>
                  <a:clrFrom>
                    <a:srgbClr val="000000"/>
                  </a:clrFrom>
                  <a:clrTo>
                    <a:srgbClr val="000000">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b="14806"/>
              <a:stretch/>
            </p:blipFill>
            <p:spPr bwMode="auto">
              <a:xfrm>
                <a:off x="3967370" y="4358649"/>
                <a:ext cx="1290429" cy="19878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jessicas\AppData\Local\Microsoft\Windows\Temporary Internet Files\Content.IE5\AY8G6ZWM\MC900384170[1].wmf"/>
              <p:cNvPicPr>
                <a:picLocks noChangeAspect="1" noChangeArrowheads="1"/>
              </p:cNvPicPr>
              <p:nvPr/>
            </p:nvPicPr>
            <p:blipFill rotWithShape="1">
              <a:blip r:embed="rId7" cstate="print">
                <a:clrChange>
                  <a:clrFrom>
                    <a:srgbClr val="000000"/>
                  </a:clrFrom>
                  <a:clrTo>
                    <a:srgbClr val="000000">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l="14317" t="49965" r="69083" b="34913"/>
              <a:stretch/>
            </p:blipFill>
            <p:spPr bwMode="auto">
              <a:xfrm>
                <a:off x="4343400" y="5264635"/>
                <a:ext cx="554569" cy="90443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ounded Rectangle 23"/>
            <p:cNvSpPr/>
            <p:nvPr/>
          </p:nvSpPr>
          <p:spPr>
            <a:xfrm>
              <a:off x="4090402" y="5196648"/>
              <a:ext cx="1512167" cy="769005"/>
            </a:xfrm>
            <a:prstGeom prst="roundRect">
              <a:avLst/>
            </a:prstGeom>
            <a:noFill/>
            <a:ln w="12700" cap="flat" cmpd="sng" algn="ctr">
              <a:noFill/>
              <a:prstDash val="solid"/>
            </a:ln>
            <a:effectLst/>
          </p:spPr>
          <p:txBody>
            <a:bodyPr lIns="0" rIns="0" rtlCol="0" anchor="ctr"/>
            <a:lstStyle/>
            <a:p>
              <a:pPr algn="ctr">
                <a:defRPr/>
              </a:pPr>
              <a:r>
                <a:rPr lang="en-US" sz="2000" b="1" kern="0" dirty="0" smtClean="0">
                  <a:solidFill>
                    <a:srgbClr val="000000"/>
                  </a:solidFill>
                </a:rPr>
                <a:t>$952 Billion</a:t>
              </a:r>
              <a:endParaRPr lang="en-US" sz="2000" b="1" kern="0" dirty="0">
                <a:solidFill>
                  <a:srgbClr val="000000"/>
                </a:solidFill>
              </a:endParaRPr>
            </a:p>
          </p:txBody>
        </p:sp>
      </p:grpSp>
      <p:grpSp>
        <p:nvGrpSpPr>
          <p:cNvPr id="27" name="Group 26"/>
          <p:cNvGrpSpPr/>
          <p:nvPr/>
        </p:nvGrpSpPr>
        <p:grpSpPr>
          <a:xfrm>
            <a:off x="2078625" y="3207233"/>
            <a:ext cx="786469" cy="994843"/>
            <a:chOff x="3967370" y="3733800"/>
            <a:chExt cx="1683730" cy="2674993"/>
          </a:xfrm>
        </p:grpSpPr>
        <p:grpSp>
          <p:nvGrpSpPr>
            <p:cNvPr id="28" name="Group 27"/>
            <p:cNvGrpSpPr/>
            <p:nvPr/>
          </p:nvGrpSpPr>
          <p:grpSpPr>
            <a:xfrm>
              <a:off x="3967370" y="3733800"/>
              <a:ext cx="1683730" cy="2674993"/>
              <a:chOff x="3967370" y="4358649"/>
              <a:chExt cx="1290429" cy="2050144"/>
            </a:xfrm>
          </p:grpSpPr>
          <p:pic>
            <p:nvPicPr>
              <p:cNvPr id="30" name="Picture 2" descr="C:\Users\jessicas\AppData\Local\Microsoft\Windows\Temporary Internet Files\Content.IE5\AY8G6ZWM\MC900384170[1].wmf"/>
              <p:cNvPicPr>
                <a:picLocks noChangeAspect="1" noChangeArrowheads="1"/>
              </p:cNvPicPr>
              <p:nvPr/>
            </p:nvPicPr>
            <p:blipFill rotWithShape="1">
              <a:blip r:embed="rId7" cstate="print">
                <a:duotone>
                  <a:prstClr val="black"/>
                  <a:srgbClr val="92D050">
                    <a:tint val="45000"/>
                    <a:satMod val="400000"/>
                  </a:srgbClr>
                </a:duotone>
                <a:extLst>
                  <a:ext uri="{28A0092B-C50C-407E-A947-70E740481C1C}">
                    <a14:useLocalDpi xmlns:a14="http://schemas.microsoft.com/office/drawing/2010/main" val="0"/>
                  </a:ext>
                </a:extLst>
              </a:blip>
              <a:srcRect b="12136"/>
              <a:stretch/>
            </p:blipFill>
            <p:spPr bwMode="auto">
              <a:xfrm>
                <a:off x="3967370" y="4358649"/>
                <a:ext cx="1290429" cy="2050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jessicas\AppData\Local\Microsoft\Windows\Temporary Internet Files\Content.IE5\AY8G6ZWM\MC900384170[1].wmf"/>
              <p:cNvPicPr>
                <a:picLocks noChangeAspect="1" noChangeArrowheads="1"/>
              </p:cNvPicPr>
              <p:nvPr/>
            </p:nvPicPr>
            <p:blipFill rotWithShape="1">
              <a:blip r:embed="rId7" cstate="print">
                <a:duotone>
                  <a:prstClr val="black"/>
                  <a:srgbClr val="92D050">
                    <a:tint val="45000"/>
                    <a:satMod val="400000"/>
                  </a:srgbClr>
                </a:duotone>
                <a:extLst>
                  <a:ext uri="{28A0092B-C50C-407E-A947-70E740481C1C}">
                    <a14:useLocalDpi xmlns:a14="http://schemas.microsoft.com/office/drawing/2010/main" val="0"/>
                  </a:ext>
                </a:extLst>
              </a:blip>
              <a:srcRect l="14317" t="49965" r="69083" b="34913"/>
              <a:stretch/>
            </p:blipFill>
            <p:spPr bwMode="auto">
              <a:xfrm>
                <a:off x="4343400" y="5264635"/>
                <a:ext cx="554569" cy="90443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ounded Rectangle 28"/>
            <p:cNvSpPr/>
            <p:nvPr/>
          </p:nvSpPr>
          <p:spPr>
            <a:xfrm>
              <a:off x="4130816" y="5105400"/>
              <a:ext cx="1356838" cy="769005"/>
            </a:xfrm>
            <a:prstGeom prst="roundRect">
              <a:avLst/>
            </a:prstGeom>
            <a:noFill/>
            <a:ln w="12700" cap="flat" cmpd="sng" algn="ctr">
              <a:noFill/>
              <a:prstDash val="solid"/>
            </a:ln>
            <a:effectLst/>
          </p:spPr>
          <p:txBody>
            <a:bodyPr lIns="0" rIns="0" rtlCol="0" anchor="ctr"/>
            <a:lstStyle/>
            <a:p>
              <a:pPr algn="ctr">
                <a:defRPr/>
              </a:pPr>
              <a:r>
                <a:rPr lang="en-US" sz="1100" b="1" kern="0" dirty="0" smtClean="0">
                  <a:solidFill>
                    <a:srgbClr val="000000"/>
                  </a:solidFill>
                </a:rPr>
                <a:t>$76 </a:t>
              </a:r>
            </a:p>
            <a:p>
              <a:pPr algn="ctr">
                <a:defRPr/>
              </a:pPr>
              <a:r>
                <a:rPr lang="en-US" sz="1100" b="1" kern="0" dirty="0" smtClean="0">
                  <a:solidFill>
                    <a:srgbClr val="000000"/>
                  </a:solidFill>
                </a:rPr>
                <a:t>Billion</a:t>
              </a:r>
              <a:endParaRPr lang="en-US" sz="1100" b="1" kern="0" dirty="0">
                <a:solidFill>
                  <a:srgbClr val="000000"/>
                </a:solidFill>
              </a:endParaRPr>
            </a:p>
          </p:txBody>
        </p:sp>
      </p:grpSp>
      <p:pic>
        <p:nvPicPr>
          <p:cNvPr id="32" name="Picture 5"/>
          <p:cNvPicPr>
            <a:picLocks noChangeAspect="1" noChangeArrowheads="1"/>
          </p:cNvPicPr>
          <p:nvPr/>
        </p:nvPicPr>
        <p:blipFill rotWithShape="1">
          <a:blip r:embed="rId8">
            <a:clrChange>
              <a:clrFrom>
                <a:srgbClr val="EAEAEA"/>
              </a:clrFrom>
              <a:clrTo>
                <a:srgbClr val="EAEAEA">
                  <a:alpha val="0"/>
                </a:srgbClr>
              </a:clrTo>
            </a:clrChange>
            <a:extLst>
              <a:ext uri="{28A0092B-C50C-407E-A947-70E740481C1C}">
                <a14:useLocalDpi xmlns:a14="http://schemas.microsoft.com/office/drawing/2010/main" val="0"/>
              </a:ext>
            </a:extLst>
          </a:blip>
          <a:srcRect t="7477"/>
          <a:stretch/>
        </p:blipFill>
        <p:spPr bwMode="auto">
          <a:xfrm>
            <a:off x="3949782" y="3119702"/>
            <a:ext cx="1155618" cy="69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4392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SOURCE: Urban Institute and Kaiser Commission on Medicaid and the Uninsured estimates based on the Census Bureau's March 2011 and 2012 Current Population Survey (CPS: Annual Social and Economic Supplements</a:t>
            </a:r>
            <a:r>
              <a:rPr lang="en-US" dirty="0" smtClean="0"/>
              <a:t>).</a:t>
            </a:r>
            <a:endParaRPr lang="en-US" dirty="0"/>
          </a:p>
        </p:txBody>
      </p:sp>
      <p:sp>
        <p:nvSpPr>
          <p:cNvPr id="6" name="Title 5"/>
          <p:cNvSpPr>
            <a:spLocks noGrp="1"/>
          </p:cNvSpPr>
          <p:nvPr>
            <p:ph type="title"/>
          </p:nvPr>
        </p:nvSpPr>
        <p:spPr>
          <a:xfrm>
            <a:off x="91440" y="228600"/>
            <a:ext cx="8961120" cy="914400"/>
          </a:xfrm>
        </p:spPr>
        <p:txBody>
          <a:bodyPr/>
          <a:lstStyle/>
          <a:p>
            <a:r>
              <a:rPr lang="en-US" dirty="0"/>
              <a:t>There is </a:t>
            </a:r>
            <a:r>
              <a:rPr lang="en-US" dirty="0" smtClean="0"/>
              <a:t>Significant Variation </a:t>
            </a:r>
            <a:r>
              <a:rPr lang="en-US" dirty="0"/>
              <a:t>in the </a:t>
            </a:r>
            <a:r>
              <a:rPr lang="en-US" dirty="0" smtClean="0"/>
              <a:t>Share </a:t>
            </a:r>
            <a:r>
              <a:rPr lang="en-US" dirty="0"/>
              <a:t>of the </a:t>
            </a:r>
            <a:r>
              <a:rPr lang="en-US" dirty="0" smtClean="0"/>
              <a:t>Uninsured </a:t>
            </a:r>
            <a:r>
              <a:rPr lang="en-US" dirty="0"/>
              <a:t>that is </a:t>
            </a:r>
            <a:r>
              <a:rPr lang="en-US" dirty="0" smtClean="0"/>
              <a:t>Below </a:t>
            </a:r>
            <a:r>
              <a:rPr lang="en-US" dirty="0"/>
              <a:t>the Medicaid </a:t>
            </a:r>
            <a:r>
              <a:rPr lang="en-US" dirty="0" smtClean="0"/>
              <a:t>Expansion Limit Across States</a:t>
            </a:r>
            <a:r>
              <a:rPr lang="en-US" dirty="0"/>
              <a:t/>
            </a:r>
            <a:br>
              <a:rPr lang="en-US" dirty="0"/>
            </a:br>
            <a:endParaRPr lang="en-US" dirty="0"/>
          </a:p>
        </p:txBody>
      </p:sp>
      <p:sp>
        <p:nvSpPr>
          <p:cNvPr id="5" name="Rectangle 131"/>
          <p:cNvSpPr>
            <a:spLocks noChangeArrowheads="1"/>
          </p:cNvSpPr>
          <p:nvPr/>
        </p:nvSpPr>
        <p:spPr bwMode="auto">
          <a:xfrm>
            <a:off x="4995381" y="5506620"/>
            <a:ext cx="152400" cy="152400"/>
          </a:xfrm>
          <a:prstGeom prst="rect">
            <a:avLst/>
          </a:prstGeom>
          <a:solidFill>
            <a:schemeClr val="bg1"/>
          </a:solidFill>
          <a:ln w="9525">
            <a:solidFill>
              <a:srgbClr val="000000"/>
            </a:solidFill>
            <a:miter lim="800000"/>
            <a:headEnd/>
            <a:tailEnd/>
          </a:ln>
          <a:effectLst/>
        </p:spPr>
        <p:txBody>
          <a:bodyPr wrap="none" anchor="ctr"/>
          <a:lstStyle/>
          <a:p>
            <a:pPr>
              <a:defRPr/>
            </a:pPr>
            <a:endParaRPr lang="en-US" sz="1400" b="1" kern="0" dirty="0">
              <a:solidFill>
                <a:srgbClr val="000000"/>
              </a:solidFill>
              <a:cs typeface="Calibri" pitchFamily="34" charset="0"/>
            </a:endParaRPr>
          </a:p>
        </p:txBody>
      </p:sp>
      <p:sp>
        <p:nvSpPr>
          <p:cNvPr id="9" name="Text Box 133"/>
          <p:cNvSpPr txBox="1">
            <a:spLocks noChangeArrowheads="1"/>
          </p:cNvSpPr>
          <p:nvPr/>
        </p:nvSpPr>
        <p:spPr bwMode="auto">
          <a:xfrm>
            <a:off x="5147781" y="5681245"/>
            <a:ext cx="1965410" cy="307777"/>
          </a:xfrm>
          <a:prstGeom prst="rect">
            <a:avLst/>
          </a:prstGeom>
          <a:noFill/>
          <a:ln w="9525">
            <a:noFill/>
            <a:miter lim="800000"/>
            <a:headEnd/>
            <a:tailEnd/>
          </a:ln>
          <a:effectLst/>
        </p:spPr>
        <p:txBody>
          <a:bodyPr wrap="none">
            <a:spAutoFit/>
          </a:bodyPr>
          <a:lstStyle/>
          <a:p>
            <a:r>
              <a:rPr lang="en-US" sz="1400" b="1" dirty="0" smtClean="0">
                <a:solidFill>
                  <a:srgbClr val="000000"/>
                </a:solidFill>
                <a:cs typeface="Calibri" pitchFamily="34" charset="0"/>
              </a:rPr>
              <a:t>48% – 52% (18 states)</a:t>
            </a:r>
            <a:endParaRPr lang="en-US" sz="1400" b="1" dirty="0">
              <a:solidFill>
                <a:srgbClr val="000000"/>
              </a:solidFill>
              <a:cs typeface="Calibri" pitchFamily="34" charset="0"/>
            </a:endParaRPr>
          </a:p>
        </p:txBody>
      </p:sp>
      <p:sp>
        <p:nvSpPr>
          <p:cNvPr id="10" name="Rectangle 134"/>
          <p:cNvSpPr>
            <a:spLocks noChangeArrowheads="1"/>
          </p:cNvSpPr>
          <p:nvPr/>
        </p:nvSpPr>
        <p:spPr bwMode="auto">
          <a:xfrm>
            <a:off x="4995381" y="6016823"/>
            <a:ext cx="152400" cy="152400"/>
          </a:xfrm>
          <a:prstGeom prst="rect">
            <a:avLst/>
          </a:prstGeom>
          <a:solidFill>
            <a:schemeClr val="accent1"/>
          </a:solidFill>
          <a:ln w="9525">
            <a:solidFill>
              <a:srgbClr val="000040"/>
            </a:solidFill>
            <a:miter lim="800000"/>
            <a:headEnd/>
            <a:tailEnd/>
          </a:ln>
          <a:effectLst/>
        </p:spPr>
        <p:txBody>
          <a:bodyPr wrap="none" anchor="ctr"/>
          <a:lstStyle/>
          <a:p>
            <a:pPr>
              <a:defRPr/>
            </a:pPr>
            <a:endParaRPr lang="en-US" sz="1400" b="1" kern="0" dirty="0">
              <a:solidFill>
                <a:srgbClr val="000000"/>
              </a:solidFill>
              <a:cs typeface="Calibri" pitchFamily="34" charset="0"/>
            </a:endParaRPr>
          </a:p>
        </p:txBody>
      </p:sp>
      <p:sp>
        <p:nvSpPr>
          <p:cNvPr id="11" name="Text Box 135"/>
          <p:cNvSpPr txBox="1">
            <a:spLocks noChangeArrowheads="1"/>
          </p:cNvSpPr>
          <p:nvPr/>
        </p:nvSpPr>
        <p:spPr bwMode="auto">
          <a:xfrm>
            <a:off x="5162187" y="5452645"/>
            <a:ext cx="3049746" cy="307777"/>
          </a:xfrm>
          <a:prstGeom prst="rect">
            <a:avLst/>
          </a:prstGeom>
          <a:noFill/>
          <a:ln w="9525">
            <a:noFill/>
            <a:miter lim="800000"/>
            <a:headEnd/>
            <a:tailEnd/>
          </a:ln>
          <a:effectLst/>
        </p:spPr>
        <p:txBody>
          <a:bodyPr wrap="none">
            <a:spAutoFit/>
          </a:bodyPr>
          <a:lstStyle/>
          <a:p>
            <a:r>
              <a:rPr lang="en-US" sz="1400" b="1" dirty="0" smtClean="0">
                <a:solidFill>
                  <a:srgbClr val="000000"/>
                </a:solidFill>
                <a:cs typeface="Calibri" pitchFamily="34" charset="0"/>
              </a:rPr>
              <a:t>26% – 47% (17 states, including DC)</a:t>
            </a:r>
            <a:endParaRPr lang="en-US" sz="1400" b="1" dirty="0">
              <a:solidFill>
                <a:srgbClr val="000000"/>
              </a:solidFill>
              <a:cs typeface="Calibri" pitchFamily="34" charset="0"/>
            </a:endParaRPr>
          </a:p>
        </p:txBody>
      </p:sp>
      <p:sp>
        <p:nvSpPr>
          <p:cNvPr id="12" name="Rectangle 131"/>
          <p:cNvSpPr>
            <a:spLocks noChangeArrowheads="1"/>
          </p:cNvSpPr>
          <p:nvPr/>
        </p:nvSpPr>
        <p:spPr bwMode="auto">
          <a:xfrm>
            <a:off x="4995381" y="5757445"/>
            <a:ext cx="152400" cy="152400"/>
          </a:xfrm>
          <a:prstGeom prst="rect">
            <a:avLst/>
          </a:prstGeom>
          <a:solidFill>
            <a:schemeClr val="accent4"/>
          </a:solidFill>
          <a:ln w="9525">
            <a:solidFill>
              <a:srgbClr val="000000"/>
            </a:solidFill>
            <a:miter lim="800000"/>
            <a:headEnd/>
            <a:tailEnd/>
          </a:ln>
          <a:effectLst/>
        </p:spPr>
        <p:txBody>
          <a:bodyPr wrap="none" anchor="ctr"/>
          <a:lstStyle/>
          <a:p>
            <a:pPr>
              <a:defRPr/>
            </a:pPr>
            <a:endParaRPr lang="en-US" sz="1400" b="1" kern="0" dirty="0">
              <a:solidFill>
                <a:srgbClr val="000040">
                  <a:lumMod val="50000"/>
                </a:srgbClr>
              </a:solidFill>
              <a:cs typeface="Calibri" pitchFamily="34" charset="0"/>
            </a:endParaRPr>
          </a:p>
        </p:txBody>
      </p:sp>
      <p:sp>
        <p:nvSpPr>
          <p:cNvPr id="13" name="Text Box 136"/>
          <p:cNvSpPr txBox="1">
            <a:spLocks noChangeArrowheads="1"/>
          </p:cNvSpPr>
          <p:nvPr/>
        </p:nvSpPr>
        <p:spPr bwMode="auto">
          <a:xfrm>
            <a:off x="5147781" y="5940623"/>
            <a:ext cx="1920526" cy="307777"/>
          </a:xfrm>
          <a:prstGeom prst="rect">
            <a:avLst/>
          </a:prstGeom>
          <a:noFill/>
          <a:ln w="9525">
            <a:noFill/>
            <a:miter lim="800000"/>
            <a:headEnd/>
            <a:tailEnd/>
          </a:ln>
          <a:effectLst/>
        </p:spPr>
        <p:txBody>
          <a:bodyPr wrap="none">
            <a:spAutoFit/>
          </a:bodyPr>
          <a:lstStyle/>
          <a:p>
            <a:r>
              <a:rPr lang="en-US" sz="1400" b="1" dirty="0" smtClean="0">
                <a:solidFill>
                  <a:srgbClr val="000000"/>
                </a:solidFill>
                <a:cs typeface="Calibri" pitchFamily="34" charset="0"/>
              </a:rPr>
              <a:t>53% - 61% (16 states)</a:t>
            </a:r>
            <a:endParaRPr lang="en-US" sz="1400" b="1" dirty="0">
              <a:solidFill>
                <a:srgbClr val="000000"/>
              </a:solidFill>
              <a:cs typeface="Calibri" pitchFamily="34" charset="0"/>
            </a:endParaRPr>
          </a:p>
        </p:txBody>
      </p:sp>
      <p:sp>
        <p:nvSpPr>
          <p:cNvPr id="14" name="Shape - Wyoming"/>
          <p:cNvSpPr>
            <a:spLocks noChangeAspect="1"/>
          </p:cNvSpPr>
          <p:nvPr/>
        </p:nvSpPr>
        <p:spPr bwMode="auto">
          <a:xfrm>
            <a:off x="3070224" y="2405063"/>
            <a:ext cx="896938" cy="720725"/>
          </a:xfrm>
          <a:custGeom>
            <a:avLst/>
            <a:gdLst>
              <a:gd name="T0" fmla="*/ 2147483647 w 567"/>
              <a:gd name="T1" fmla="*/ 0 h 463"/>
              <a:gd name="T2" fmla="*/ 2147483647 w 567"/>
              <a:gd name="T3" fmla="*/ 2147483647 h 463"/>
              <a:gd name="T4" fmla="*/ 0 w 567"/>
              <a:gd name="T5" fmla="*/ 2147483647 h 463"/>
              <a:gd name="T6" fmla="*/ 2147483647 w 567"/>
              <a:gd name="T7" fmla="*/ 2147483647 h 463"/>
              <a:gd name="T8" fmla="*/ 2147483647 w 567"/>
              <a:gd name="T9" fmla="*/ 2147483647 h 463"/>
              <a:gd name="T10" fmla="*/ 2147483647 w 567"/>
              <a:gd name="T11" fmla="*/ 2147483647 h 463"/>
              <a:gd name="T12" fmla="*/ 2147483647 w 567"/>
              <a:gd name="T13" fmla="*/ 0 h 463"/>
              <a:gd name="T14" fmla="*/ 0 60000 65536"/>
              <a:gd name="T15" fmla="*/ 0 60000 65536"/>
              <a:gd name="T16" fmla="*/ 0 60000 65536"/>
              <a:gd name="T17" fmla="*/ 0 60000 65536"/>
              <a:gd name="T18" fmla="*/ 0 60000 65536"/>
              <a:gd name="T19" fmla="*/ 0 60000 65536"/>
              <a:gd name="T20" fmla="*/ 0 60000 65536"/>
              <a:gd name="T21" fmla="*/ 0 w 567"/>
              <a:gd name="T22" fmla="*/ 0 h 463"/>
              <a:gd name="T23" fmla="*/ 567 w 567"/>
              <a:gd name="T24" fmla="*/ 463 h 4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 h="463">
                <a:moveTo>
                  <a:pt x="55" y="0"/>
                </a:moveTo>
                <a:lnTo>
                  <a:pt x="35" y="172"/>
                </a:lnTo>
                <a:lnTo>
                  <a:pt x="0" y="420"/>
                </a:lnTo>
                <a:lnTo>
                  <a:pt x="164" y="433"/>
                </a:lnTo>
                <a:lnTo>
                  <a:pt x="547" y="463"/>
                </a:lnTo>
                <a:lnTo>
                  <a:pt x="567" y="47"/>
                </a:lnTo>
                <a:lnTo>
                  <a:pt x="55"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15" name="Shape - West Virginia"/>
          <p:cNvSpPr>
            <a:spLocks noChangeAspect="1"/>
          </p:cNvSpPr>
          <p:nvPr/>
        </p:nvSpPr>
        <p:spPr bwMode="auto">
          <a:xfrm>
            <a:off x="6627812" y="2946400"/>
            <a:ext cx="550862" cy="566738"/>
          </a:xfrm>
          <a:custGeom>
            <a:avLst/>
            <a:gdLst>
              <a:gd name="T0" fmla="*/ 2147483647 w 349"/>
              <a:gd name="T1" fmla="*/ 2147483647 h 365"/>
              <a:gd name="T2" fmla="*/ 2147483647 w 349"/>
              <a:gd name="T3" fmla="*/ 2147483647 h 365"/>
              <a:gd name="T4" fmla="*/ 0 w 349"/>
              <a:gd name="T5" fmla="*/ 2147483647 h 365"/>
              <a:gd name="T6" fmla="*/ 2147483647 w 349"/>
              <a:gd name="T7" fmla="*/ 2147483647 h 365"/>
              <a:gd name="T8" fmla="*/ 2147483647 w 349"/>
              <a:gd name="T9" fmla="*/ 2147483647 h 365"/>
              <a:gd name="T10" fmla="*/ 2147483647 w 349"/>
              <a:gd name="T11" fmla="*/ 2147483647 h 365"/>
              <a:gd name="T12" fmla="*/ 2147483647 w 349"/>
              <a:gd name="T13" fmla="*/ 2147483647 h 365"/>
              <a:gd name="T14" fmla="*/ 2147483647 w 349"/>
              <a:gd name="T15" fmla="*/ 2147483647 h 365"/>
              <a:gd name="T16" fmla="*/ 2147483647 w 349"/>
              <a:gd name="T17" fmla="*/ 2147483647 h 365"/>
              <a:gd name="T18" fmla="*/ 2147483647 w 349"/>
              <a:gd name="T19" fmla="*/ 2147483647 h 365"/>
              <a:gd name="T20" fmla="*/ 2147483647 w 349"/>
              <a:gd name="T21" fmla="*/ 2147483647 h 365"/>
              <a:gd name="T22" fmla="*/ 2147483647 w 349"/>
              <a:gd name="T23" fmla="*/ 2147483647 h 365"/>
              <a:gd name="T24" fmla="*/ 2147483647 w 349"/>
              <a:gd name="T25" fmla="*/ 2147483647 h 365"/>
              <a:gd name="T26" fmla="*/ 2147483647 w 349"/>
              <a:gd name="T27" fmla="*/ 2147483647 h 365"/>
              <a:gd name="T28" fmla="*/ 2147483647 w 349"/>
              <a:gd name="T29" fmla="*/ 2147483647 h 365"/>
              <a:gd name="T30" fmla="*/ 2147483647 w 349"/>
              <a:gd name="T31" fmla="*/ 2147483647 h 365"/>
              <a:gd name="T32" fmla="*/ 2147483647 w 349"/>
              <a:gd name="T33" fmla="*/ 0 h 365"/>
              <a:gd name="T34" fmla="*/ 2147483647 w 349"/>
              <a:gd name="T35" fmla="*/ 2147483647 h 365"/>
              <a:gd name="T36" fmla="*/ 2147483647 w 349"/>
              <a:gd name="T37" fmla="*/ 2147483647 h 365"/>
              <a:gd name="T38" fmla="*/ 2147483647 w 349"/>
              <a:gd name="T39" fmla="*/ 2147483647 h 365"/>
              <a:gd name="T40" fmla="*/ 2147483647 w 349"/>
              <a:gd name="T41" fmla="*/ 214748364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9"/>
              <a:gd name="T64" fmla="*/ 0 h 365"/>
              <a:gd name="T65" fmla="*/ 349 w 349"/>
              <a:gd name="T66" fmla="*/ 365 h 3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9" h="365">
                <a:moveTo>
                  <a:pt x="35" y="191"/>
                </a:moveTo>
                <a:lnTo>
                  <a:pt x="9" y="184"/>
                </a:lnTo>
                <a:lnTo>
                  <a:pt x="0" y="242"/>
                </a:lnTo>
                <a:lnTo>
                  <a:pt x="9" y="303"/>
                </a:lnTo>
                <a:lnTo>
                  <a:pt x="59" y="344"/>
                </a:lnTo>
                <a:lnTo>
                  <a:pt x="71" y="365"/>
                </a:lnTo>
                <a:lnTo>
                  <a:pt x="135" y="344"/>
                </a:lnTo>
                <a:lnTo>
                  <a:pt x="211" y="295"/>
                </a:lnTo>
                <a:lnTo>
                  <a:pt x="234" y="188"/>
                </a:lnTo>
                <a:lnTo>
                  <a:pt x="283" y="160"/>
                </a:lnTo>
                <a:lnTo>
                  <a:pt x="310" y="94"/>
                </a:lnTo>
                <a:lnTo>
                  <a:pt x="349" y="76"/>
                </a:lnTo>
                <a:lnTo>
                  <a:pt x="298" y="67"/>
                </a:lnTo>
                <a:lnTo>
                  <a:pt x="210" y="115"/>
                </a:lnTo>
                <a:lnTo>
                  <a:pt x="196" y="69"/>
                </a:lnTo>
                <a:lnTo>
                  <a:pt x="120" y="73"/>
                </a:lnTo>
                <a:lnTo>
                  <a:pt x="103" y="0"/>
                </a:lnTo>
                <a:lnTo>
                  <a:pt x="83" y="20"/>
                </a:lnTo>
                <a:lnTo>
                  <a:pt x="89" y="124"/>
                </a:lnTo>
                <a:lnTo>
                  <a:pt x="55" y="133"/>
                </a:lnTo>
                <a:lnTo>
                  <a:pt x="35" y="191"/>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16" name="Shape - Washington"/>
          <p:cNvSpPr>
            <a:spLocks noChangeAspect="1"/>
          </p:cNvSpPr>
          <p:nvPr/>
        </p:nvSpPr>
        <p:spPr bwMode="auto">
          <a:xfrm>
            <a:off x="1746249" y="1554163"/>
            <a:ext cx="835025" cy="603250"/>
          </a:xfrm>
          <a:custGeom>
            <a:avLst/>
            <a:gdLst>
              <a:gd name="T0" fmla="*/ 2147483647 w 530"/>
              <a:gd name="T1" fmla="*/ 0 h 389"/>
              <a:gd name="T2" fmla="*/ 2147483647 w 530"/>
              <a:gd name="T3" fmla="*/ 2147483647 h 389"/>
              <a:gd name="T4" fmla="*/ 2147483647 w 530"/>
              <a:gd name="T5" fmla="*/ 2147483647 h 389"/>
              <a:gd name="T6" fmla="*/ 2147483647 w 530"/>
              <a:gd name="T7" fmla="*/ 2147483647 h 389"/>
              <a:gd name="T8" fmla="*/ 2147483647 w 530"/>
              <a:gd name="T9" fmla="*/ 2147483647 h 389"/>
              <a:gd name="T10" fmla="*/ 2147483647 w 530"/>
              <a:gd name="T11" fmla="*/ 2147483647 h 389"/>
              <a:gd name="T12" fmla="*/ 2147483647 w 530"/>
              <a:gd name="T13" fmla="*/ 2147483647 h 389"/>
              <a:gd name="T14" fmla="*/ 2147483647 w 530"/>
              <a:gd name="T15" fmla="*/ 2147483647 h 389"/>
              <a:gd name="T16" fmla="*/ 2147483647 w 530"/>
              <a:gd name="T17" fmla="*/ 2147483647 h 389"/>
              <a:gd name="T18" fmla="*/ 2147483647 w 530"/>
              <a:gd name="T19" fmla="*/ 2147483647 h 389"/>
              <a:gd name="T20" fmla="*/ 2147483647 w 530"/>
              <a:gd name="T21" fmla="*/ 2147483647 h 389"/>
              <a:gd name="T22" fmla="*/ 2147483647 w 530"/>
              <a:gd name="T23" fmla="*/ 2147483647 h 389"/>
              <a:gd name="T24" fmla="*/ 2147483647 w 530"/>
              <a:gd name="T25" fmla="*/ 2147483647 h 389"/>
              <a:gd name="T26" fmla="*/ 2147483647 w 530"/>
              <a:gd name="T27" fmla="*/ 2147483647 h 389"/>
              <a:gd name="T28" fmla="*/ 2147483647 w 530"/>
              <a:gd name="T29" fmla="*/ 2147483647 h 389"/>
              <a:gd name="T30" fmla="*/ 2147483647 w 530"/>
              <a:gd name="T31" fmla="*/ 2147483647 h 389"/>
              <a:gd name="T32" fmla="*/ 2147483647 w 530"/>
              <a:gd name="T33" fmla="*/ 2147483647 h 389"/>
              <a:gd name="T34" fmla="*/ 2147483647 w 530"/>
              <a:gd name="T35" fmla="*/ 2147483647 h 389"/>
              <a:gd name="T36" fmla="*/ 2147483647 w 530"/>
              <a:gd name="T37" fmla="*/ 2147483647 h 389"/>
              <a:gd name="T38" fmla="*/ 2147483647 w 530"/>
              <a:gd name="T39" fmla="*/ 2147483647 h 389"/>
              <a:gd name="T40" fmla="*/ 0 w 530"/>
              <a:gd name="T41" fmla="*/ 2147483647 h 389"/>
              <a:gd name="T42" fmla="*/ 2147483647 w 530"/>
              <a:gd name="T43" fmla="*/ 2147483647 h 389"/>
              <a:gd name="T44" fmla="*/ 2147483647 w 530"/>
              <a:gd name="T45" fmla="*/ 2147483647 h 389"/>
              <a:gd name="T46" fmla="*/ 2147483647 w 530"/>
              <a:gd name="T47" fmla="*/ 2147483647 h 389"/>
              <a:gd name="T48" fmla="*/ 2147483647 w 530"/>
              <a:gd name="T49" fmla="*/ 2147483647 h 389"/>
              <a:gd name="T50" fmla="*/ 2147483647 w 530"/>
              <a:gd name="T51" fmla="*/ 2147483647 h 389"/>
              <a:gd name="T52" fmla="*/ 2147483647 w 530"/>
              <a:gd name="T53" fmla="*/ 2147483647 h 389"/>
              <a:gd name="T54" fmla="*/ 2147483647 w 530"/>
              <a:gd name="T55" fmla="*/ 2147483647 h 389"/>
              <a:gd name="T56" fmla="*/ 2147483647 w 530"/>
              <a:gd name="T57" fmla="*/ 2147483647 h 389"/>
              <a:gd name="T58" fmla="*/ 2147483647 w 530"/>
              <a:gd name="T59" fmla="*/ 2147483647 h 389"/>
              <a:gd name="T60" fmla="*/ 2147483647 w 530"/>
              <a:gd name="T61" fmla="*/ 2147483647 h 389"/>
              <a:gd name="T62" fmla="*/ 2147483647 w 530"/>
              <a:gd name="T63" fmla="*/ 2147483647 h 389"/>
              <a:gd name="T64" fmla="*/ 2147483647 w 530"/>
              <a:gd name="T65" fmla="*/ 2147483647 h 389"/>
              <a:gd name="T66" fmla="*/ 2147483647 w 530"/>
              <a:gd name="T67" fmla="*/ 2147483647 h 389"/>
              <a:gd name="T68" fmla="*/ 2147483647 w 530"/>
              <a:gd name="T69" fmla="*/ 2147483647 h 389"/>
              <a:gd name="T70" fmla="*/ 2147483647 w 530"/>
              <a:gd name="T71" fmla="*/ 2147483647 h 389"/>
              <a:gd name="T72" fmla="*/ 2147483647 w 530"/>
              <a:gd name="T73" fmla="*/ 2147483647 h 389"/>
              <a:gd name="T74" fmla="*/ 2147483647 w 530"/>
              <a:gd name="T75" fmla="*/ 0 h 3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0"/>
              <a:gd name="T115" fmla="*/ 0 h 389"/>
              <a:gd name="T116" fmla="*/ 530 w 530"/>
              <a:gd name="T117" fmla="*/ 389 h 3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0" h="389">
                <a:moveTo>
                  <a:pt x="134" y="0"/>
                </a:moveTo>
                <a:lnTo>
                  <a:pt x="243" y="30"/>
                </a:lnTo>
                <a:lnTo>
                  <a:pt x="326" y="49"/>
                </a:lnTo>
                <a:lnTo>
                  <a:pt x="366" y="58"/>
                </a:lnTo>
                <a:lnTo>
                  <a:pt x="408" y="64"/>
                </a:lnTo>
                <a:lnTo>
                  <a:pt x="463" y="74"/>
                </a:lnTo>
                <a:lnTo>
                  <a:pt x="530" y="86"/>
                </a:lnTo>
                <a:lnTo>
                  <a:pt x="487" y="389"/>
                </a:lnTo>
                <a:lnTo>
                  <a:pt x="281" y="345"/>
                </a:lnTo>
                <a:lnTo>
                  <a:pt x="253" y="365"/>
                </a:lnTo>
                <a:lnTo>
                  <a:pt x="216" y="335"/>
                </a:lnTo>
                <a:lnTo>
                  <a:pt x="183" y="365"/>
                </a:lnTo>
                <a:lnTo>
                  <a:pt x="153" y="339"/>
                </a:lnTo>
                <a:lnTo>
                  <a:pt x="68" y="335"/>
                </a:lnTo>
                <a:lnTo>
                  <a:pt x="80" y="286"/>
                </a:lnTo>
                <a:lnTo>
                  <a:pt x="19" y="281"/>
                </a:lnTo>
                <a:lnTo>
                  <a:pt x="13" y="253"/>
                </a:lnTo>
                <a:lnTo>
                  <a:pt x="25" y="223"/>
                </a:lnTo>
                <a:lnTo>
                  <a:pt x="10" y="196"/>
                </a:lnTo>
                <a:lnTo>
                  <a:pt x="11" y="120"/>
                </a:lnTo>
                <a:lnTo>
                  <a:pt x="0" y="62"/>
                </a:lnTo>
                <a:lnTo>
                  <a:pt x="7" y="40"/>
                </a:lnTo>
                <a:lnTo>
                  <a:pt x="34" y="49"/>
                </a:lnTo>
                <a:lnTo>
                  <a:pt x="62" y="83"/>
                </a:lnTo>
                <a:lnTo>
                  <a:pt x="114" y="91"/>
                </a:lnTo>
                <a:lnTo>
                  <a:pt x="128" y="119"/>
                </a:lnTo>
                <a:lnTo>
                  <a:pt x="102" y="119"/>
                </a:lnTo>
                <a:lnTo>
                  <a:pt x="99" y="143"/>
                </a:lnTo>
                <a:lnTo>
                  <a:pt x="114" y="146"/>
                </a:lnTo>
                <a:lnTo>
                  <a:pt x="120" y="170"/>
                </a:lnTo>
                <a:lnTo>
                  <a:pt x="89" y="187"/>
                </a:lnTo>
                <a:lnTo>
                  <a:pt x="89" y="204"/>
                </a:lnTo>
                <a:lnTo>
                  <a:pt x="125" y="204"/>
                </a:lnTo>
                <a:lnTo>
                  <a:pt x="134" y="162"/>
                </a:lnTo>
                <a:lnTo>
                  <a:pt x="161" y="137"/>
                </a:lnTo>
                <a:lnTo>
                  <a:pt x="128" y="71"/>
                </a:lnTo>
                <a:lnTo>
                  <a:pt x="149" y="50"/>
                </a:lnTo>
                <a:lnTo>
                  <a:pt x="134"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nvGrpSpPr>
          <p:cNvPr id="17" name="Shape - Virginia"/>
          <p:cNvGrpSpPr>
            <a:grpSpLocks/>
          </p:cNvGrpSpPr>
          <p:nvPr/>
        </p:nvGrpSpPr>
        <p:grpSpPr bwMode="auto">
          <a:xfrm>
            <a:off x="6559549" y="3065463"/>
            <a:ext cx="1009650" cy="596900"/>
            <a:chOff x="3911" y="1540"/>
            <a:chExt cx="636" cy="376"/>
          </a:xfrm>
          <a:solidFill>
            <a:schemeClr val="bg1"/>
          </a:solidFill>
        </p:grpSpPr>
        <p:sp>
          <p:nvSpPr>
            <p:cNvPr id="18" name="Freeform 65"/>
            <p:cNvSpPr>
              <a:spLocks noChangeAspect="1"/>
            </p:cNvSpPr>
            <p:nvPr/>
          </p:nvSpPr>
          <p:spPr bwMode="auto">
            <a:xfrm>
              <a:off x="3911" y="1540"/>
              <a:ext cx="613" cy="376"/>
            </a:xfrm>
            <a:custGeom>
              <a:avLst/>
              <a:gdLst>
                <a:gd name="T0" fmla="*/ 102 w 616"/>
                <a:gd name="T1" fmla="*/ 253 h 383"/>
                <a:gd name="T2" fmla="*/ 84 w 616"/>
                <a:gd name="T3" fmla="*/ 290 h 383"/>
                <a:gd name="T4" fmla="*/ 59 w 616"/>
                <a:gd name="T5" fmla="*/ 300 h 383"/>
                <a:gd name="T6" fmla="*/ 57 w 616"/>
                <a:gd name="T7" fmla="*/ 325 h 383"/>
                <a:gd name="T8" fmla="*/ 3 w 616"/>
                <a:gd name="T9" fmla="*/ 343 h 383"/>
                <a:gd name="T10" fmla="*/ 0 w 616"/>
                <a:gd name="T11" fmla="*/ 362 h 383"/>
                <a:gd name="T12" fmla="*/ 144 w 616"/>
                <a:gd name="T13" fmla="*/ 339 h 383"/>
                <a:gd name="T14" fmla="*/ 406 w 616"/>
                <a:gd name="T15" fmla="*/ 287 h 383"/>
                <a:gd name="T16" fmla="*/ 607 w 616"/>
                <a:gd name="T17" fmla="*/ 240 h 383"/>
                <a:gd name="T18" fmla="*/ 607 w 616"/>
                <a:gd name="T19" fmla="*/ 203 h 383"/>
                <a:gd name="T20" fmla="*/ 585 w 616"/>
                <a:gd name="T21" fmla="*/ 191 h 383"/>
                <a:gd name="T22" fmla="*/ 567 w 616"/>
                <a:gd name="T23" fmla="*/ 210 h 383"/>
                <a:gd name="T24" fmla="*/ 556 w 616"/>
                <a:gd name="T25" fmla="*/ 161 h 383"/>
                <a:gd name="T26" fmla="*/ 567 w 616"/>
                <a:gd name="T27" fmla="*/ 118 h 383"/>
                <a:gd name="T28" fmla="*/ 494 w 616"/>
                <a:gd name="T29" fmla="*/ 84 h 383"/>
                <a:gd name="T30" fmla="*/ 442 w 616"/>
                <a:gd name="T31" fmla="*/ 93 h 383"/>
                <a:gd name="T32" fmla="*/ 440 w 616"/>
                <a:gd name="T33" fmla="*/ 27 h 383"/>
                <a:gd name="T34" fmla="*/ 387 w 616"/>
                <a:gd name="T35" fmla="*/ 0 h 383"/>
                <a:gd name="T36" fmla="*/ 346 w 616"/>
                <a:gd name="T37" fmla="*/ 17 h 383"/>
                <a:gd name="T38" fmla="*/ 319 w 616"/>
                <a:gd name="T39" fmla="*/ 80 h 383"/>
                <a:gd name="T40" fmla="*/ 275 w 616"/>
                <a:gd name="T41" fmla="*/ 105 h 383"/>
                <a:gd name="T42" fmla="*/ 255 w 616"/>
                <a:gd name="T43" fmla="*/ 204 h 383"/>
                <a:gd name="T44" fmla="*/ 178 w 616"/>
                <a:gd name="T45" fmla="*/ 253 h 383"/>
                <a:gd name="T46" fmla="*/ 115 w 616"/>
                <a:gd name="T47" fmla="*/ 274 h 383"/>
                <a:gd name="T48" fmla="*/ 102 w 616"/>
                <a:gd name="T49" fmla="*/ 253 h 3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6"/>
                <a:gd name="T76" fmla="*/ 0 h 383"/>
                <a:gd name="T77" fmla="*/ 616 w 616"/>
                <a:gd name="T78" fmla="*/ 383 h 3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6" h="383">
                  <a:moveTo>
                    <a:pt x="102" y="268"/>
                  </a:moveTo>
                  <a:lnTo>
                    <a:pt x="84" y="307"/>
                  </a:lnTo>
                  <a:lnTo>
                    <a:pt x="59" y="318"/>
                  </a:lnTo>
                  <a:lnTo>
                    <a:pt x="57" y="343"/>
                  </a:lnTo>
                  <a:lnTo>
                    <a:pt x="3" y="362"/>
                  </a:lnTo>
                  <a:lnTo>
                    <a:pt x="0" y="383"/>
                  </a:lnTo>
                  <a:lnTo>
                    <a:pt x="147" y="358"/>
                  </a:lnTo>
                  <a:lnTo>
                    <a:pt x="412" y="303"/>
                  </a:lnTo>
                  <a:lnTo>
                    <a:pt x="616" y="254"/>
                  </a:lnTo>
                  <a:lnTo>
                    <a:pt x="616" y="215"/>
                  </a:lnTo>
                  <a:lnTo>
                    <a:pt x="594" y="203"/>
                  </a:lnTo>
                  <a:lnTo>
                    <a:pt x="576" y="222"/>
                  </a:lnTo>
                  <a:lnTo>
                    <a:pt x="565" y="170"/>
                  </a:lnTo>
                  <a:lnTo>
                    <a:pt x="576" y="124"/>
                  </a:lnTo>
                  <a:lnTo>
                    <a:pt x="500" y="90"/>
                  </a:lnTo>
                  <a:lnTo>
                    <a:pt x="448" y="99"/>
                  </a:lnTo>
                  <a:lnTo>
                    <a:pt x="446" y="27"/>
                  </a:lnTo>
                  <a:lnTo>
                    <a:pt x="393" y="0"/>
                  </a:lnTo>
                  <a:lnTo>
                    <a:pt x="352" y="17"/>
                  </a:lnTo>
                  <a:lnTo>
                    <a:pt x="325" y="84"/>
                  </a:lnTo>
                  <a:lnTo>
                    <a:pt x="278" y="111"/>
                  </a:lnTo>
                  <a:lnTo>
                    <a:pt x="258" y="216"/>
                  </a:lnTo>
                  <a:lnTo>
                    <a:pt x="181" y="268"/>
                  </a:lnTo>
                  <a:lnTo>
                    <a:pt x="118" y="289"/>
                  </a:lnTo>
                  <a:lnTo>
                    <a:pt x="102" y="268"/>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19" name="Freeform 66"/>
            <p:cNvSpPr>
              <a:spLocks noChangeAspect="1"/>
            </p:cNvSpPr>
            <p:nvPr/>
          </p:nvSpPr>
          <p:spPr bwMode="auto">
            <a:xfrm>
              <a:off x="4506" y="1634"/>
              <a:ext cx="41" cy="69"/>
            </a:xfrm>
            <a:custGeom>
              <a:avLst/>
              <a:gdLst>
                <a:gd name="T0" fmla="*/ 0 w 42"/>
                <a:gd name="T1" fmla="*/ 6 h 71"/>
                <a:gd name="T2" fmla="*/ 39 w 42"/>
                <a:gd name="T3" fmla="*/ 0 h 71"/>
                <a:gd name="T4" fmla="*/ 18 w 42"/>
                <a:gd name="T5" fmla="*/ 65 h 71"/>
                <a:gd name="T6" fmla="*/ 2 w 42"/>
                <a:gd name="T7" fmla="*/ 64 h 71"/>
                <a:gd name="T8" fmla="*/ 0 w 42"/>
                <a:gd name="T9" fmla="*/ 6 h 71"/>
                <a:gd name="T10" fmla="*/ 0 60000 65536"/>
                <a:gd name="T11" fmla="*/ 0 60000 65536"/>
                <a:gd name="T12" fmla="*/ 0 60000 65536"/>
                <a:gd name="T13" fmla="*/ 0 60000 65536"/>
                <a:gd name="T14" fmla="*/ 0 60000 65536"/>
                <a:gd name="T15" fmla="*/ 0 w 42"/>
                <a:gd name="T16" fmla="*/ 0 h 71"/>
                <a:gd name="T17" fmla="*/ 42 w 42"/>
                <a:gd name="T18" fmla="*/ 71 h 71"/>
              </a:gdLst>
              <a:ahLst/>
              <a:cxnLst>
                <a:cxn ang="T10">
                  <a:pos x="T0" y="T1"/>
                </a:cxn>
                <a:cxn ang="T11">
                  <a:pos x="T2" y="T3"/>
                </a:cxn>
                <a:cxn ang="T12">
                  <a:pos x="T4" y="T5"/>
                </a:cxn>
                <a:cxn ang="T13">
                  <a:pos x="T6" y="T7"/>
                </a:cxn>
                <a:cxn ang="T14">
                  <a:pos x="T8" y="T9"/>
                </a:cxn>
              </a:cxnLst>
              <a:rect l="T15" t="T16" r="T17" b="T18"/>
              <a:pathLst>
                <a:path w="42" h="71">
                  <a:moveTo>
                    <a:pt x="0" y="6"/>
                  </a:moveTo>
                  <a:lnTo>
                    <a:pt x="42" y="0"/>
                  </a:lnTo>
                  <a:lnTo>
                    <a:pt x="18" y="71"/>
                  </a:lnTo>
                  <a:lnTo>
                    <a:pt x="2" y="70"/>
                  </a:lnTo>
                  <a:lnTo>
                    <a:pt x="0" y="6"/>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sp>
        <p:nvSpPr>
          <p:cNvPr id="20" name="Shape - Vermont"/>
          <p:cNvSpPr>
            <a:spLocks noChangeAspect="1"/>
          </p:cNvSpPr>
          <p:nvPr/>
        </p:nvSpPr>
        <p:spPr bwMode="auto">
          <a:xfrm>
            <a:off x="7454899" y="2000250"/>
            <a:ext cx="220663" cy="401638"/>
          </a:xfrm>
          <a:custGeom>
            <a:avLst/>
            <a:gdLst>
              <a:gd name="T0" fmla="*/ 0 w 139"/>
              <a:gd name="T1" fmla="*/ 2147483647 h 257"/>
              <a:gd name="T2" fmla="*/ 2147483647 w 139"/>
              <a:gd name="T3" fmla="*/ 0 h 257"/>
              <a:gd name="T4" fmla="*/ 2147483647 w 139"/>
              <a:gd name="T5" fmla="*/ 2147483647 h 257"/>
              <a:gd name="T6" fmla="*/ 2147483647 w 139"/>
              <a:gd name="T7" fmla="*/ 2147483647 h 257"/>
              <a:gd name="T8" fmla="*/ 2147483647 w 139"/>
              <a:gd name="T9" fmla="*/ 2147483647 h 257"/>
              <a:gd name="T10" fmla="*/ 2147483647 w 139"/>
              <a:gd name="T11" fmla="*/ 2147483647 h 257"/>
              <a:gd name="T12" fmla="*/ 2147483647 w 139"/>
              <a:gd name="T13" fmla="*/ 2147483647 h 257"/>
              <a:gd name="T14" fmla="*/ 2147483647 w 139"/>
              <a:gd name="T15" fmla="*/ 2147483647 h 257"/>
              <a:gd name="T16" fmla="*/ 2147483647 w 139"/>
              <a:gd name="T17" fmla="*/ 2147483647 h 257"/>
              <a:gd name="T18" fmla="*/ 0 w 139"/>
              <a:gd name="T19" fmla="*/ 214748364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257"/>
              <a:gd name="T32" fmla="*/ 139 w 139"/>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257">
                <a:moveTo>
                  <a:pt x="0" y="27"/>
                </a:moveTo>
                <a:lnTo>
                  <a:pt x="102" y="0"/>
                </a:lnTo>
                <a:lnTo>
                  <a:pt x="139" y="70"/>
                </a:lnTo>
                <a:lnTo>
                  <a:pt x="120" y="88"/>
                </a:lnTo>
                <a:lnTo>
                  <a:pt x="127" y="243"/>
                </a:lnTo>
                <a:lnTo>
                  <a:pt x="69" y="257"/>
                </a:lnTo>
                <a:lnTo>
                  <a:pt x="41" y="193"/>
                </a:lnTo>
                <a:lnTo>
                  <a:pt x="39" y="117"/>
                </a:lnTo>
                <a:lnTo>
                  <a:pt x="14" y="94"/>
                </a:lnTo>
                <a:lnTo>
                  <a:pt x="0" y="27"/>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1" name="Shape - Utah"/>
          <p:cNvSpPr>
            <a:spLocks noChangeAspect="1"/>
          </p:cNvSpPr>
          <p:nvPr/>
        </p:nvSpPr>
        <p:spPr bwMode="auto">
          <a:xfrm>
            <a:off x="2633662" y="2838450"/>
            <a:ext cx="693737" cy="885825"/>
          </a:xfrm>
          <a:custGeom>
            <a:avLst/>
            <a:gdLst>
              <a:gd name="T0" fmla="*/ 2147483647 w 441"/>
              <a:gd name="T1" fmla="*/ 0 h 569"/>
              <a:gd name="T2" fmla="*/ 2147483647 w 441"/>
              <a:gd name="T3" fmla="*/ 2147483647 h 569"/>
              <a:gd name="T4" fmla="*/ 2147483647 w 441"/>
              <a:gd name="T5" fmla="*/ 2147483647 h 569"/>
              <a:gd name="T6" fmla="*/ 2147483647 w 441"/>
              <a:gd name="T7" fmla="*/ 2147483647 h 569"/>
              <a:gd name="T8" fmla="*/ 2147483647 w 441"/>
              <a:gd name="T9" fmla="*/ 2147483647 h 569"/>
              <a:gd name="T10" fmla="*/ 0 w 441"/>
              <a:gd name="T11" fmla="*/ 2147483647 h 569"/>
              <a:gd name="T12" fmla="*/ 2147483647 w 441"/>
              <a:gd name="T13" fmla="*/ 2147483647 h 569"/>
              <a:gd name="T14" fmla="*/ 2147483647 w 441"/>
              <a:gd name="T15" fmla="*/ 0 h 569"/>
              <a:gd name="T16" fmla="*/ 0 60000 65536"/>
              <a:gd name="T17" fmla="*/ 0 60000 65536"/>
              <a:gd name="T18" fmla="*/ 0 60000 65536"/>
              <a:gd name="T19" fmla="*/ 0 60000 65536"/>
              <a:gd name="T20" fmla="*/ 0 60000 65536"/>
              <a:gd name="T21" fmla="*/ 0 60000 65536"/>
              <a:gd name="T22" fmla="*/ 0 60000 65536"/>
              <a:gd name="T23" fmla="*/ 0 60000 65536"/>
              <a:gd name="T24" fmla="*/ 0 w 441"/>
              <a:gd name="T25" fmla="*/ 0 h 569"/>
              <a:gd name="T26" fmla="*/ 441 w 441"/>
              <a:gd name="T27" fmla="*/ 569 h 5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 h="569">
                <a:moveTo>
                  <a:pt x="82" y="0"/>
                </a:moveTo>
                <a:lnTo>
                  <a:pt x="298" y="30"/>
                </a:lnTo>
                <a:lnTo>
                  <a:pt x="283" y="139"/>
                </a:lnTo>
                <a:lnTo>
                  <a:pt x="441" y="154"/>
                </a:lnTo>
                <a:lnTo>
                  <a:pt x="398" y="569"/>
                </a:lnTo>
                <a:lnTo>
                  <a:pt x="0" y="526"/>
                </a:lnTo>
                <a:lnTo>
                  <a:pt x="40" y="261"/>
                </a:lnTo>
                <a:lnTo>
                  <a:pt x="82"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2" name="Shape - Texas"/>
          <p:cNvSpPr>
            <a:spLocks noChangeAspect="1"/>
          </p:cNvSpPr>
          <p:nvPr/>
        </p:nvSpPr>
        <p:spPr bwMode="auto">
          <a:xfrm>
            <a:off x="3508374" y="3844925"/>
            <a:ext cx="1816100" cy="1662113"/>
          </a:xfrm>
          <a:custGeom>
            <a:avLst/>
            <a:gdLst>
              <a:gd name="T0" fmla="*/ 2147483647 w 1152"/>
              <a:gd name="T1" fmla="*/ 0 h 1067"/>
              <a:gd name="T2" fmla="*/ 2147483647 w 1152"/>
              <a:gd name="T3" fmla="*/ 2147483647 h 1067"/>
              <a:gd name="T4" fmla="*/ 2147483647 w 1152"/>
              <a:gd name="T5" fmla="*/ 2147483647 h 1067"/>
              <a:gd name="T6" fmla="*/ 2147483647 w 1152"/>
              <a:gd name="T7" fmla="*/ 2147483647 h 1067"/>
              <a:gd name="T8" fmla="*/ 2147483647 w 1152"/>
              <a:gd name="T9" fmla="*/ 2147483647 h 1067"/>
              <a:gd name="T10" fmla="*/ 2147483647 w 1152"/>
              <a:gd name="T11" fmla="*/ 2147483647 h 1067"/>
              <a:gd name="T12" fmla="*/ 2147483647 w 1152"/>
              <a:gd name="T13" fmla="*/ 2147483647 h 1067"/>
              <a:gd name="T14" fmla="*/ 2147483647 w 1152"/>
              <a:gd name="T15" fmla="*/ 2147483647 h 1067"/>
              <a:gd name="T16" fmla="*/ 2147483647 w 1152"/>
              <a:gd name="T17" fmla="*/ 2147483647 h 1067"/>
              <a:gd name="T18" fmla="*/ 2147483647 w 1152"/>
              <a:gd name="T19" fmla="*/ 2147483647 h 1067"/>
              <a:gd name="T20" fmla="*/ 2147483647 w 1152"/>
              <a:gd name="T21" fmla="*/ 2147483647 h 1067"/>
              <a:gd name="T22" fmla="*/ 2147483647 w 1152"/>
              <a:gd name="T23" fmla="*/ 2147483647 h 1067"/>
              <a:gd name="T24" fmla="*/ 2147483647 w 1152"/>
              <a:gd name="T25" fmla="*/ 2147483647 h 1067"/>
              <a:gd name="T26" fmla="*/ 2147483647 w 1152"/>
              <a:gd name="T27" fmla="*/ 2147483647 h 1067"/>
              <a:gd name="T28" fmla="*/ 2147483647 w 1152"/>
              <a:gd name="T29" fmla="*/ 2147483647 h 1067"/>
              <a:gd name="T30" fmla="*/ 2147483647 w 1152"/>
              <a:gd name="T31" fmla="*/ 2147483647 h 1067"/>
              <a:gd name="T32" fmla="*/ 2147483647 w 1152"/>
              <a:gd name="T33" fmla="*/ 2147483647 h 1067"/>
              <a:gd name="T34" fmla="*/ 2147483647 w 1152"/>
              <a:gd name="T35" fmla="*/ 2147483647 h 1067"/>
              <a:gd name="T36" fmla="*/ 2147483647 w 1152"/>
              <a:gd name="T37" fmla="*/ 2147483647 h 1067"/>
              <a:gd name="T38" fmla="*/ 2147483647 w 1152"/>
              <a:gd name="T39" fmla="*/ 2147483647 h 1067"/>
              <a:gd name="T40" fmla="*/ 2147483647 w 1152"/>
              <a:gd name="T41" fmla="*/ 2147483647 h 1067"/>
              <a:gd name="T42" fmla="*/ 2147483647 w 1152"/>
              <a:gd name="T43" fmla="*/ 2147483647 h 1067"/>
              <a:gd name="T44" fmla="*/ 2147483647 w 1152"/>
              <a:gd name="T45" fmla="*/ 2147483647 h 1067"/>
              <a:gd name="T46" fmla="*/ 2147483647 w 1152"/>
              <a:gd name="T47" fmla="*/ 2147483647 h 1067"/>
              <a:gd name="T48" fmla="*/ 2147483647 w 1152"/>
              <a:gd name="T49" fmla="*/ 2147483647 h 1067"/>
              <a:gd name="T50" fmla="*/ 2147483647 w 1152"/>
              <a:gd name="T51" fmla="*/ 2147483647 h 1067"/>
              <a:gd name="T52" fmla="*/ 2147483647 w 1152"/>
              <a:gd name="T53" fmla="*/ 2147483647 h 1067"/>
              <a:gd name="T54" fmla="*/ 2147483647 w 1152"/>
              <a:gd name="T55" fmla="*/ 2147483647 h 1067"/>
              <a:gd name="T56" fmla="*/ 2147483647 w 1152"/>
              <a:gd name="T57" fmla="*/ 2147483647 h 1067"/>
              <a:gd name="T58" fmla="*/ 2147483647 w 1152"/>
              <a:gd name="T59" fmla="*/ 2147483647 h 1067"/>
              <a:gd name="T60" fmla="*/ 2147483647 w 1152"/>
              <a:gd name="T61" fmla="*/ 2147483647 h 1067"/>
              <a:gd name="T62" fmla="*/ 2147483647 w 1152"/>
              <a:gd name="T63" fmla="*/ 2147483647 h 1067"/>
              <a:gd name="T64" fmla="*/ 2147483647 w 1152"/>
              <a:gd name="T65" fmla="*/ 2147483647 h 1067"/>
              <a:gd name="T66" fmla="*/ 2147483647 w 1152"/>
              <a:gd name="T67" fmla="*/ 2147483647 h 1067"/>
              <a:gd name="T68" fmla="*/ 2147483647 w 1152"/>
              <a:gd name="T69" fmla="*/ 2147483647 h 1067"/>
              <a:gd name="T70" fmla="*/ 2147483647 w 1152"/>
              <a:gd name="T71" fmla="*/ 2147483647 h 1067"/>
              <a:gd name="T72" fmla="*/ 2147483647 w 1152"/>
              <a:gd name="T73" fmla="*/ 2147483647 h 1067"/>
              <a:gd name="T74" fmla="*/ 2147483647 w 1152"/>
              <a:gd name="T75" fmla="*/ 2147483647 h 1067"/>
              <a:gd name="T76" fmla="*/ 2147483647 w 1152"/>
              <a:gd name="T77" fmla="*/ 2147483647 h 1067"/>
              <a:gd name="T78" fmla="*/ 2147483647 w 1152"/>
              <a:gd name="T79" fmla="*/ 2147483647 h 1067"/>
              <a:gd name="T80" fmla="*/ 2147483647 w 1152"/>
              <a:gd name="T81" fmla="*/ 2147483647 h 1067"/>
              <a:gd name="T82" fmla="*/ 2147483647 w 1152"/>
              <a:gd name="T83" fmla="*/ 2147483647 h 1067"/>
              <a:gd name="T84" fmla="*/ 2147483647 w 1152"/>
              <a:gd name="T85" fmla="*/ 2147483647 h 1067"/>
              <a:gd name="T86" fmla="*/ 2147483647 w 1152"/>
              <a:gd name="T87" fmla="*/ 2147483647 h 1067"/>
              <a:gd name="T88" fmla="*/ 2147483647 w 1152"/>
              <a:gd name="T89" fmla="*/ 2147483647 h 1067"/>
              <a:gd name="T90" fmla="*/ 2147483647 w 1152"/>
              <a:gd name="T91" fmla="*/ 2147483647 h 1067"/>
              <a:gd name="T92" fmla="*/ 0 w 1152"/>
              <a:gd name="T93" fmla="*/ 2147483647 h 1067"/>
              <a:gd name="T94" fmla="*/ 0 w 1152"/>
              <a:gd name="T95" fmla="*/ 2147483647 h 1067"/>
              <a:gd name="T96" fmla="*/ 2147483647 w 1152"/>
              <a:gd name="T97" fmla="*/ 2147483647 h 1067"/>
              <a:gd name="T98" fmla="*/ 2147483647 w 1152"/>
              <a:gd name="T99" fmla="*/ 2147483647 h 1067"/>
              <a:gd name="T100" fmla="*/ 2147483647 w 1152"/>
              <a:gd name="T101" fmla="*/ 0 h 10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2"/>
              <a:gd name="T154" fmla="*/ 0 h 1067"/>
              <a:gd name="T155" fmla="*/ 1152 w 1152"/>
              <a:gd name="T156" fmla="*/ 1067 h 10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2" h="1067">
                <a:moveTo>
                  <a:pt x="334" y="0"/>
                </a:moveTo>
                <a:lnTo>
                  <a:pt x="589" y="9"/>
                </a:lnTo>
                <a:lnTo>
                  <a:pt x="589" y="203"/>
                </a:lnTo>
                <a:lnTo>
                  <a:pt x="719" y="257"/>
                </a:lnTo>
                <a:lnTo>
                  <a:pt x="754" y="239"/>
                </a:lnTo>
                <a:lnTo>
                  <a:pt x="839" y="281"/>
                </a:lnTo>
                <a:lnTo>
                  <a:pt x="890" y="278"/>
                </a:lnTo>
                <a:lnTo>
                  <a:pt x="988" y="236"/>
                </a:lnTo>
                <a:lnTo>
                  <a:pt x="1045" y="276"/>
                </a:lnTo>
                <a:lnTo>
                  <a:pt x="1094" y="287"/>
                </a:lnTo>
                <a:lnTo>
                  <a:pt x="1094" y="444"/>
                </a:lnTo>
                <a:lnTo>
                  <a:pt x="1152" y="543"/>
                </a:lnTo>
                <a:lnTo>
                  <a:pt x="1139" y="677"/>
                </a:lnTo>
                <a:lnTo>
                  <a:pt x="1076" y="731"/>
                </a:lnTo>
                <a:lnTo>
                  <a:pt x="1063" y="681"/>
                </a:lnTo>
                <a:lnTo>
                  <a:pt x="1045" y="704"/>
                </a:lnTo>
                <a:lnTo>
                  <a:pt x="1058" y="735"/>
                </a:lnTo>
                <a:lnTo>
                  <a:pt x="947" y="815"/>
                </a:lnTo>
                <a:lnTo>
                  <a:pt x="920" y="820"/>
                </a:lnTo>
                <a:lnTo>
                  <a:pt x="862" y="860"/>
                </a:lnTo>
                <a:lnTo>
                  <a:pt x="862" y="883"/>
                </a:lnTo>
                <a:lnTo>
                  <a:pt x="844" y="887"/>
                </a:lnTo>
                <a:lnTo>
                  <a:pt x="857" y="914"/>
                </a:lnTo>
                <a:lnTo>
                  <a:pt x="826" y="954"/>
                </a:lnTo>
                <a:lnTo>
                  <a:pt x="844" y="1012"/>
                </a:lnTo>
                <a:lnTo>
                  <a:pt x="862" y="1032"/>
                </a:lnTo>
                <a:lnTo>
                  <a:pt x="857" y="1067"/>
                </a:lnTo>
                <a:lnTo>
                  <a:pt x="812" y="1067"/>
                </a:lnTo>
                <a:lnTo>
                  <a:pt x="772" y="1049"/>
                </a:lnTo>
                <a:lnTo>
                  <a:pt x="745" y="1054"/>
                </a:lnTo>
                <a:lnTo>
                  <a:pt x="656" y="1023"/>
                </a:lnTo>
                <a:lnTo>
                  <a:pt x="616" y="900"/>
                </a:lnTo>
                <a:lnTo>
                  <a:pt x="553" y="842"/>
                </a:lnTo>
                <a:lnTo>
                  <a:pt x="498" y="735"/>
                </a:lnTo>
                <a:lnTo>
                  <a:pt x="473" y="725"/>
                </a:lnTo>
                <a:lnTo>
                  <a:pt x="443" y="698"/>
                </a:lnTo>
                <a:lnTo>
                  <a:pt x="414" y="698"/>
                </a:lnTo>
                <a:lnTo>
                  <a:pt x="371" y="689"/>
                </a:lnTo>
                <a:lnTo>
                  <a:pt x="338" y="698"/>
                </a:lnTo>
                <a:lnTo>
                  <a:pt x="316" y="751"/>
                </a:lnTo>
                <a:lnTo>
                  <a:pt x="282" y="760"/>
                </a:lnTo>
                <a:lnTo>
                  <a:pt x="209" y="719"/>
                </a:lnTo>
                <a:lnTo>
                  <a:pt x="166" y="668"/>
                </a:lnTo>
                <a:lnTo>
                  <a:pt x="158" y="607"/>
                </a:lnTo>
                <a:lnTo>
                  <a:pt x="127" y="565"/>
                </a:lnTo>
                <a:lnTo>
                  <a:pt x="54" y="507"/>
                </a:lnTo>
                <a:lnTo>
                  <a:pt x="0" y="446"/>
                </a:lnTo>
                <a:lnTo>
                  <a:pt x="0" y="421"/>
                </a:lnTo>
                <a:lnTo>
                  <a:pt x="174" y="422"/>
                </a:lnTo>
                <a:lnTo>
                  <a:pt x="316" y="434"/>
                </a:lnTo>
                <a:lnTo>
                  <a:pt x="334" y="0"/>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3" name="Shape - Tennessee"/>
          <p:cNvSpPr>
            <a:spLocks noChangeAspect="1"/>
          </p:cNvSpPr>
          <p:nvPr/>
        </p:nvSpPr>
        <p:spPr bwMode="auto">
          <a:xfrm>
            <a:off x="5700712" y="3614738"/>
            <a:ext cx="1100137" cy="396875"/>
          </a:xfrm>
          <a:custGeom>
            <a:avLst/>
            <a:gdLst>
              <a:gd name="T0" fmla="*/ 2147483647 w 699"/>
              <a:gd name="T1" fmla="*/ 2147483647 h 255"/>
              <a:gd name="T2" fmla="*/ 2147483647 w 699"/>
              <a:gd name="T3" fmla="*/ 2147483647 h 255"/>
              <a:gd name="T4" fmla="*/ 2147483647 w 699"/>
              <a:gd name="T5" fmla="*/ 2147483647 h 255"/>
              <a:gd name="T6" fmla="*/ 2147483647 w 699"/>
              <a:gd name="T7" fmla="*/ 2147483647 h 255"/>
              <a:gd name="T8" fmla="*/ 0 w 699"/>
              <a:gd name="T9" fmla="*/ 2147483647 h 255"/>
              <a:gd name="T10" fmla="*/ 2147483647 w 699"/>
              <a:gd name="T11" fmla="*/ 2147483647 h 255"/>
              <a:gd name="T12" fmla="*/ 2147483647 w 699"/>
              <a:gd name="T13" fmla="*/ 2147483647 h 255"/>
              <a:gd name="T14" fmla="*/ 2147483647 w 699"/>
              <a:gd name="T15" fmla="*/ 2147483647 h 255"/>
              <a:gd name="T16" fmla="*/ 2147483647 w 699"/>
              <a:gd name="T17" fmla="*/ 2147483647 h 255"/>
              <a:gd name="T18" fmla="*/ 2147483647 w 699"/>
              <a:gd name="T19" fmla="*/ 2147483647 h 255"/>
              <a:gd name="T20" fmla="*/ 2147483647 w 699"/>
              <a:gd name="T21" fmla="*/ 2147483647 h 255"/>
              <a:gd name="T22" fmla="*/ 2147483647 w 699"/>
              <a:gd name="T23" fmla="*/ 0 h 255"/>
              <a:gd name="T24" fmla="*/ 2147483647 w 699"/>
              <a:gd name="T25" fmla="*/ 2147483647 h 255"/>
              <a:gd name="T26" fmla="*/ 2147483647 w 699"/>
              <a:gd name="T27" fmla="*/ 2147483647 h 255"/>
              <a:gd name="T28" fmla="*/ 2147483647 w 699"/>
              <a:gd name="T29" fmla="*/ 2147483647 h 255"/>
              <a:gd name="T30" fmla="*/ 2147483647 w 699"/>
              <a:gd name="T31" fmla="*/ 2147483647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9"/>
              <a:gd name="T49" fmla="*/ 0 h 255"/>
              <a:gd name="T50" fmla="*/ 699 w 699"/>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9" h="255">
                <a:moveTo>
                  <a:pt x="42" y="117"/>
                </a:moveTo>
                <a:lnTo>
                  <a:pt x="42" y="121"/>
                </a:lnTo>
                <a:lnTo>
                  <a:pt x="30" y="145"/>
                </a:lnTo>
                <a:lnTo>
                  <a:pt x="43" y="178"/>
                </a:lnTo>
                <a:lnTo>
                  <a:pt x="0" y="206"/>
                </a:lnTo>
                <a:lnTo>
                  <a:pt x="9" y="255"/>
                </a:lnTo>
                <a:lnTo>
                  <a:pt x="192" y="240"/>
                </a:lnTo>
                <a:lnTo>
                  <a:pt x="410" y="215"/>
                </a:lnTo>
                <a:lnTo>
                  <a:pt x="519" y="196"/>
                </a:lnTo>
                <a:lnTo>
                  <a:pt x="541" y="130"/>
                </a:lnTo>
                <a:lnTo>
                  <a:pt x="580" y="127"/>
                </a:lnTo>
                <a:lnTo>
                  <a:pt x="699" y="0"/>
                </a:lnTo>
                <a:lnTo>
                  <a:pt x="544" y="32"/>
                </a:lnTo>
                <a:lnTo>
                  <a:pt x="183" y="84"/>
                </a:lnTo>
                <a:lnTo>
                  <a:pt x="186" y="99"/>
                </a:lnTo>
                <a:lnTo>
                  <a:pt x="42" y="117"/>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4" name="Shape - South Dakota"/>
          <p:cNvSpPr>
            <a:spLocks noChangeAspect="1"/>
          </p:cNvSpPr>
          <p:nvPr/>
        </p:nvSpPr>
        <p:spPr bwMode="auto">
          <a:xfrm>
            <a:off x="3938587" y="2309813"/>
            <a:ext cx="920750" cy="593725"/>
          </a:xfrm>
          <a:custGeom>
            <a:avLst/>
            <a:gdLst>
              <a:gd name="T0" fmla="*/ 2147483647 w 583"/>
              <a:gd name="T1" fmla="*/ 0 h 380"/>
              <a:gd name="T2" fmla="*/ 2147483647 w 583"/>
              <a:gd name="T3" fmla="*/ 2147483647 h 380"/>
              <a:gd name="T4" fmla="*/ 0 w 583"/>
              <a:gd name="T5" fmla="*/ 2147483647 h 380"/>
              <a:gd name="T6" fmla="*/ 2147483647 w 583"/>
              <a:gd name="T7" fmla="*/ 2147483647 h 380"/>
              <a:gd name="T8" fmla="*/ 2147483647 w 583"/>
              <a:gd name="T9" fmla="*/ 2147483647 h 380"/>
              <a:gd name="T10" fmla="*/ 2147483647 w 583"/>
              <a:gd name="T11" fmla="*/ 2147483647 h 380"/>
              <a:gd name="T12" fmla="*/ 2147483647 w 583"/>
              <a:gd name="T13" fmla="*/ 2147483647 h 380"/>
              <a:gd name="T14" fmla="*/ 2147483647 w 583"/>
              <a:gd name="T15" fmla="*/ 2147483647 h 380"/>
              <a:gd name="T16" fmla="*/ 2147483647 w 583"/>
              <a:gd name="T17" fmla="*/ 2147483647 h 380"/>
              <a:gd name="T18" fmla="*/ 2147483647 w 583"/>
              <a:gd name="T19" fmla="*/ 2147483647 h 380"/>
              <a:gd name="T20" fmla="*/ 2147483647 w 583"/>
              <a:gd name="T21" fmla="*/ 2147483647 h 380"/>
              <a:gd name="T22" fmla="*/ 2147483647 w 583"/>
              <a:gd name="T23" fmla="*/ 2147483647 h 380"/>
              <a:gd name="T24" fmla="*/ 2147483647 w 583"/>
              <a:gd name="T25" fmla="*/ 2147483647 h 380"/>
              <a:gd name="T26" fmla="*/ 2147483647 w 583"/>
              <a:gd name="T27" fmla="*/ 0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3"/>
              <a:gd name="T43" fmla="*/ 0 h 380"/>
              <a:gd name="T44" fmla="*/ 583 w 583"/>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3" h="380">
                <a:moveTo>
                  <a:pt x="11" y="0"/>
                </a:moveTo>
                <a:lnTo>
                  <a:pt x="9" y="147"/>
                </a:lnTo>
                <a:lnTo>
                  <a:pt x="0" y="320"/>
                </a:lnTo>
                <a:lnTo>
                  <a:pt x="424" y="326"/>
                </a:lnTo>
                <a:lnTo>
                  <a:pt x="468" y="350"/>
                </a:lnTo>
                <a:lnTo>
                  <a:pt x="500" y="317"/>
                </a:lnTo>
                <a:lnTo>
                  <a:pt x="583" y="380"/>
                </a:lnTo>
                <a:lnTo>
                  <a:pt x="571" y="314"/>
                </a:lnTo>
                <a:lnTo>
                  <a:pt x="579" y="264"/>
                </a:lnTo>
                <a:lnTo>
                  <a:pt x="583" y="91"/>
                </a:lnTo>
                <a:lnTo>
                  <a:pt x="546" y="54"/>
                </a:lnTo>
                <a:lnTo>
                  <a:pt x="561" y="6"/>
                </a:lnTo>
                <a:lnTo>
                  <a:pt x="284" y="4"/>
                </a:lnTo>
                <a:lnTo>
                  <a:pt x="11"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5" name="Shape - South Carolina"/>
          <p:cNvSpPr>
            <a:spLocks noChangeAspect="1"/>
          </p:cNvSpPr>
          <p:nvPr/>
        </p:nvSpPr>
        <p:spPr bwMode="auto">
          <a:xfrm>
            <a:off x="6642099" y="3806825"/>
            <a:ext cx="646113" cy="503238"/>
          </a:xfrm>
          <a:custGeom>
            <a:avLst/>
            <a:gdLst>
              <a:gd name="T0" fmla="*/ 2147483647 w 408"/>
              <a:gd name="T1" fmla="*/ 2147483647 h 323"/>
              <a:gd name="T2" fmla="*/ 2147483647 w 408"/>
              <a:gd name="T3" fmla="*/ 2147483647 h 323"/>
              <a:gd name="T4" fmla="*/ 2147483647 w 408"/>
              <a:gd name="T5" fmla="*/ 0 h 323"/>
              <a:gd name="T6" fmla="*/ 2147483647 w 408"/>
              <a:gd name="T7" fmla="*/ 2147483647 h 323"/>
              <a:gd name="T8" fmla="*/ 2147483647 w 408"/>
              <a:gd name="T9" fmla="*/ 2147483647 h 323"/>
              <a:gd name="T10" fmla="*/ 2147483647 w 408"/>
              <a:gd name="T11" fmla="*/ 2147483647 h 323"/>
              <a:gd name="T12" fmla="*/ 2147483647 w 408"/>
              <a:gd name="T13" fmla="*/ 2147483647 h 323"/>
              <a:gd name="T14" fmla="*/ 2147483647 w 408"/>
              <a:gd name="T15" fmla="*/ 2147483647 h 323"/>
              <a:gd name="T16" fmla="*/ 2147483647 w 408"/>
              <a:gd name="T17" fmla="*/ 2147483647 h 323"/>
              <a:gd name="T18" fmla="*/ 2147483647 w 408"/>
              <a:gd name="T19" fmla="*/ 2147483647 h 323"/>
              <a:gd name="T20" fmla="*/ 2147483647 w 408"/>
              <a:gd name="T21" fmla="*/ 2147483647 h 323"/>
              <a:gd name="T22" fmla="*/ 2147483647 w 408"/>
              <a:gd name="T23" fmla="*/ 2147483647 h 323"/>
              <a:gd name="T24" fmla="*/ 2147483647 w 408"/>
              <a:gd name="T25" fmla="*/ 2147483647 h 323"/>
              <a:gd name="T26" fmla="*/ 2147483647 w 408"/>
              <a:gd name="T27" fmla="*/ 2147483647 h 323"/>
              <a:gd name="T28" fmla="*/ 0 w 408"/>
              <a:gd name="T29" fmla="*/ 2147483647 h 323"/>
              <a:gd name="T30" fmla="*/ 2147483647 w 408"/>
              <a:gd name="T31" fmla="*/ 2147483647 h 3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8"/>
              <a:gd name="T49" fmla="*/ 0 h 323"/>
              <a:gd name="T50" fmla="*/ 408 w 408"/>
              <a:gd name="T51" fmla="*/ 323 h 3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8" h="323">
                <a:moveTo>
                  <a:pt x="15" y="58"/>
                </a:moveTo>
                <a:lnTo>
                  <a:pt x="47" y="27"/>
                </a:lnTo>
                <a:lnTo>
                  <a:pt x="170" y="0"/>
                </a:lnTo>
                <a:lnTo>
                  <a:pt x="207" y="18"/>
                </a:lnTo>
                <a:lnTo>
                  <a:pt x="286" y="5"/>
                </a:lnTo>
                <a:lnTo>
                  <a:pt x="350" y="51"/>
                </a:lnTo>
                <a:lnTo>
                  <a:pt x="408" y="86"/>
                </a:lnTo>
                <a:lnTo>
                  <a:pt x="375" y="183"/>
                </a:lnTo>
                <a:lnTo>
                  <a:pt x="326" y="233"/>
                </a:lnTo>
                <a:lnTo>
                  <a:pt x="272" y="247"/>
                </a:lnTo>
                <a:lnTo>
                  <a:pt x="283" y="286"/>
                </a:lnTo>
                <a:lnTo>
                  <a:pt x="250" y="323"/>
                </a:lnTo>
                <a:lnTo>
                  <a:pt x="187" y="233"/>
                </a:lnTo>
                <a:lnTo>
                  <a:pt x="26" y="86"/>
                </a:lnTo>
                <a:lnTo>
                  <a:pt x="0" y="86"/>
                </a:lnTo>
                <a:lnTo>
                  <a:pt x="15" y="58"/>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6" name="Shape - Rhode Island"/>
          <p:cNvSpPr>
            <a:spLocks noChangeAspect="1"/>
          </p:cNvSpPr>
          <p:nvPr/>
        </p:nvSpPr>
        <p:spPr bwMode="auto">
          <a:xfrm>
            <a:off x="7766049" y="2452688"/>
            <a:ext cx="120650" cy="101600"/>
          </a:xfrm>
          <a:custGeom>
            <a:avLst/>
            <a:gdLst>
              <a:gd name="T0" fmla="*/ 0 w 77"/>
              <a:gd name="T1" fmla="*/ 2147483647 h 64"/>
              <a:gd name="T2" fmla="*/ 2147483647 w 77"/>
              <a:gd name="T3" fmla="*/ 0 h 64"/>
              <a:gd name="T4" fmla="*/ 2147483647 w 77"/>
              <a:gd name="T5" fmla="*/ 2147483647 h 64"/>
              <a:gd name="T6" fmla="*/ 2147483647 w 77"/>
              <a:gd name="T7" fmla="*/ 2147483647 h 64"/>
              <a:gd name="T8" fmla="*/ 2147483647 w 77"/>
              <a:gd name="T9" fmla="*/ 2147483647 h 64"/>
              <a:gd name="T10" fmla="*/ 2147483647 w 77"/>
              <a:gd name="T11" fmla="*/ 2147483647 h 64"/>
              <a:gd name="T12" fmla="*/ 0 w 77"/>
              <a:gd name="T13" fmla="*/ 2147483647 h 64"/>
              <a:gd name="T14" fmla="*/ 0 60000 65536"/>
              <a:gd name="T15" fmla="*/ 0 60000 65536"/>
              <a:gd name="T16" fmla="*/ 0 60000 65536"/>
              <a:gd name="T17" fmla="*/ 0 60000 65536"/>
              <a:gd name="T18" fmla="*/ 0 60000 65536"/>
              <a:gd name="T19" fmla="*/ 0 60000 65536"/>
              <a:gd name="T20" fmla="*/ 0 60000 65536"/>
              <a:gd name="T21" fmla="*/ 0 w 77"/>
              <a:gd name="T22" fmla="*/ 0 h 64"/>
              <a:gd name="T23" fmla="*/ 77 w 77"/>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4">
                <a:moveTo>
                  <a:pt x="0" y="10"/>
                </a:moveTo>
                <a:lnTo>
                  <a:pt x="32" y="0"/>
                </a:lnTo>
                <a:lnTo>
                  <a:pt x="77" y="33"/>
                </a:lnTo>
                <a:lnTo>
                  <a:pt x="68" y="42"/>
                </a:lnTo>
                <a:lnTo>
                  <a:pt x="46" y="42"/>
                </a:lnTo>
                <a:lnTo>
                  <a:pt x="35" y="64"/>
                </a:lnTo>
                <a:lnTo>
                  <a:pt x="0" y="1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7" name="Shape - Pennsylvania"/>
          <p:cNvSpPr>
            <a:spLocks noChangeAspect="1"/>
          </p:cNvSpPr>
          <p:nvPr/>
        </p:nvSpPr>
        <p:spPr bwMode="auto">
          <a:xfrm>
            <a:off x="6750049" y="2582863"/>
            <a:ext cx="746125" cy="482600"/>
          </a:xfrm>
          <a:custGeom>
            <a:avLst/>
            <a:gdLst>
              <a:gd name="T0" fmla="*/ 43 w 473"/>
              <a:gd name="T1" fmla="*/ 45 h 310"/>
              <a:gd name="T2" fmla="*/ 0 w 473"/>
              <a:gd name="T3" fmla="*/ 87 h 310"/>
              <a:gd name="T4" fmla="*/ 24 w 473"/>
              <a:gd name="T5" fmla="*/ 237 h 310"/>
              <a:gd name="T6" fmla="*/ 43 w 473"/>
              <a:gd name="T7" fmla="*/ 310 h 310"/>
              <a:gd name="T8" fmla="*/ 124 w 473"/>
              <a:gd name="T9" fmla="*/ 304 h 310"/>
              <a:gd name="T10" fmla="*/ 422 w 473"/>
              <a:gd name="T11" fmla="*/ 248 h 310"/>
              <a:gd name="T12" fmla="*/ 443 w 473"/>
              <a:gd name="T13" fmla="*/ 239 h 310"/>
              <a:gd name="T14" fmla="*/ 473 w 473"/>
              <a:gd name="T15" fmla="*/ 169 h 310"/>
              <a:gd name="T16" fmla="*/ 428 w 473"/>
              <a:gd name="T17" fmla="*/ 130 h 310"/>
              <a:gd name="T18" fmla="*/ 452 w 473"/>
              <a:gd name="T19" fmla="*/ 41 h 310"/>
              <a:gd name="T20" fmla="*/ 418 w 473"/>
              <a:gd name="T21" fmla="*/ 32 h 310"/>
              <a:gd name="T22" fmla="*/ 418 w 473"/>
              <a:gd name="T23" fmla="*/ 9 h 310"/>
              <a:gd name="T24" fmla="*/ 403 w 473"/>
              <a:gd name="T25" fmla="*/ 0 h 310"/>
              <a:gd name="T26" fmla="*/ 57 w 473"/>
              <a:gd name="T27" fmla="*/ 64 h 310"/>
              <a:gd name="T28" fmla="*/ 43 w 473"/>
              <a:gd name="T29" fmla="*/ 45 h 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3"/>
              <a:gd name="T46" fmla="*/ 0 h 310"/>
              <a:gd name="T47" fmla="*/ 473 w 473"/>
              <a:gd name="T48" fmla="*/ 310 h 3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3" h="310">
                <a:moveTo>
                  <a:pt x="43" y="45"/>
                </a:moveTo>
                <a:lnTo>
                  <a:pt x="0" y="87"/>
                </a:lnTo>
                <a:lnTo>
                  <a:pt x="24" y="237"/>
                </a:lnTo>
                <a:lnTo>
                  <a:pt x="43" y="310"/>
                </a:lnTo>
                <a:lnTo>
                  <a:pt x="124" y="304"/>
                </a:lnTo>
                <a:lnTo>
                  <a:pt x="422" y="248"/>
                </a:lnTo>
                <a:lnTo>
                  <a:pt x="443" y="239"/>
                </a:lnTo>
                <a:lnTo>
                  <a:pt x="473" y="169"/>
                </a:lnTo>
                <a:lnTo>
                  <a:pt x="428" y="130"/>
                </a:lnTo>
                <a:lnTo>
                  <a:pt x="452" y="41"/>
                </a:lnTo>
                <a:lnTo>
                  <a:pt x="418" y="32"/>
                </a:lnTo>
                <a:lnTo>
                  <a:pt x="418" y="9"/>
                </a:lnTo>
                <a:lnTo>
                  <a:pt x="403" y="0"/>
                </a:lnTo>
                <a:lnTo>
                  <a:pt x="57" y="64"/>
                </a:lnTo>
                <a:lnTo>
                  <a:pt x="43" y="45"/>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8" name="Shape - Oregon"/>
          <p:cNvSpPr>
            <a:spLocks noChangeAspect="1"/>
          </p:cNvSpPr>
          <p:nvPr/>
        </p:nvSpPr>
        <p:spPr bwMode="auto">
          <a:xfrm>
            <a:off x="1546224" y="1990725"/>
            <a:ext cx="1044575" cy="784225"/>
          </a:xfrm>
          <a:custGeom>
            <a:avLst/>
            <a:gdLst>
              <a:gd name="T0" fmla="*/ 145 w 662"/>
              <a:gd name="T1" fmla="*/ 0 h 505"/>
              <a:gd name="T2" fmla="*/ 126 w 662"/>
              <a:gd name="T3" fmla="*/ 11 h 505"/>
              <a:gd name="T4" fmla="*/ 114 w 662"/>
              <a:gd name="T5" fmla="*/ 55 h 505"/>
              <a:gd name="T6" fmla="*/ 102 w 662"/>
              <a:gd name="T7" fmla="*/ 93 h 505"/>
              <a:gd name="T8" fmla="*/ 93 w 662"/>
              <a:gd name="T9" fmla="*/ 123 h 505"/>
              <a:gd name="T10" fmla="*/ 81 w 662"/>
              <a:gd name="T11" fmla="*/ 155 h 505"/>
              <a:gd name="T12" fmla="*/ 67 w 662"/>
              <a:gd name="T13" fmla="*/ 188 h 505"/>
              <a:gd name="T14" fmla="*/ 50 w 662"/>
              <a:gd name="T15" fmla="*/ 224 h 505"/>
              <a:gd name="T16" fmla="*/ 26 w 662"/>
              <a:gd name="T17" fmla="*/ 266 h 505"/>
              <a:gd name="T18" fmla="*/ 0 w 662"/>
              <a:gd name="T19" fmla="*/ 306 h 505"/>
              <a:gd name="T20" fmla="*/ 0 w 662"/>
              <a:gd name="T21" fmla="*/ 394 h 505"/>
              <a:gd name="T22" fmla="*/ 371 w 662"/>
              <a:gd name="T23" fmla="*/ 470 h 505"/>
              <a:gd name="T24" fmla="*/ 543 w 662"/>
              <a:gd name="T25" fmla="*/ 505 h 505"/>
              <a:gd name="T26" fmla="*/ 579 w 662"/>
              <a:gd name="T27" fmla="*/ 330 h 505"/>
              <a:gd name="T28" fmla="*/ 601 w 662"/>
              <a:gd name="T29" fmla="*/ 315 h 505"/>
              <a:gd name="T30" fmla="*/ 580 w 662"/>
              <a:gd name="T31" fmla="*/ 276 h 505"/>
              <a:gd name="T32" fmla="*/ 591 w 662"/>
              <a:gd name="T33" fmla="*/ 236 h 505"/>
              <a:gd name="T34" fmla="*/ 662 w 662"/>
              <a:gd name="T35" fmla="*/ 169 h 505"/>
              <a:gd name="T36" fmla="*/ 613 w 662"/>
              <a:gd name="T37" fmla="*/ 108 h 505"/>
              <a:gd name="T38" fmla="*/ 407 w 662"/>
              <a:gd name="T39" fmla="*/ 64 h 505"/>
              <a:gd name="T40" fmla="*/ 379 w 662"/>
              <a:gd name="T41" fmla="*/ 82 h 505"/>
              <a:gd name="T42" fmla="*/ 342 w 662"/>
              <a:gd name="T43" fmla="*/ 52 h 505"/>
              <a:gd name="T44" fmla="*/ 309 w 662"/>
              <a:gd name="T45" fmla="*/ 84 h 505"/>
              <a:gd name="T46" fmla="*/ 278 w 662"/>
              <a:gd name="T47" fmla="*/ 52 h 505"/>
              <a:gd name="T48" fmla="*/ 196 w 662"/>
              <a:gd name="T49" fmla="*/ 54 h 505"/>
              <a:gd name="T50" fmla="*/ 206 w 662"/>
              <a:gd name="T51" fmla="*/ 5 h 505"/>
              <a:gd name="T52" fmla="*/ 145 w 662"/>
              <a:gd name="T53" fmla="*/ 0 h 5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2"/>
              <a:gd name="T82" fmla="*/ 0 h 505"/>
              <a:gd name="T83" fmla="*/ 662 w 662"/>
              <a:gd name="T84" fmla="*/ 505 h 5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2" h="505">
                <a:moveTo>
                  <a:pt x="145" y="0"/>
                </a:moveTo>
                <a:lnTo>
                  <a:pt x="126" y="11"/>
                </a:lnTo>
                <a:lnTo>
                  <a:pt x="114" y="55"/>
                </a:lnTo>
                <a:lnTo>
                  <a:pt x="102" y="93"/>
                </a:lnTo>
                <a:lnTo>
                  <a:pt x="93" y="123"/>
                </a:lnTo>
                <a:lnTo>
                  <a:pt x="81" y="155"/>
                </a:lnTo>
                <a:lnTo>
                  <a:pt x="67" y="188"/>
                </a:lnTo>
                <a:lnTo>
                  <a:pt x="50" y="224"/>
                </a:lnTo>
                <a:lnTo>
                  <a:pt x="26" y="266"/>
                </a:lnTo>
                <a:lnTo>
                  <a:pt x="0" y="306"/>
                </a:lnTo>
                <a:lnTo>
                  <a:pt x="0" y="394"/>
                </a:lnTo>
                <a:lnTo>
                  <a:pt x="371" y="470"/>
                </a:lnTo>
                <a:lnTo>
                  <a:pt x="543" y="505"/>
                </a:lnTo>
                <a:lnTo>
                  <a:pt x="579" y="330"/>
                </a:lnTo>
                <a:lnTo>
                  <a:pt x="601" y="315"/>
                </a:lnTo>
                <a:lnTo>
                  <a:pt x="580" y="276"/>
                </a:lnTo>
                <a:lnTo>
                  <a:pt x="591" y="236"/>
                </a:lnTo>
                <a:lnTo>
                  <a:pt x="662" y="169"/>
                </a:lnTo>
                <a:lnTo>
                  <a:pt x="613" y="108"/>
                </a:lnTo>
                <a:lnTo>
                  <a:pt x="407" y="64"/>
                </a:lnTo>
                <a:lnTo>
                  <a:pt x="379" y="82"/>
                </a:lnTo>
                <a:lnTo>
                  <a:pt x="342" y="52"/>
                </a:lnTo>
                <a:lnTo>
                  <a:pt x="309" y="84"/>
                </a:lnTo>
                <a:lnTo>
                  <a:pt x="278" y="52"/>
                </a:lnTo>
                <a:lnTo>
                  <a:pt x="196" y="54"/>
                </a:lnTo>
                <a:lnTo>
                  <a:pt x="206" y="5"/>
                </a:lnTo>
                <a:lnTo>
                  <a:pt x="145"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29" name="Shape - Oklahoma"/>
          <p:cNvSpPr>
            <a:spLocks noChangeAspect="1"/>
          </p:cNvSpPr>
          <p:nvPr/>
        </p:nvSpPr>
        <p:spPr bwMode="auto">
          <a:xfrm>
            <a:off x="4035424" y="3749675"/>
            <a:ext cx="1125538" cy="534988"/>
          </a:xfrm>
          <a:custGeom>
            <a:avLst/>
            <a:gdLst>
              <a:gd name="T0" fmla="*/ 2147483647 w 713"/>
              <a:gd name="T1" fmla="*/ 0 h 343"/>
              <a:gd name="T2" fmla="*/ 0 w 713"/>
              <a:gd name="T3" fmla="*/ 2147483647 h 343"/>
              <a:gd name="T4" fmla="*/ 2147483647 w 713"/>
              <a:gd name="T5" fmla="*/ 2147483647 h 343"/>
              <a:gd name="T6" fmla="*/ 2147483647 w 713"/>
              <a:gd name="T7" fmla="*/ 2147483647 h 343"/>
              <a:gd name="T8" fmla="*/ 2147483647 w 713"/>
              <a:gd name="T9" fmla="*/ 2147483647 h 343"/>
              <a:gd name="T10" fmla="*/ 2147483647 w 713"/>
              <a:gd name="T11" fmla="*/ 2147483647 h 343"/>
              <a:gd name="T12" fmla="*/ 2147483647 w 713"/>
              <a:gd name="T13" fmla="*/ 2147483647 h 343"/>
              <a:gd name="T14" fmla="*/ 2147483647 w 713"/>
              <a:gd name="T15" fmla="*/ 2147483647 h 343"/>
              <a:gd name="T16" fmla="*/ 2147483647 w 713"/>
              <a:gd name="T17" fmla="*/ 2147483647 h 343"/>
              <a:gd name="T18" fmla="*/ 2147483647 w 713"/>
              <a:gd name="T19" fmla="*/ 2147483647 h 343"/>
              <a:gd name="T20" fmla="*/ 2147483647 w 713"/>
              <a:gd name="T21" fmla="*/ 2147483647 h 343"/>
              <a:gd name="T22" fmla="*/ 2147483647 w 713"/>
              <a:gd name="T23" fmla="*/ 2147483647 h 343"/>
              <a:gd name="T24" fmla="*/ 2147483647 w 713"/>
              <a:gd name="T25" fmla="*/ 0 h 3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3"/>
              <a:gd name="T40" fmla="*/ 0 h 343"/>
              <a:gd name="T41" fmla="*/ 713 w 713"/>
              <a:gd name="T42" fmla="*/ 343 h 3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3" h="343">
                <a:moveTo>
                  <a:pt x="4" y="0"/>
                </a:moveTo>
                <a:lnTo>
                  <a:pt x="0" y="61"/>
                </a:lnTo>
                <a:lnTo>
                  <a:pt x="253" y="70"/>
                </a:lnTo>
                <a:lnTo>
                  <a:pt x="255" y="266"/>
                </a:lnTo>
                <a:lnTo>
                  <a:pt x="385" y="319"/>
                </a:lnTo>
                <a:lnTo>
                  <a:pt x="420" y="300"/>
                </a:lnTo>
                <a:lnTo>
                  <a:pt x="502" y="343"/>
                </a:lnTo>
                <a:lnTo>
                  <a:pt x="556" y="342"/>
                </a:lnTo>
                <a:lnTo>
                  <a:pt x="654" y="300"/>
                </a:lnTo>
                <a:lnTo>
                  <a:pt x="713" y="340"/>
                </a:lnTo>
                <a:lnTo>
                  <a:pt x="713" y="128"/>
                </a:lnTo>
                <a:lnTo>
                  <a:pt x="695" y="5"/>
                </a:lnTo>
                <a:lnTo>
                  <a:pt x="4"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0" name="Shape - Ohio"/>
          <p:cNvSpPr>
            <a:spLocks noChangeAspect="1"/>
          </p:cNvSpPr>
          <p:nvPr/>
        </p:nvSpPr>
        <p:spPr bwMode="auto">
          <a:xfrm>
            <a:off x="6245224" y="2716213"/>
            <a:ext cx="547688" cy="619125"/>
          </a:xfrm>
          <a:custGeom>
            <a:avLst/>
            <a:gdLst>
              <a:gd name="T0" fmla="*/ 0 w 345"/>
              <a:gd name="T1" fmla="*/ 89 h 398"/>
              <a:gd name="T2" fmla="*/ 155 w 345"/>
              <a:gd name="T3" fmla="*/ 74 h 398"/>
              <a:gd name="T4" fmla="*/ 188 w 345"/>
              <a:gd name="T5" fmla="*/ 80 h 398"/>
              <a:gd name="T6" fmla="*/ 261 w 345"/>
              <a:gd name="T7" fmla="*/ 46 h 398"/>
              <a:gd name="T8" fmla="*/ 277 w 345"/>
              <a:gd name="T9" fmla="*/ 15 h 398"/>
              <a:gd name="T10" fmla="*/ 321 w 345"/>
              <a:gd name="T11" fmla="*/ 0 h 398"/>
              <a:gd name="T12" fmla="*/ 345 w 345"/>
              <a:gd name="T13" fmla="*/ 150 h 398"/>
              <a:gd name="T14" fmla="*/ 327 w 345"/>
              <a:gd name="T15" fmla="*/ 167 h 398"/>
              <a:gd name="T16" fmla="*/ 331 w 345"/>
              <a:gd name="T17" fmla="*/ 271 h 398"/>
              <a:gd name="T18" fmla="*/ 297 w 345"/>
              <a:gd name="T19" fmla="*/ 280 h 398"/>
              <a:gd name="T20" fmla="*/ 277 w 345"/>
              <a:gd name="T21" fmla="*/ 338 h 398"/>
              <a:gd name="T22" fmla="*/ 251 w 345"/>
              <a:gd name="T23" fmla="*/ 331 h 398"/>
              <a:gd name="T24" fmla="*/ 242 w 345"/>
              <a:gd name="T25" fmla="*/ 398 h 398"/>
              <a:gd name="T26" fmla="*/ 203 w 345"/>
              <a:gd name="T27" fmla="*/ 369 h 398"/>
              <a:gd name="T28" fmla="*/ 127 w 345"/>
              <a:gd name="T29" fmla="*/ 387 h 398"/>
              <a:gd name="T30" fmla="*/ 94 w 345"/>
              <a:gd name="T31" fmla="*/ 362 h 398"/>
              <a:gd name="T32" fmla="*/ 51 w 345"/>
              <a:gd name="T33" fmla="*/ 360 h 398"/>
              <a:gd name="T34" fmla="*/ 29 w 345"/>
              <a:gd name="T35" fmla="*/ 249 h 398"/>
              <a:gd name="T36" fmla="*/ 0 w 345"/>
              <a:gd name="T37" fmla="*/ 89 h 3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
              <a:gd name="T58" fmla="*/ 0 h 398"/>
              <a:gd name="T59" fmla="*/ 345 w 345"/>
              <a:gd name="T60" fmla="*/ 398 h 3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 h="398">
                <a:moveTo>
                  <a:pt x="0" y="89"/>
                </a:moveTo>
                <a:lnTo>
                  <a:pt x="155" y="74"/>
                </a:lnTo>
                <a:lnTo>
                  <a:pt x="188" y="80"/>
                </a:lnTo>
                <a:lnTo>
                  <a:pt x="261" y="46"/>
                </a:lnTo>
                <a:lnTo>
                  <a:pt x="277" y="15"/>
                </a:lnTo>
                <a:lnTo>
                  <a:pt x="321" y="0"/>
                </a:lnTo>
                <a:lnTo>
                  <a:pt x="345" y="150"/>
                </a:lnTo>
                <a:lnTo>
                  <a:pt x="327" y="167"/>
                </a:lnTo>
                <a:lnTo>
                  <a:pt x="331" y="271"/>
                </a:lnTo>
                <a:lnTo>
                  <a:pt x="297" y="280"/>
                </a:lnTo>
                <a:lnTo>
                  <a:pt x="277" y="338"/>
                </a:lnTo>
                <a:lnTo>
                  <a:pt x="251" y="331"/>
                </a:lnTo>
                <a:lnTo>
                  <a:pt x="242" y="398"/>
                </a:lnTo>
                <a:lnTo>
                  <a:pt x="203" y="369"/>
                </a:lnTo>
                <a:lnTo>
                  <a:pt x="127" y="387"/>
                </a:lnTo>
                <a:lnTo>
                  <a:pt x="94" y="362"/>
                </a:lnTo>
                <a:lnTo>
                  <a:pt x="51" y="360"/>
                </a:lnTo>
                <a:lnTo>
                  <a:pt x="29" y="249"/>
                </a:lnTo>
                <a:lnTo>
                  <a:pt x="0" y="89"/>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1" name="Shape - North Dakota"/>
          <p:cNvSpPr>
            <a:spLocks noChangeAspect="1"/>
          </p:cNvSpPr>
          <p:nvPr/>
        </p:nvSpPr>
        <p:spPr bwMode="auto">
          <a:xfrm>
            <a:off x="3968749" y="1824038"/>
            <a:ext cx="876300" cy="506412"/>
          </a:xfrm>
          <a:custGeom>
            <a:avLst/>
            <a:gdLst>
              <a:gd name="T0" fmla="*/ 2147483647 w 555"/>
              <a:gd name="T1" fmla="*/ 0 h 325"/>
              <a:gd name="T2" fmla="*/ 2147483647 w 555"/>
              <a:gd name="T3" fmla="*/ 2147483647 h 325"/>
              <a:gd name="T4" fmla="*/ 2147483647 w 555"/>
              <a:gd name="T5" fmla="*/ 2147483647 h 325"/>
              <a:gd name="T6" fmla="*/ 2147483647 w 555"/>
              <a:gd name="T7" fmla="*/ 2147483647 h 325"/>
              <a:gd name="T8" fmla="*/ 2147483647 w 555"/>
              <a:gd name="T9" fmla="*/ 2147483647 h 325"/>
              <a:gd name="T10" fmla="*/ 2147483647 w 555"/>
              <a:gd name="T11" fmla="*/ 2147483647 h 325"/>
              <a:gd name="T12" fmla="*/ 2147483647 w 555"/>
              <a:gd name="T13" fmla="*/ 2147483647 h 325"/>
              <a:gd name="T14" fmla="*/ 0 w 555"/>
              <a:gd name="T15" fmla="*/ 2147483647 h 325"/>
              <a:gd name="T16" fmla="*/ 2147483647 w 555"/>
              <a:gd name="T17" fmla="*/ 0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325"/>
              <a:gd name="T29" fmla="*/ 555 w 555"/>
              <a:gd name="T30" fmla="*/ 325 h 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325">
                <a:moveTo>
                  <a:pt x="2" y="0"/>
                </a:moveTo>
                <a:lnTo>
                  <a:pt x="465" y="10"/>
                </a:lnTo>
                <a:lnTo>
                  <a:pt x="500" y="106"/>
                </a:lnTo>
                <a:lnTo>
                  <a:pt x="532" y="179"/>
                </a:lnTo>
                <a:lnTo>
                  <a:pt x="555" y="298"/>
                </a:lnTo>
                <a:lnTo>
                  <a:pt x="541" y="325"/>
                </a:lnTo>
                <a:lnTo>
                  <a:pt x="370" y="320"/>
                </a:lnTo>
                <a:lnTo>
                  <a:pt x="0" y="314"/>
                </a:lnTo>
                <a:lnTo>
                  <a:pt x="2"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2" name="Shape - North Carolina"/>
          <p:cNvSpPr>
            <a:spLocks noChangeAspect="1"/>
          </p:cNvSpPr>
          <p:nvPr/>
        </p:nvSpPr>
        <p:spPr bwMode="auto">
          <a:xfrm>
            <a:off x="6513512" y="3460750"/>
            <a:ext cx="1112837" cy="479425"/>
          </a:xfrm>
          <a:custGeom>
            <a:avLst/>
            <a:gdLst>
              <a:gd name="T0" fmla="*/ 2147483647 w 704"/>
              <a:gd name="T1" fmla="*/ 2147483647 h 308"/>
              <a:gd name="T2" fmla="*/ 0 w 704"/>
              <a:gd name="T3" fmla="*/ 2147483647 h 308"/>
              <a:gd name="T4" fmla="*/ 2147483647 w 704"/>
              <a:gd name="T5" fmla="*/ 2147483647 h 308"/>
              <a:gd name="T6" fmla="*/ 2147483647 w 704"/>
              <a:gd name="T7" fmla="*/ 2147483647 h 308"/>
              <a:gd name="T8" fmla="*/ 2147483647 w 704"/>
              <a:gd name="T9" fmla="*/ 2147483647 h 308"/>
              <a:gd name="T10" fmla="*/ 2147483647 w 704"/>
              <a:gd name="T11" fmla="*/ 2147483647 h 308"/>
              <a:gd name="T12" fmla="*/ 2147483647 w 704"/>
              <a:gd name="T13" fmla="*/ 2147483647 h 308"/>
              <a:gd name="T14" fmla="*/ 2147483647 w 704"/>
              <a:gd name="T15" fmla="*/ 2147483647 h 308"/>
              <a:gd name="T16" fmla="*/ 2147483647 w 704"/>
              <a:gd name="T17" fmla="*/ 2147483647 h 308"/>
              <a:gd name="T18" fmla="*/ 2147483647 w 704"/>
              <a:gd name="T19" fmla="*/ 2147483647 h 308"/>
              <a:gd name="T20" fmla="*/ 2147483647 w 704"/>
              <a:gd name="T21" fmla="*/ 2147483647 h 308"/>
              <a:gd name="T22" fmla="*/ 2147483647 w 704"/>
              <a:gd name="T23" fmla="*/ 2147483647 h 308"/>
              <a:gd name="T24" fmla="*/ 2147483647 w 704"/>
              <a:gd name="T25" fmla="*/ 2147483647 h 308"/>
              <a:gd name="T26" fmla="*/ 2147483647 w 704"/>
              <a:gd name="T27" fmla="*/ 2147483647 h 308"/>
              <a:gd name="T28" fmla="*/ 2147483647 w 704"/>
              <a:gd name="T29" fmla="*/ 2147483647 h 308"/>
              <a:gd name="T30" fmla="*/ 2147483647 w 704"/>
              <a:gd name="T31" fmla="*/ 2147483647 h 308"/>
              <a:gd name="T32" fmla="*/ 2147483647 w 704"/>
              <a:gd name="T33" fmla="*/ 2147483647 h 308"/>
              <a:gd name="T34" fmla="*/ 2147483647 w 704"/>
              <a:gd name="T35" fmla="*/ 2147483647 h 308"/>
              <a:gd name="T36" fmla="*/ 2147483647 w 704"/>
              <a:gd name="T37" fmla="*/ 2147483647 h 308"/>
              <a:gd name="T38" fmla="*/ 2147483647 w 704"/>
              <a:gd name="T39" fmla="*/ 2147483647 h 308"/>
              <a:gd name="T40" fmla="*/ 2147483647 w 704"/>
              <a:gd name="T41" fmla="*/ 2147483647 h 308"/>
              <a:gd name="T42" fmla="*/ 2147483647 w 704"/>
              <a:gd name="T43" fmla="*/ 2147483647 h 308"/>
              <a:gd name="T44" fmla="*/ 2147483647 w 704"/>
              <a:gd name="T45" fmla="*/ 2147483647 h 308"/>
              <a:gd name="T46" fmla="*/ 2147483647 w 704"/>
              <a:gd name="T47" fmla="*/ 2147483647 h 308"/>
              <a:gd name="T48" fmla="*/ 2147483647 w 704"/>
              <a:gd name="T49" fmla="*/ 2147483647 h 308"/>
              <a:gd name="T50" fmla="*/ 2147483647 w 704"/>
              <a:gd name="T51" fmla="*/ 2147483647 h 308"/>
              <a:gd name="T52" fmla="*/ 2147483647 w 704"/>
              <a:gd name="T53" fmla="*/ 2147483647 h 308"/>
              <a:gd name="T54" fmla="*/ 2147483647 w 704"/>
              <a:gd name="T55" fmla="*/ 2147483647 h 308"/>
              <a:gd name="T56" fmla="*/ 2147483647 w 704"/>
              <a:gd name="T57" fmla="*/ 2147483647 h 308"/>
              <a:gd name="T58" fmla="*/ 2147483647 w 704"/>
              <a:gd name="T59" fmla="*/ 0 h 308"/>
              <a:gd name="T60" fmla="*/ 2147483647 w 704"/>
              <a:gd name="T61" fmla="*/ 2147483647 h 308"/>
              <a:gd name="T62" fmla="*/ 2147483647 w 704"/>
              <a:gd name="T63" fmla="*/ 2147483647 h 308"/>
              <a:gd name="T64" fmla="*/ 2147483647 w 704"/>
              <a:gd name="T65" fmla="*/ 2147483647 h 308"/>
              <a:gd name="T66" fmla="*/ 2147483647 w 704"/>
              <a:gd name="T67" fmla="*/ 2147483647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4"/>
              <a:gd name="T103" fmla="*/ 0 h 308"/>
              <a:gd name="T104" fmla="*/ 704 w 704"/>
              <a:gd name="T105" fmla="*/ 308 h 3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4" h="308">
                <a:moveTo>
                  <a:pt x="24" y="228"/>
                </a:moveTo>
                <a:lnTo>
                  <a:pt x="0" y="294"/>
                </a:lnTo>
                <a:lnTo>
                  <a:pt x="91" y="285"/>
                </a:lnTo>
                <a:lnTo>
                  <a:pt x="127" y="255"/>
                </a:lnTo>
                <a:lnTo>
                  <a:pt x="251" y="222"/>
                </a:lnTo>
                <a:lnTo>
                  <a:pt x="285" y="240"/>
                </a:lnTo>
                <a:lnTo>
                  <a:pt x="367" y="228"/>
                </a:lnTo>
                <a:lnTo>
                  <a:pt x="367" y="233"/>
                </a:lnTo>
                <a:lnTo>
                  <a:pt x="489" y="308"/>
                </a:lnTo>
                <a:lnTo>
                  <a:pt x="561" y="286"/>
                </a:lnTo>
                <a:lnTo>
                  <a:pt x="601" y="201"/>
                </a:lnTo>
                <a:lnTo>
                  <a:pt x="671" y="177"/>
                </a:lnTo>
                <a:lnTo>
                  <a:pt x="704" y="115"/>
                </a:lnTo>
                <a:lnTo>
                  <a:pt x="702" y="39"/>
                </a:lnTo>
                <a:lnTo>
                  <a:pt x="693" y="101"/>
                </a:lnTo>
                <a:lnTo>
                  <a:pt x="655" y="155"/>
                </a:lnTo>
                <a:lnTo>
                  <a:pt x="640" y="151"/>
                </a:lnTo>
                <a:lnTo>
                  <a:pt x="587" y="165"/>
                </a:lnTo>
                <a:lnTo>
                  <a:pt x="587" y="148"/>
                </a:lnTo>
                <a:lnTo>
                  <a:pt x="640" y="130"/>
                </a:lnTo>
                <a:lnTo>
                  <a:pt x="592" y="124"/>
                </a:lnTo>
                <a:lnTo>
                  <a:pt x="646" y="107"/>
                </a:lnTo>
                <a:lnTo>
                  <a:pt x="666" y="116"/>
                </a:lnTo>
                <a:lnTo>
                  <a:pt x="677" y="57"/>
                </a:lnTo>
                <a:lnTo>
                  <a:pt x="663" y="43"/>
                </a:lnTo>
                <a:lnTo>
                  <a:pt x="599" y="67"/>
                </a:lnTo>
                <a:lnTo>
                  <a:pt x="601" y="31"/>
                </a:lnTo>
                <a:lnTo>
                  <a:pt x="628" y="40"/>
                </a:lnTo>
                <a:lnTo>
                  <a:pt x="663" y="13"/>
                </a:lnTo>
                <a:lnTo>
                  <a:pt x="644" y="0"/>
                </a:lnTo>
                <a:lnTo>
                  <a:pt x="434" y="48"/>
                </a:lnTo>
                <a:lnTo>
                  <a:pt x="176" y="100"/>
                </a:lnTo>
                <a:lnTo>
                  <a:pt x="58" y="227"/>
                </a:lnTo>
                <a:lnTo>
                  <a:pt x="24" y="228"/>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nvGrpSpPr>
          <p:cNvPr id="33" name="Shape - New York"/>
          <p:cNvGrpSpPr>
            <a:grpSpLocks/>
          </p:cNvGrpSpPr>
          <p:nvPr/>
        </p:nvGrpSpPr>
        <p:grpSpPr bwMode="auto">
          <a:xfrm>
            <a:off x="6813549" y="2036763"/>
            <a:ext cx="1044575" cy="700087"/>
            <a:chOff x="4071" y="893"/>
            <a:chExt cx="658" cy="440"/>
          </a:xfrm>
          <a:solidFill>
            <a:schemeClr val="accent4"/>
          </a:solidFill>
        </p:grpSpPr>
        <p:sp>
          <p:nvSpPr>
            <p:cNvPr id="34" name="Shape -"/>
            <p:cNvSpPr>
              <a:spLocks noChangeAspect="1"/>
            </p:cNvSpPr>
            <p:nvPr/>
          </p:nvSpPr>
          <p:spPr bwMode="auto">
            <a:xfrm>
              <a:off x="4071" y="893"/>
              <a:ext cx="521" cy="417"/>
            </a:xfrm>
            <a:custGeom>
              <a:avLst/>
              <a:gdLst>
                <a:gd name="T0" fmla="*/ 41 w 524"/>
                <a:gd name="T1" fmla="*/ 286 h 426"/>
                <a:gd name="T2" fmla="*/ 90 w 524"/>
                <a:gd name="T3" fmla="*/ 261 h 426"/>
                <a:gd name="T4" fmla="*/ 157 w 524"/>
                <a:gd name="T5" fmla="*/ 255 h 426"/>
                <a:gd name="T6" fmla="*/ 173 w 524"/>
                <a:gd name="T7" fmla="*/ 233 h 426"/>
                <a:gd name="T8" fmla="*/ 197 w 524"/>
                <a:gd name="T9" fmla="*/ 230 h 426"/>
                <a:gd name="T10" fmla="*/ 211 w 524"/>
                <a:gd name="T11" fmla="*/ 206 h 426"/>
                <a:gd name="T12" fmla="*/ 233 w 524"/>
                <a:gd name="T13" fmla="*/ 197 h 426"/>
                <a:gd name="T14" fmla="*/ 223 w 524"/>
                <a:gd name="T15" fmla="*/ 152 h 426"/>
                <a:gd name="T16" fmla="*/ 209 w 524"/>
                <a:gd name="T17" fmla="*/ 140 h 426"/>
                <a:gd name="T18" fmla="*/ 237 w 524"/>
                <a:gd name="T19" fmla="*/ 104 h 426"/>
                <a:gd name="T20" fmla="*/ 255 w 524"/>
                <a:gd name="T21" fmla="*/ 104 h 426"/>
                <a:gd name="T22" fmla="*/ 316 w 524"/>
                <a:gd name="T23" fmla="*/ 28 h 426"/>
                <a:gd name="T24" fmla="*/ 410 w 524"/>
                <a:gd name="T25" fmla="*/ 0 h 426"/>
                <a:gd name="T26" fmla="*/ 421 w 524"/>
                <a:gd name="T27" fmla="*/ 72 h 426"/>
                <a:gd name="T28" fmla="*/ 425 w 524"/>
                <a:gd name="T29" fmla="*/ 69 h 426"/>
                <a:gd name="T30" fmla="*/ 448 w 524"/>
                <a:gd name="T31" fmla="*/ 94 h 426"/>
                <a:gd name="T32" fmla="*/ 449 w 524"/>
                <a:gd name="T33" fmla="*/ 167 h 426"/>
                <a:gd name="T34" fmla="*/ 477 w 524"/>
                <a:gd name="T35" fmla="*/ 227 h 426"/>
                <a:gd name="T36" fmla="*/ 488 w 524"/>
                <a:gd name="T37" fmla="*/ 304 h 426"/>
                <a:gd name="T38" fmla="*/ 491 w 524"/>
                <a:gd name="T39" fmla="*/ 371 h 426"/>
                <a:gd name="T40" fmla="*/ 524 w 524"/>
                <a:gd name="T41" fmla="*/ 394 h 426"/>
                <a:gd name="T42" fmla="*/ 500 w 524"/>
                <a:gd name="T43" fmla="*/ 426 h 426"/>
                <a:gd name="T44" fmla="*/ 439 w 524"/>
                <a:gd name="T45" fmla="*/ 388 h 426"/>
                <a:gd name="T46" fmla="*/ 407 w 524"/>
                <a:gd name="T47" fmla="*/ 391 h 426"/>
                <a:gd name="T48" fmla="*/ 376 w 524"/>
                <a:gd name="T49" fmla="*/ 382 h 426"/>
                <a:gd name="T50" fmla="*/ 378 w 524"/>
                <a:gd name="T51" fmla="*/ 359 h 426"/>
                <a:gd name="T52" fmla="*/ 358 w 524"/>
                <a:gd name="T53" fmla="*/ 352 h 426"/>
                <a:gd name="T54" fmla="*/ 15 w 524"/>
                <a:gd name="T55" fmla="*/ 417 h 426"/>
                <a:gd name="T56" fmla="*/ 0 w 524"/>
                <a:gd name="T57" fmla="*/ 398 h 426"/>
                <a:gd name="T58" fmla="*/ 53 w 524"/>
                <a:gd name="T59" fmla="*/ 322 h 426"/>
                <a:gd name="T60" fmla="*/ 41 w 524"/>
                <a:gd name="T61" fmla="*/ 286 h 4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4"/>
                <a:gd name="T94" fmla="*/ 0 h 426"/>
                <a:gd name="T95" fmla="*/ 524 w 524"/>
                <a:gd name="T96" fmla="*/ 426 h 4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4" h="426">
                  <a:moveTo>
                    <a:pt x="41" y="286"/>
                  </a:moveTo>
                  <a:lnTo>
                    <a:pt x="90" y="261"/>
                  </a:lnTo>
                  <a:lnTo>
                    <a:pt x="157" y="255"/>
                  </a:lnTo>
                  <a:lnTo>
                    <a:pt x="173" y="233"/>
                  </a:lnTo>
                  <a:lnTo>
                    <a:pt x="197" y="230"/>
                  </a:lnTo>
                  <a:lnTo>
                    <a:pt x="211" y="206"/>
                  </a:lnTo>
                  <a:lnTo>
                    <a:pt x="233" y="197"/>
                  </a:lnTo>
                  <a:lnTo>
                    <a:pt x="223" y="152"/>
                  </a:lnTo>
                  <a:lnTo>
                    <a:pt x="209" y="140"/>
                  </a:lnTo>
                  <a:lnTo>
                    <a:pt x="237" y="104"/>
                  </a:lnTo>
                  <a:lnTo>
                    <a:pt x="255" y="104"/>
                  </a:lnTo>
                  <a:lnTo>
                    <a:pt x="316" y="28"/>
                  </a:lnTo>
                  <a:lnTo>
                    <a:pt x="410" y="0"/>
                  </a:lnTo>
                  <a:lnTo>
                    <a:pt x="421" y="72"/>
                  </a:lnTo>
                  <a:lnTo>
                    <a:pt x="425" y="69"/>
                  </a:lnTo>
                  <a:lnTo>
                    <a:pt x="448" y="94"/>
                  </a:lnTo>
                  <a:lnTo>
                    <a:pt x="449" y="167"/>
                  </a:lnTo>
                  <a:lnTo>
                    <a:pt x="477" y="227"/>
                  </a:lnTo>
                  <a:lnTo>
                    <a:pt x="488" y="304"/>
                  </a:lnTo>
                  <a:lnTo>
                    <a:pt x="491" y="371"/>
                  </a:lnTo>
                  <a:lnTo>
                    <a:pt x="524" y="394"/>
                  </a:lnTo>
                  <a:lnTo>
                    <a:pt x="500" y="426"/>
                  </a:lnTo>
                  <a:lnTo>
                    <a:pt x="439" y="388"/>
                  </a:lnTo>
                  <a:lnTo>
                    <a:pt x="407" y="391"/>
                  </a:lnTo>
                  <a:lnTo>
                    <a:pt x="376" y="382"/>
                  </a:lnTo>
                  <a:lnTo>
                    <a:pt x="378" y="359"/>
                  </a:lnTo>
                  <a:lnTo>
                    <a:pt x="358" y="352"/>
                  </a:lnTo>
                  <a:lnTo>
                    <a:pt x="15" y="417"/>
                  </a:lnTo>
                  <a:lnTo>
                    <a:pt x="0" y="398"/>
                  </a:lnTo>
                  <a:lnTo>
                    <a:pt x="53" y="322"/>
                  </a:lnTo>
                  <a:lnTo>
                    <a:pt x="41" y="286"/>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5" name="Shape -"/>
            <p:cNvSpPr>
              <a:spLocks noChangeAspect="1"/>
            </p:cNvSpPr>
            <p:nvPr/>
          </p:nvSpPr>
          <p:spPr bwMode="auto">
            <a:xfrm>
              <a:off x="4578" y="1244"/>
              <a:ext cx="151" cy="89"/>
            </a:xfrm>
            <a:custGeom>
              <a:avLst/>
              <a:gdLst>
                <a:gd name="T0" fmla="*/ 0 w 152"/>
                <a:gd name="T1" fmla="*/ 67 h 91"/>
                <a:gd name="T2" fmla="*/ 63 w 152"/>
                <a:gd name="T3" fmla="*/ 37 h 91"/>
                <a:gd name="T4" fmla="*/ 124 w 152"/>
                <a:gd name="T5" fmla="*/ 0 h 91"/>
                <a:gd name="T6" fmla="*/ 134 w 152"/>
                <a:gd name="T7" fmla="*/ 1 h 91"/>
                <a:gd name="T8" fmla="*/ 152 w 152"/>
                <a:gd name="T9" fmla="*/ 3 h 91"/>
                <a:gd name="T10" fmla="*/ 93 w 152"/>
                <a:gd name="T11" fmla="*/ 50 h 91"/>
                <a:gd name="T12" fmla="*/ 18 w 152"/>
                <a:gd name="T13" fmla="*/ 91 h 91"/>
                <a:gd name="T14" fmla="*/ 0 w 152"/>
                <a:gd name="T15" fmla="*/ 67 h 91"/>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91"/>
                <a:gd name="T26" fmla="*/ 152 w 152"/>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91">
                  <a:moveTo>
                    <a:pt x="0" y="67"/>
                  </a:moveTo>
                  <a:lnTo>
                    <a:pt x="63" y="37"/>
                  </a:lnTo>
                  <a:lnTo>
                    <a:pt x="124" y="0"/>
                  </a:lnTo>
                  <a:lnTo>
                    <a:pt x="134" y="1"/>
                  </a:lnTo>
                  <a:lnTo>
                    <a:pt x="152" y="3"/>
                  </a:lnTo>
                  <a:lnTo>
                    <a:pt x="93" y="50"/>
                  </a:lnTo>
                  <a:lnTo>
                    <a:pt x="18" y="91"/>
                  </a:lnTo>
                  <a:lnTo>
                    <a:pt x="0" y="67"/>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sp>
        <p:nvSpPr>
          <p:cNvPr id="36" name="Shape - New Mexico"/>
          <p:cNvSpPr>
            <a:spLocks noChangeAspect="1"/>
          </p:cNvSpPr>
          <p:nvPr/>
        </p:nvSpPr>
        <p:spPr bwMode="auto">
          <a:xfrm>
            <a:off x="3151187" y="3716338"/>
            <a:ext cx="898525" cy="877887"/>
          </a:xfrm>
          <a:custGeom>
            <a:avLst/>
            <a:gdLst>
              <a:gd name="T0" fmla="*/ 2147483647 w 568"/>
              <a:gd name="T1" fmla="*/ 0 h 563"/>
              <a:gd name="T2" fmla="*/ 2147483647 w 568"/>
              <a:gd name="T3" fmla="*/ 2147483647 h 563"/>
              <a:gd name="T4" fmla="*/ 2147483647 w 568"/>
              <a:gd name="T5" fmla="*/ 2147483647 h 563"/>
              <a:gd name="T6" fmla="*/ 2147483647 w 568"/>
              <a:gd name="T7" fmla="*/ 2147483647 h 563"/>
              <a:gd name="T8" fmla="*/ 2147483647 w 568"/>
              <a:gd name="T9" fmla="*/ 2147483647 h 563"/>
              <a:gd name="T10" fmla="*/ 2147483647 w 568"/>
              <a:gd name="T11" fmla="*/ 2147483647 h 563"/>
              <a:gd name="T12" fmla="*/ 2147483647 w 568"/>
              <a:gd name="T13" fmla="*/ 2147483647 h 563"/>
              <a:gd name="T14" fmla="*/ 2147483647 w 568"/>
              <a:gd name="T15" fmla="*/ 2147483647 h 563"/>
              <a:gd name="T16" fmla="*/ 0 w 568"/>
              <a:gd name="T17" fmla="*/ 2147483647 h 563"/>
              <a:gd name="T18" fmla="*/ 2147483647 w 568"/>
              <a:gd name="T19" fmla="*/ 2147483647 h 563"/>
              <a:gd name="T20" fmla="*/ 2147483647 w 568"/>
              <a:gd name="T21" fmla="*/ 0 h 5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563"/>
              <a:gd name="T35" fmla="*/ 568 w 568"/>
              <a:gd name="T36" fmla="*/ 563 h 5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563">
                <a:moveTo>
                  <a:pt x="69" y="0"/>
                </a:moveTo>
                <a:lnTo>
                  <a:pt x="568" y="22"/>
                </a:lnTo>
                <a:lnTo>
                  <a:pt x="544" y="520"/>
                </a:lnTo>
                <a:lnTo>
                  <a:pt x="382" y="511"/>
                </a:lnTo>
                <a:lnTo>
                  <a:pt x="230" y="507"/>
                </a:lnTo>
                <a:lnTo>
                  <a:pt x="230" y="526"/>
                </a:lnTo>
                <a:lnTo>
                  <a:pt x="103" y="526"/>
                </a:lnTo>
                <a:lnTo>
                  <a:pt x="95" y="563"/>
                </a:lnTo>
                <a:lnTo>
                  <a:pt x="0" y="551"/>
                </a:lnTo>
                <a:lnTo>
                  <a:pt x="54" y="130"/>
                </a:lnTo>
                <a:lnTo>
                  <a:pt x="69" y="0"/>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7" name="Shape - New Jersey"/>
          <p:cNvSpPr>
            <a:spLocks noChangeAspect="1"/>
          </p:cNvSpPr>
          <p:nvPr/>
        </p:nvSpPr>
        <p:spPr bwMode="auto">
          <a:xfrm>
            <a:off x="7426324" y="2638425"/>
            <a:ext cx="196850" cy="385763"/>
          </a:xfrm>
          <a:custGeom>
            <a:avLst/>
            <a:gdLst>
              <a:gd name="T0" fmla="*/ 2147483647 w 125"/>
              <a:gd name="T1" fmla="*/ 2147483647 h 247"/>
              <a:gd name="T2" fmla="*/ 2147483647 w 125"/>
              <a:gd name="T3" fmla="*/ 0 h 247"/>
              <a:gd name="T4" fmla="*/ 2147483647 w 125"/>
              <a:gd name="T5" fmla="*/ 2147483647 h 247"/>
              <a:gd name="T6" fmla="*/ 2147483647 w 125"/>
              <a:gd name="T7" fmla="*/ 2147483647 h 247"/>
              <a:gd name="T8" fmla="*/ 2147483647 w 125"/>
              <a:gd name="T9" fmla="*/ 2147483647 h 247"/>
              <a:gd name="T10" fmla="*/ 2147483647 w 125"/>
              <a:gd name="T11" fmla="*/ 2147483647 h 247"/>
              <a:gd name="T12" fmla="*/ 2147483647 w 125"/>
              <a:gd name="T13" fmla="*/ 2147483647 h 247"/>
              <a:gd name="T14" fmla="*/ 2147483647 w 125"/>
              <a:gd name="T15" fmla="*/ 2147483647 h 247"/>
              <a:gd name="T16" fmla="*/ 2147483647 w 125"/>
              <a:gd name="T17" fmla="*/ 2147483647 h 247"/>
              <a:gd name="T18" fmla="*/ 2147483647 w 125"/>
              <a:gd name="T19" fmla="*/ 2147483647 h 247"/>
              <a:gd name="T20" fmla="*/ 2147483647 w 125"/>
              <a:gd name="T21" fmla="*/ 2147483647 h 247"/>
              <a:gd name="T22" fmla="*/ 0 w 125"/>
              <a:gd name="T23" fmla="*/ 2147483647 h 247"/>
              <a:gd name="T24" fmla="*/ 2147483647 w 125"/>
              <a:gd name="T25" fmla="*/ 2147483647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247"/>
              <a:gd name="T41" fmla="*/ 125 w 125"/>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247">
                <a:moveTo>
                  <a:pt x="22" y="2"/>
                </a:moveTo>
                <a:lnTo>
                  <a:pt x="52" y="0"/>
                </a:lnTo>
                <a:lnTo>
                  <a:pt x="112" y="37"/>
                </a:lnTo>
                <a:lnTo>
                  <a:pt x="103" y="67"/>
                </a:lnTo>
                <a:lnTo>
                  <a:pt x="124" y="86"/>
                </a:lnTo>
                <a:lnTo>
                  <a:pt x="125" y="203"/>
                </a:lnTo>
                <a:lnTo>
                  <a:pt x="104" y="247"/>
                </a:lnTo>
                <a:lnTo>
                  <a:pt x="81" y="231"/>
                </a:lnTo>
                <a:lnTo>
                  <a:pt x="55" y="230"/>
                </a:lnTo>
                <a:lnTo>
                  <a:pt x="12" y="206"/>
                </a:lnTo>
                <a:lnTo>
                  <a:pt x="45" y="133"/>
                </a:lnTo>
                <a:lnTo>
                  <a:pt x="0" y="94"/>
                </a:lnTo>
                <a:lnTo>
                  <a:pt x="22" y="2"/>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8" name="Shape - New Hampshire"/>
          <p:cNvSpPr>
            <a:spLocks noChangeAspect="1"/>
          </p:cNvSpPr>
          <p:nvPr/>
        </p:nvSpPr>
        <p:spPr bwMode="auto">
          <a:xfrm>
            <a:off x="7616824" y="1924050"/>
            <a:ext cx="257175" cy="447675"/>
          </a:xfrm>
          <a:custGeom>
            <a:avLst/>
            <a:gdLst>
              <a:gd name="T0" fmla="*/ 2147483647 w 162"/>
              <a:gd name="T1" fmla="*/ 0 h 289"/>
              <a:gd name="T2" fmla="*/ 0 w 162"/>
              <a:gd name="T3" fmla="*/ 2147483647 h 289"/>
              <a:gd name="T4" fmla="*/ 2147483647 w 162"/>
              <a:gd name="T5" fmla="*/ 2147483647 h 289"/>
              <a:gd name="T6" fmla="*/ 2147483647 w 162"/>
              <a:gd name="T7" fmla="*/ 2147483647 h 289"/>
              <a:gd name="T8" fmla="*/ 2147483647 w 162"/>
              <a:gd name="T9" fmla="*/ 2147483647 h 289"/>
              <a:gd name="T10" fmla="*/ 2147483647 w 162"/>
              <a:gd name="T11" fmla="*/ 2147483647 h 289"/>
              <a:gd name="T12" fmla="*/ 2147483647 w 162"/>
              <a:gd name="T13" fmla="*/ 2147483647 h 289"/>
              <a:gd name="T14" fmla="*/ 2147483647 w 162"/>
              <a:gd name="T15" fmla="*/ 2147483647 h 289"/>
              <a:gd name="T16" fmla="*/ 2147483647 w 162"/>
              <a:gd name="T17" fmla="*/ 2147483647 h 289"/>
              <a:gd name="T18" fmla="*/ 2147483647 w 162"/>
              <a:gd name="T19" fmla="*/ 2147483647 h 289"/>
              <a:gd name="T20" fmla="*/ 2147483647 w 162"/>
              <a:gd name="T21" fmla="*/ 2147483647 h 289"/>
              <a:gd name="T22" fmla="*/ 2147483647 w 162"/>
              <a:gd name="T23" fmla="*/ 2147483647 h 289"/>
              <a:gd name="T24" fmla="*/ 2147483647 w 162"/>
              <a:gd name="T25" fmla="*/ 0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89"/>
              <a:gd name="T41" fmla="*/ 162 w 162"/>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89">
                <a:moveTo>
                  <a:pt x="34" y="0"/>
                </a:moveTo>
                <a:lnTo>
                  <a:pt x="0" y="51"/>
                </a:lnTo>
                <a:lnTo>
                  <a:pt x="37" y="118"/>
                </a:lnTo>
                <a:lnTo>
                  <a:pt x="15" y="136"/>
                </a:lnTo>
                <a:lnTo>
                  <a:pt x="24" y="289"/>
                </a:lnTo>
                <a:lnTo>
                  <a:pt x="115" y="267"/>
                </a:lnTo>
                <a:lnTo>
                  <a:pt x="138" y="267"/>
                </a:lnTo>
                <a:lnTo>
                  <a:pt x="152" y="250"/>
                </a:lnTo>
                <a:lnTo>
                  <a:pt x="152" y="222"/>
                </a:lnTo>
                <a:lnTo>
                  <a:pt x="162" y="204"/>
                </a:lnTo>
                <a:lnTo>
                  <a:pt x="112" y="182"/>
                </a:lnTo>
                <a:lnTo>
                  <a:pt x="46" y="14"/>
                </a:lnTo>
                <a:lnTo>
                  <a:pt x="34"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39" name="Shape - Nevada"/>
          <p:cNvSpPr>
            <a:spLocks noChangeAspect="1"/>
          </p:cNvSpPr>
          <p:nvPr/>
        </p:nvSpPr>
        <p:spPr bwMode="auto">
          <a:xfrm>
            <a:off x="1943099" y="2701925"/>
            <a:ext cx="831850" cy="1239838"/>
          </a:xfrm>
          <a:custGeom>
            <a:avLst/>
            <a:gdLst>
              <a:gd name="T0" fmla="*/ 2147483647 w 527"/>
              <a:gd name="T1" fmla="*/ 0 h 797"/>
              <a:gd name="T2" fmla="*/ 0 w 527"/>
              <a:gd name="T3" fmla="*/ 2147483647 h 797"/>
              <a:gd name="T4" fmla="*/ 2147483647 w 527"/>
              <a:gd name="T5" fmla="*/ 2147483647 h 797"/>
              <a:gd name="T6" fmla="*/ 2147483647 w 527"/>
              <a:gd name="T7" fmla="*/ 2147483647 h 797"/>
              <a:gd name="T8" fmla="*/ 2147483647 w 527"/>
              <a:gd name="T9" fmla="*/ 2147483647 h 797"/>
              <a:gd name="T10" fmla="*/ 2147483647 w 527"/>
              <a:gd name="T11" fmla="*/ 2147483647 h 797"/>
              <a:gd name="T12" fmla="*/ 2147483647 w 527"/>
              <a:gd name="T13" fmla="*/ 2147483647 h 797"/>
              <a:gd name="T14" fmla="*/ 2147483647 w 527"/>
              <a:gd name="T15" fmla="*/ 2147483647 h 797"/>
              <a:gd name="T16" fmla="*/ 2147483647 w 527"/>
              <a:gd name="T17" fmla="*/ 2147483647 h 797"/>
              <a:gd name="T18" fmla="*/ 2147483647 w 527"/>
              <a:gd name="T19" fmla="*/ 2147483647 h 797"/>
              <a:gd name="T20" fmla="*/ 2147483647 w 527"/>
              <a:gd name="T21" fmla="*/ 2147483647 h 797"/>
              <a:gd name="T22" fmla="*/ 2147483647 w 527"/>
              <a:gd name="T23" fmla="*/ 0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7"/>
              <a:gd name="T37" fmla="*/ 0 h 797"/>
              <a:gd name="T38" fmla="*/ 527 w 527"/>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7" h="797">
                <a:moveTo>
                  <a:pt x="67" y="0"/>
                </a:moveTo>
                <a:lnTo>
                  <a:pt x="0" y="316"/>
                </a:lnTo>
                <a:lnTo>
                  <a:pt x="359" y="797"/>
                </a:lnTo>
                <a:lnTo>
                  <a:pt x="381" y="776"/>
                </a:lnTo>
                <a:lnTo>
                  <a:pt x="380" y="681"/>
                </a:lnTo>
                <a:lnTo>
                  <a:pt x="425" y="688"/>
                </a:lnTo>
                <a:lnTo>
                  <a:pt x="471" y="396"/>
                </a:lnTo>
                <a:lnTo>
                  <a:pt x="502" y="198"/>
                </a:lnTo>
                <a:lnTo>
                  <a:pt x="511" y="138"/>
                </a:lnTo>
                <a:lnTo>
                  <a:pt x="527" y="85"/>
                </a:lnTo>
                <a:lnTo>
                  <a:pt x="290" y="47"/>
                </a:lnTo>
                <a:lnTo>
                  <a:pt x="67" y="0"/>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0" name="Shape - Nebraska"/>
          <p:cNvSpPr>
            <a:spLocks noChangeAspect="1"/>
          </p:cNvSpPr>
          <p:nvPr/>
        </p:nvSpPr>
        <p:spPr bwMode="auto">
          <a:xfrm>
            <a:off x="3930649" y="2803525"/>
            <a:ext cx="1095375" cy="487363"/>
          </a:xfrm>
          <a:custGeom>
            <a:avLst/>
            <a:gdLst>
              <a:gd name="T0" fmla="*/ 2147483647 w 695"/>
              <a:gd name="T1" fmla="*/ 0 h 313"/>
              <a:gd name="T2" fmla="*/ 0 w 695"/>
              <a:gd name="T3" fmla="*/ 2147483647 h 313"/>
              <a:gd name="T4" fmla="*/ 2147483647 w 695"/>
              <a:gd name="T5" fmla="*/ 2147483647 h 313"/>
              <a:gd name="T6" fmla="*/ 2147483647 w 695"/>
              <a:gd name="T7" fmla="*/ 2147483647 h 313"/>
              <a:gd name="T8" fmla="*/ 2147483647 w 695"/>
              <a:gd name="T9" fmla="*/ 2147483647 h 313"/>
              <a:gd name="T10" fmla="*/ 2147483647 w 695"/>
              <a:gd name="T11" fmla="*/ 2147483647 h 313"/>
              <a:gd name="T12" fmla="*/ 2147483647 w 695"/>
              <a:gd name="T13" fmla="*/ 2147483647 h 313"/>
              <a:gd name="T14" fmla="*/ 2147483647 w 695"/>
              <a:gd name="T15" fmla="*/ 2147483647 h 313"/>
              <a:gd name="T16" fmla="*/ 2147483647 w 695"/>
              <a:gd name="T17" fmla="*/ 2147483647 h 313"/>
              <a:gd name="T18" fmla="*/ 2147483647 w 695"/>
              <a:gd name="T19" fmla="*/ 2147483647 h 313"/>
              <a:gd name="T20" fmla="*/ 2147483647 w 695"/>
              <a:gd name="T21" fmla="*/ 2147483647 h 313"/>
              <a:gd name="T22" fmla="*/ 2147483647 w 695"/>
              <a:gd name="T23" fmla="*/ 2147483647 h 313"/>
              <a:gd name="T24" fmla="*/ 2147483647 w 695"/>
              <a:gd name="T25" fmla="*/ 2147483647 h 313"/>
              <a:gd name="T26" fmla="*/ 2147483647 w 695"/>
              <a:gd name="T27" fmla="*/ 2147483647 h 313"/>
              <a:gd name="T28" fmla="*/ 2147483647 w 695"/>
              <a:gd name="T29" fmla="*/ 0 h 3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5"/>
              <a:gd name="T46" fmla="*/ 0 h 313"/>
              <a:gd name="T47" fmla="*/ 695 w 695"/>
              <a:gd name="T48" fmla="*/ 313 h 3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5" h="313">
                <a:moveTo>
                  <a:pt x="8" y="0"/>
                </a:moveTo>
                <a:lnTo>
                  <a:pt x="0" y="207"/>
                </a:lnTo>
                <a:lnTo>
                  <a:pt x="157" y="211"/>
                </a:lnTo>
                <a:lnTo>
                  <a:pt x="155" y="313"/>
                </a:lnTo>
                <a:lnTo>
                  <a:pt x="367" y="310"/>
                </a:lnTo>
                <a:lnTo>
                  <a:pt x="556" y="307"/>
                </a:lnTo>
                <a:lnTo>
                  <a:pt x="695" y="310"/>
                </a:lnTo>
                <a:lnTo>
                  <a:pt x="652" y="222"/>
                </a:lnTo>
                <a:lnTo>
                  <a:pt x="622" y="140"/>
                </a:lnTo>
                <a:lnTo>
                  <a:pt x="589" y="55"/>
                </a:lnTo>
                <a:lnTo>
                  <a:pt x="510" y="1"/>
                </a:lnTo>
                <a:lnTo>
                  <a:pt x="474" y="33"/>
                </a:lnTo>
                <a:lnTo>
                  <a:pt x="431" y="10"/>
                </a:lnTo>
                <a:lnTo>
                  <a:pt x="242" y="4"/>
                </a:lnTo>
                <a:lnTo>
                  <a:pt x="8" y="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1" name="Shape - Montana"/>
          <p:cNvSpPr>
            <a:spLocks noChangeAspect="1"/>
          </p:cNvSpPr>
          <p:nvPr/>
        </p:nvSpPr>
        <p:spPr bwMode="auto">
          <a:xfrm>
            <a:off x="2656534" y="1697038"/>
            <a:ext cx="1306512" cy="803275"/>
          </a:xfrm>
          <a:custGeom>
            <a:avLst/>
            <a:gdLst>
              <a:gd name="T0" fmla="*/ 2147483647 w 828"/>
              <a:gd name="T1" fmla="*/ 0 h 516"/>
              <a:gd name="T2" fmla="*/ 2147483647 w 828"/>
              <a:gd name="T3" fmla="*/ 2147483647 h 516"/>
              <a:gd name="T4" fmla="*/ 2147483647 w 828"/>
              <a:gd name="T5" fmla="*/ 2147483647 h 516"/>
              <a:gd name="T6" fmla="*/ 2147483647 w 828"/>
              <a:gd name="T7" fmla="*/ 2147483647 h 516"/>
              <a:gd name="T8" fmla="*/ 2147483647 w 828"/>
              <a:gd name="T9" fmla="*/ 2147483647 h 516"/>
              <a:gd name="T10" fmla="*/ 2147483647 w 828"/>
              <a:gd name="T11" fmla="*/ 2147483647 h 516"/>
              <a:gd name="T12" fmla="*/ 2147483647 w 828"/>
              <a:gd name="T13" fmla="*/ 2147483647 h 516"/>
              <a:gd name="T14" fmla="*/ 2147483647 w 828"/>
              <a:gd name="T15" fmla="*/ 2147483647 h 516"/>
              <a:gd name="T16" fmla="*/ 2147483647 w 828"/>
              <a:gd name="T17" fmla="*/ 2147483647 h 516"/>
              <a:gd name="T18" fmla="*/ 2147483647 w 828"/>
              <a:gd name="T19" fmla="*/ 2147483647 h 516"/>
              <a:gd name="T20" fmla="*/ 2147483647 w 828"/>
              <a:gd name="T21" fmla="*/ 2147483647 h 516"/>
              <a:gd name="T22" fmla="*/ 2147483647 w 828"/>
              <a:gd name="T23" fmla="*/ 2147483647 h 516"/>
              <a:gd name="T24" fmla="*/ 2147483647 w 828"/>
              <a:gd name="T25" fmla="*/ 2147483647 h 516"/>
              <a:gd name="T26" fmla="*/ 2147483647 w 828"/>
              <a:gd name="T27" fmla="*/ 2147483647 h 516"/>
              <a:gd name="T28" fmla="*/ 2147483647 w 828"/>
              <a:gd name="T29" fmla="*/ 2147483647 h 516"/>
              <a:gd name="T30" fmla="*/ 2147483647 w 828"/>
              <a:gd name="T31" fmla="*/ 2147483647 h 516"/>
              <a:gd name="T32" fmla="*/ 2147483647 w 828"/>
              <a:gd name="T33" fmla="*/ 2147483647 h 516"/>
              <a:gd name="T34" fmla="*/ 0 w 828"/>
              <a:gd name="T35" fmla="*/ 2147483647 h 516"/>
              <a:gd name="T36" fmla="*/ 2147483647 w 828"/>
              <a:gd name="T37" fmla="*/ 0 h 5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8"/>
              <a:gd name="T58" fmla="*/ 0 h 516"/>
              <a:gd name="T59" fmla="*/ 828 w 828"/>
              <a:gd name="T60" fmla="*/ 516 h 5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8" h="516">
                <a:moveTo>
                  <a:pt x="14" y="0"/>
                </a:moveTo>
                <a:lnTo>
                  <a:pt x="176" y="21"/>
                </a:lnTo>
                <a:lnTo>
                  <a:pt x="275" y="34"/>
                </a:lnTo>
                <a:lnTo>
                  <a:pt x="404" y="48"/>
                </a:lnTo>
                <a:lnTo>
                  <a:pt x="524" y="60"/>
                </a:lnTo>
                <a:lnTo>
                  <a:pt x="731" y="75"/>
                </a:lnTo>
                <a:lnTo>
                  <a:pt x="828" y="82"/>
                </a:lnTo>
                <a:lnTo>
                  <a:pt x="825" y="502"/>
                </a:lnTo>
                <a:lnTo>
                  <a:pt x="318" y="459"/>
                </a:lnTo>
                <a:lnTo>
                  <a:pt x="307" y="516"/>
                </a:lnTo>
                <a:lnTo>
                  <a:pt x="288" y="489"/>
                </a:lnTo>
                <a:lnTo>
                  <a:pt x="242" y="493"/>
                </a:lnTo>
                <a:lnTo>
                  <a:pt x="175" y="504"/>
                </a:lnTo>
                <a:lnTo>
                  <a:pt x="163" y="431"/>
                </a:lnTo>
                <a:lnTo>
                  <a:pt x="84" y="373"/>
                </a:lnTo>
                <a:lnTo>
                  <a:pt x="96" y="317"/>
                </a:lnTo>
                <a:lnTo>
                  <a:pt x="103" y="273"/>
                </a:lnTo>
                <a:lnTo>
                  <a:pt x="0" y="128"/>
                </a:lnTo>
                <a:lnTo>
                  <a:pt x="14"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2" name="Shape - Missouri"/>
          <p:cNvSpPr>
            <a:spLocks noChangeAspect="1"/>
          </p:cNvSpPr>
          <p:nvPr/>
        </p:nvSpPr>
        <p:spPr bwMode="auto">
          <a:xfrm>
            <a:off x="4970462" y="3154363"/>
            <a:ext cx="863600" cy="701675"/>
          </a:xfrm>
          <a:custGeom>
            <a:avLst/>
            <a:gdLst>
              <a:gd name="T0" fmla="*/ 0 w 548"/>
              <a:gd name="T1" fmla="*/ 15 h 451"/>
              <a:gd name="T2" fmla="*/ 240 w 548"/>
              <a:gd name="T3" fmla="*/ 0 h 451"/>
              <a:gd name="T4" fmla="*/ 290 w 548"/>
              <a:gd name="T5" fmla="*/ 0 h 451"/>
              <a:gd name="T6" fmla="*/ 329 w 548"/>
              <a:gd name="T7" fmla="*/ 13 h 451"/>
              <a:gd name="T8" fmla="*/ 308 w 548"/>
              <a:gd name="T9" fmla="*/ 52 h 451"/>
              <a:gd name="T10" fmla="*/ 378 w 548"/>
              <a:gd name="T11" fmla="*/ 116 h 451"/>
              <a:gd name="T12" fmla="*/ 401 w 548"/>
              <a:gd name="T13" fmla="*/ 170 h 451"/>
              <a:gd name="T14" fmla="*/ 442 w 548"/>
              <a:gd name="T15" fmla="*/ 156 h 451"/>
              <a:gd name="T16" fmla="*/ 441 w 548"/>
              <a:gd name="T17" fmla="*/ 232 h 451"/>
              <a:gd name="T18" fmla="*/ 483 w 548"/>
              <a:gd name="T19" fmla="*/ 255 h 451"/>
              <a:gd name="T20" fmla="*/ 502 w 548"/>
              <a:gd name="T21" fmla="*/ 322 h 451"/>
              <a:gd name="T22" fmla="*/ 532 w 548"/>
              <a:gd name="T23" fmla="*/ 328 h 451"/>
              <a:gd name="T24" fmla="*/ 548 w 548"/>
              <a:gd name="T25" fmla="*/ 356 h 451"/>
              <a:gd name="T26" fmla="*/ 511 w 548"/>
              <a:gd name="T27" fmla="*/ 395 h 451"/>
              <a:gd name="T28" fmla="*/ 499 w 548"/>
              <a:gd name="T29" fmla="*/ 439 h 451"/>
              <a:gd name="T30" fmla="*/ 447 w 548"/>
              <a:gd name="T31" fmla="*/ 451 h 451"/>
              <a:gd name="T32" fmla="*/ 460 w 548"/>
              <a:gd name="T33" fmla="*/ 402 h 451"/>
              <a:gd name="T34" fmla="*/ 255 w 548"/>
              <a:gd name="T35" fmla="*/ 420 h 451"/>
              <a:gd name="T36" fmla="*/ 107 w 548"/>
              <a:gd name="T37" fmla="*/ 438 h 451"/>
              <a:gd name="T38" fmla="*/ 98 w 548"/>
              <a:gd name="T39" fmla="*/ 390 h 451"/>
              <a:gd name="T40" fmla="*/ 88 w 548"/>
              <a:gd name="T41" fmla="*/ 246 h 451"/>
              <a:gd name="T42" fmla="*/ 86 w 548"/>
              <a:gd name="T43" fmla="*/ 167 h 451"/>
              <a:gd name="T44" fmla="*/ 37 w 548"/>
              <a:gd name="T45" fmla="*/ 131 h 451"/>
              <a:gd name="T46" fmla="*/ 55 w 548"/>
              <a:gd name="T47" fmla="*/ 98 h 451"/>
              <a:gd name="T48" fmla="*/ 31 w 548"/>
              <a:gd name="T49" fmla="*/ 80 h 451"/>
              <a:gd name="T50" fmla="*/ 0 w 548"/>
              <a:gd name="T51" fmla="*/ 15 h 4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8"/>
              <a:gd name="T79" fmla="*/ 0 h 451"/>
              <a:gd name="T80" fmla="*/ 548 w 548"/>
              <a:gd name="T81" fmla="*/ 451 h 4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8" h="451">
                <a:moveTo>
                  <a:pt x="0" y="15"/>
                </a:moveTo>
                <a:lnTo>
                  <a:pt x="240" y="0"/>
                </a:lnTo>
                <a:lnTo>
                  <a:pt x="290" y="0"/>
                </a:lnTo>
                <a:lnTo>
                  <a:pt x="329" y="13"/>
                </a:lnTo>
                <a:lnTo>
                  <a:pt x="308" y="52"/>
                </a:lnTo>
                <a:lnTo>
                  <a:pt x="378" y="116"/>
                </a:lnTo>
                <a:lnTo>
                  <a:pt x="401" y="170"/>
                </a:lnTo>
                <a:lnTo>
                  <a:pt x="442" y="156"/>
                </a:lnTo>
                <a:lnTo>
                  <a:pt x="441" y="232"/>
                </a:lnTo>
                <a:lnTo>
                  <a:pt x="483" y="255"/>
                </a:lnTo>
                <a:lnTo>
                  <a:pt x="502" y="322"/>
                </a:lnTo>
                <a:lnTo>
                  <a:pt x="532" y="328"/>
                </a:lnTo>
                <a:lnTo>
                  <a:pt x="548" y="356"/>
                </a:lnTo>
                <a:lnTo>
                  <a:pt x="511" y="395"/>
                </a:lnTo>
                <a:lnTo>
                  <a:pt x="499" y="439"/>
                </a:lnTo>
                <a:lnTo>
                  <a:pt x="447" y="451"/>
                </a:lnTo>
                <a:lnTo>
                  <a:pt x="460" y="402"/>
                </a:lnTo>
                <a:lnTo>
                  <a:pt x="255" y="420"/>
                </a:lnTo>
                <a:lnTo>
                  <a:pt x="107" y="438"/>
                </a:lnTo>
                <a:lnTo>
                  <a:pt x="98" y="390"/>
                </a:lnTo>
                <a:lnTo>
                  <a:pt x="88" y="246"/>
                </a:lnTo>
                <a:lnTo>
                  <a:pt x="86" y="167"/>
                </a:lnTo>
                <a:lnTo>
                  <a:pt x="37" y="131"/>
                </a:lnTo>
                <a:lnTo>
                  <a:pt x="55" y="98"/>
                </a:lnTo>
                <a:lnTo>
                  <a:pt x="31" y="80"/>
                </a:lnTo>
                <a:lnTo>
                  <a:pt x="0" y="15"/>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3" name="Shape - Mississippi"/>
          <p:cNvSpPr>
            <a:spLocks noChangeAspect="1"/>
          </p:cNvSpPr>
          <p:nvPr/>
        </p:nvSpPr>
        <p:spPr bwMode="auto">
          <a:xfrm>
            <a:off x="5586412" y="3987800"/>
            <a:ext cx="450850" cy="774700"/>
          </a:xfrm>
          <a:custGeom>
            <a:avLst/>
            <a:gdLst>
              <a:gd name="T0" fmla="*/ 2147483647 w 287"/>
              <a:gd name="T1" fmla="*/ 2147483647 h 499"/>
              <a:gd name="T2" fmla="*/ 2147483647 w 287"/>
              <a:gd name="T3" fmla="*/ 2147483647 h 499"/>
              <a:gd name="T4" fmla="*/ 0 w 287"/>
              <a:gd name="T5" fmla="*/ 2147483647 h 499"/>
              <a:gd name="T6" fmla="*/ 2147483647 w 287"/>
              <a:gd name="T7" fmla="*/ 2147483647 h 499"/>
              <a:gd name="T8" fmla="*/ 2147483647 w 287"/>
              <a:gd name="T9" fmla="*/ 2147483647 h 499"/>
              <a:gd name="T10" fmla="*/ 2147483647 w 287"/>
              <a:gd name="T11" fmla="*/ 2147483647 h 499"/>
              <a:gd name="T12" fmla="*/ 2147483647 w 287"/>
              <a:gd name="T13" fmla="*/ 2147483647 h 499"/>
              <a:gd name="T14" fmla="*/ 2147483647 w 287"/>
              <a:gd name="T15" fmla="*/ 2147483647 h 499"/>
              <a:gd name="T16" fmla="*/ 2147483647 w 287"/>
              <a:gd name="T17" fmla="*/ 2147483647 h 499"/>
              <a:gd name="T18" fmla="*/ 2147483647 w 287"/>
              <a:gd name="T19" fmla="*/ 2147483647 h 499"/>
              <a:gd name="T20" fmla="*/ 2147483647 w 287"/>
              <a:gd name="T21" fmla="*/ 2147483647 h 499"/>
              <a:gd name="T22" fmla="*/ 2147483647 w 287"/>
              <a:gd name="T23" fmla="*/ 2147483647 h 499"/>
              <a:gd name="T24" fmla="*/ 2147483647 w 287"/>
              <a:gd name="T25" fmla="*/ 2147483647 h 499"/>
              <a:gd name="T26" fmla="*/ 2147483647 w 287"/>
              <a:gd name="T27" fmla="*/ 0 h 499"/>
              <a:gd name="T28" fmla="*/ 2147483647 w 287"/>
              <a:gd name="T29" fmla="*/ 2147483647 h 4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
              <a:gd name="T46" fmla="*/ 0 h 499"/>
              <a:gd name="T47" fmla="*/ 287 w 287"/>
              <a:gd name="T48" fmla="*/ 499 h 4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 h="499">
                <a:moveTo>
                  <a:pt x="81" y="16"/>
                </a:moveTo>
                <a:lnTo>
                  <a:pt x="38" y="101"/>
                </a:lnTo>
                <a:lnTo>
                  <a:pt x="0" y="156"/>
                </a:lnTo>
                <a:lnTo>
                  <a:pt x="12" y="222"/>
                </a:lnTo>
                <a:lnTo>
                  <a:pt x="57" y="311"/>
                </a:lnTo>
                <a:lnTo>
                  <a:pt x="23" y="402"/>
                </a:lnTo>
                <a:lnTo>
                  <a:pt x="8" y="450"/>
                </a:lnTo>
                <a:lnTo>
                  <a:pt x="175" y="430"/>
                </a:lnTo>
                <a:lnTo>
                  <a:pt x="182" y="492"/>
                </a:lnTo>
                <a:lnTo>
                  <a:pt x="216" y="499"/>
                </a:lnTo>
                <a:lnTo>
                  <a:pt x="225" y="468"/>
                </a:lnTo>
                <a:lnTo>
                  <a:pt x="287" y="459"/>
                </a:lnTo>
                <a:lnTo>
                  <a:pt x="273" y="357"/>
                </a:lnTo>
                <a:lnTo>
                  <a:pt x="270" y="0"/>
                </a:lnTo>
                <a:lnTo>
                  <a:pt x="81" y="16"/>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4" name="Shape - Minnesota"/>
          <p:cNvSpPr>
            <a:spLocks noChangeAspect="1"/>
          </p:cNvSpPr>
          <p:nvPr/>
        </p:nvSpPr>
        <p:spPr bwMode="auto">
          <a:xfrm>
            <a:off x="4702174" y="1762125"/>
            <a:ext cx="857250" cy="957263"/>
          </a:xfrm>
          <a:custGeom>
            <a:avLst/>
            <a:gdLst>
              <a:gd name="T0" fmla="*/ 0 w 545"/>
              <a:gd name="T1" fmla="*/ 2147483647 h 614"/>
              <a:gd name="T2" fmla="*/ 2147483647 w 545"/>
              <a:gd name="T3" fmla="*/ 2147483647 h 614"/>
              <a:gd name="T4" fmla="*/ 2147483647 w 545"/>
              <a:gd name="T5" fmla="*/ 0 h 614"/>
              <a:gd name="T6" fmla="*/ 2147483647 w 545"/>
              <a:gd name="T7" fmla="*/ 2147483647 h 614"/>
              <a:gd name="T8" fmla="*/ 2147483647 w 545"/>
              <a:gd name="T9" fmla="*/ 2147483647 h 614"/>
              <a:gd name="T10" fmla="*/ 2147483647 w 545"/>
              <a:gd name="T11" fmla="*/ 2147483647 h 614"/>
              <a:gd name="T12" fmla="*/ 2147483647 w 545"/>
              <a:gd name="T13" fmla="*/ 2147483647 h 614"/>
              <a:gd name="T14" fmla="*/ 2147483647 w 545"/>
              <a:gd name="T15" fmla="*/ 2147483647 h 614"/>
              <a:gd name="T16" fmla="*/ 2147483647 w 545"/>
              <a:gd name="T17" fmla="*/ 2147483647 h 614"/>
              <a:gd name="T18" fmla="*/ 2147483647 w 545"/>
              <a:gd name="T19" fmla="*/ 2147483647 h 614"/>
              <a:gd name="T20" fmla="*/ 2147483647 w 545"/>
              <a:gd name="T21" fmla="*/ 2147483647 h 614"/>
              <a:gd name="T22" fmla="*/ 2147483647 w 545"/>
              <a:gd name="T23" fmla="*/ 2147483647 h 614"/>
              <a:gd name="T24" fmla="*/ 2147483647 w 545"/>
              <a:gd name="T25" fmla="*/ 2147483647 h 614"/>
              <a:gd name="T26" fmla="*/ 2147483647 w 545"/>
              <a:gd name="T27" fmla="*/ 2147483647 h 614"/>
              <a:gd name="T28" fmla="*/ 2147483647 w 545"/>
              <a:gd name="T29" fmla="*/ 2147483647 h 614"/>
              <a:gd name="T30" fmla="*/ 2147483647 w 545"/>
              <a:gd name="T31" fmla="*/ 2147483647 h 614"/>
              <a:gd name="T32" fmla="*/ 2147483647 w 545"/>
              <a:gd name="T33" fmla="*/ 2147483647 h 614"/>
              <a:gd name="T34" fmla="*/ 2147483647 w 545"/>
              <a:gd name="T35" fmla="*/ 2147483647 h 614"/>
              <a:gd name="T36" fmla="*/ 2147483647 w 545"/>
              <a:gd name="T37" fmla="*/ 2147483647 h 614"/>
              <a:gd name="T38" fmla="*/ 2147483647 w 545"/>
              <a:gd name="T39" fmla="*/ 2147483647 h 614"/>
              <a:gd name="T40" fmla="*/ 2147483647 w 545"/>
              <a:gd name="T41" fmla="*/ 2147483647 h 614"/>
              <a:gd name="T42" fmla="*/ 2147483647 w 545"/>
              <a:gd name="T43" fmla="*/ 2147483647 h 614"/>
              <a:gd name="T44" fmla="*/ 2147483647 w 545"/>
              <a:gd name="T45" fmla="*/ 2147483647 h 614"/>
              <a:gd name="T46" fmla="*/ 2147483647 w 545"/>
              <a:gd name="T47" fmla="*/ 2147483647 h 614"/>
              <a:gd name="T48" fmla="*/ 2147483647 w 545"/>
              <a:gd name="T49" fmla="*/ 2147483647 h 614"/>
              <a:gd name="T50" fmla="*/ 2147483647 w 545"/>
              <a:gd name="T51" fmla="*/ 2147483647 h 614"/>
              <a:gd name="T52" fmla="*/ 2147483647 w 545"/>
              <a:gd name="T53" fmla="*/ 2147483647 h 614"/>
              <a:gd name="T54" fmla="*/ 2147483647 w 545"/>
              <a:gd name="T55" fmla="*/ 2147483647 h 614"/>
              <a:gd name="T56" fmla="*/ 2147483647 w 545"/>
              <a:gd name="T57" fmla="*/ 2147483647 h 614"/>
              <a:gd name="T58" fmla="*/ 2147483647 w 545"/>
              <a:gd name="T59" fmla="*/ 2147483647 h 614"/>
              <a:gd name="T60" fmla="*/ 0 w 545"/>
              <a:gd name="T61" fmla="*/ 2147483647 h 6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5"/>
              <a:gd name="T94" fmla="*/ 0 h 614"/>
              <a:gd name="T95" fmla="*/ 545 w 545"/>
              <a:gd name="T96" fmla="*/ 614 h 6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5" h="614">
                <a:moveTo>
                  <a:pt x="0" y="48"/>
                </a:moveTo>
                <a:lnTo>
                  <a:pt x="143" y="48"/>
                </a:lnTo>
                <a:lnTo>
                  <a:pt x="141" y="0"/>
                </a:lnTo>
                <a:lnTo>
                  <a:pt x="173" y="14"/>
                </a:lnTo>
                <a:lnTo>
                  <a:pt x="179" y="51"/>
                </a:lnTo>
                <a:lnTo>
                  <a:pt x="247" y="91"/>
                </a:lnTo>
                <a:lnTo>
                  <a:pt x="268" y="73"/>
                </a:lnTo>
                <a:lnTo>
                  <a:pt x="308" y="73"/>
                </a:lnTo>
                <a:lnTo>
                  <a:pt x="340" y="109"/>
                </a:lnTo>
                <a:lnTo>
                  <a:pt x="361" y="96"/>
                </a:lnTo>
                <a:lnTo>
                  <a:pt x="420" y="111"/>
                </a:lnTo>
                <a:lnTo>
                  <a:pt x="441" y="84"/>
                </a:lnTo>
                <a:lnTo>
                  <a:pt x="478" y="105"/>
                </a:lnTo>
                <a:lnTo>
                  <a:pt x="545" y="102"/>
                </a:lnTo>
                <a:lnTo>
                  <a:pt x="437" y="178"/>
                </a:lnTo>
                <a:lnTo>
                  <a:pt x="383" y="245"/>
                </a:lnTo>
                <a:lnTo>
                  <a:pt x="393" y="342"/>
                </a:lnTo>
                <a:lnTo>
                  <a:pt x="356" y="382"/>
                </a:lnTo>
                <a:lnTo>
                  <a:pt x="371" y="410"/>
                </a:lnTo>
                <a:lnTo>
                  <a:pt x="371" y="482"/>
                </a:lnTo>
                <a:lnTo>
                  <a:pt x="408" y="482"/>
                </a:lnTo>
                <a:lnTo>
                  <a:pt x="463" y="534"/>
                </a:lnTo>
                <a:lnTo>
                  <a:pt x="486" y="596"/>
                </a:lnTo>
                <a:lnTo>
                  <a:pt x="100" y="614"/>
                </a:lnTo>
                <a:lnTo>
                  <a:pt x="101" y="444"/>
                </a:lnTo>
                <a:lnTo>
                  <a:pt x="67" y="407"/>
                </a:lnTo>
                <a:lnTo>
                  <a:pt x="79" y="362"/>
                </a:lnTo>
                <a:lnTo>
                  <a:pt x="91" y="337"/>
                </a:lnTo>
                <a:lnTo>
                  <a:pt x="67" y="219"/>
                </a:lnTo>
                <a:lnTo>
                  <a:pt x="34" y="142"/>
                </a:lnTo>
                <a:lnTo>
                  <a:pt x="0" y="48"/>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5" name="Shape - Massachusetts"/>
          <p:cNvSpPr>
            <a:spLocks noChangeAspect="1"/>
          </p:cNvSpPr>
          <p:nvPr/>
        </p:nvSpPr>
        <p:spPr bwMode="auto">
          <a:xfrm>
            <a:off x="7561262" y="2309813"/>
            <a:ext cx="468312" cy="211137"/>
          </a:xfrm>
          <a:custGeom>
            <a:avLst/>
            <a:gdLst>
              <a:gd name="T0" fmla="*/ 0 w 296"/>
              <a:gd name="T1" fmla="*/ 2147483647 h 134"/>
              <a:gd name="T2" fmla="*/ 2147483647 w 296"/>
              <a:gd name="T3" fmla="*/ 2147483647 h 134"/>
              <a:gd name="T4" fmla="*/ 2147483647 w 296"/>
              <a:gd name="T5" fmla="*/ 2147483647 h 134"/>
              <a:gd name="T6" fmla="*/ 2147483647 w 296"/>
              <a:gd name="T7" fmla="*/ 0 h 134"/>
              <a:gd name="T8" fmla="*/ 2147483647 w 296"/>
              <a:gd name="T9" fmla="*/ 2147483647 h 134"/>
              <a:gd name="T10" fmla="*/ 2147483647 w 296"/>
              <a:gd name="T11" fmla="*/ 2147483647 h 134"/>
              <a:gd name="T12" fmla="*/ 2147483647 w 296"/>
              <a:gd name="T13" fmla="*/ 2147483647 h 134"/>
              <a:gd name="T14" fmla="*/ 2147483647 w 296"/>
              <a:gd name="T15" fmla="*/ 2147483647 h 134"/>
              <a:gd name="T16" fmla="*/ 2147483647 w 296"/>
              <a:gd name="T17" fmla="*/ 2147483647 h 134"/>
              <a:gd name="T18" fmla="*/ 2147483647 w 296"/>
              <a:gd name="T19" fmla="*/ 2147483647 h 134"/>
              <a:gd name="T20" fmla="*/ 2147483647 w 296"/>
              <a:gd name="T21" fmla="*/ 2147483647 h 134"/>
              <a:gd name="T22" fmla="*/ 2147483647 w 296"/>
              <a:gd name="T23" fmla="*/ 2147483647 h 134"/>
              <a:gd name="T24" fmla="*/ 2147483647 w 296"/>
              <a:gd name="T25" fmla="*/ 2147483647 h 134"/>
              <a:gd name="T26" fmla="*/ 2147483647 w 296"/>
              <a:gd name="T27" fmla="*/ 2147483647 h 134"/>
              <a:gd name="T28" fmla="*/ 2147483647 w 296"/>
              <a:gd name="T29" fmla="*/ 2147483647 h 134"/>
              <a:gd name="T30" fmla="*/ 2147483647 w 296"/>
              <a:gd name="T31" fmla="*/ 2147483647 h 134"/>
              <a:gd name="T32" fmla="*/ 2147483647 w 296"/>
              <a:gd name="T33" fmla="*/ 2147483647 h 134"/>
              <a:gd name="T34" fmla="*/ 2147483647 w 296"/>
              <a:gd name="T35" fmla="*/ 2147483647 h 134"/>
              <a:gd name="T36" fmla="*/ 2147483647 w 296"/>
              <a:gd name="T37" fmla="*/ 2147483647 h 134"/>
              <a:gd name="T38" fmla="*/ 0 w 296"/>
              <a:gd name="T39" fmla="*/ 2147483647 h 1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6"/>
              <a:gd name="T61" fmla="*/ 0 h 134"/>
              <a:gd name="T62" fmla="*/ 296 w 296"/>
              <a:gd name="T63" fmla="*/ 134 h 1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6" h="134">
                <a:moveTo>
                  <a:pt x="0" y="54"/>
                </a:moveTo>
                <a:lnTo>
                  <a:pt x="151" y="16"/>
                </a:lnTo>
                <a:lnTo>
                  <a:pt x="169" y="18"/>
                </a:lnTo>
                <a:lnTo>
                  <a:pt x="187" y="0"/>
                </a:lnTo>
                <a:lnTo>
                  <a:pt x="202" y="9"/>
                </a:lnTo>
                <a:lnTo>
                  <a:pt x="184" y="48"/>
                </a:lnTo>
                <a:lnTo>
                  <a:pt x="215" y="45"/>
                </a:lnTo>
                <a:lnTo>
                  <a:pt x="233" y="74"/>
                </a:lnTo>
                <a:lnTo>
                  <a:pt x="254" y="77"/>
                </a:lnTo>
                <a:lnTo>
                  <a:pt x="269" y="73"/>
                </a:lnTo>
                <a:lnTo>
                  <a:pt x="269" y="57"/>
                </a:lnTo>
                <a:lnTo>
                  <a:pt x="243" y="36"/>
                </a:lnTo>
                <a:lnTo>
                  <a:pt x="263" y="34"/>
                </a:lnTo>
                <a:lnTo>
                  <a:pt x="296" y="79"/>
                </a:lnTo>
                <a:lnTo>
                  <a:pt x="264" y="106"/>
                </a:lnTo>
                <a:lnTo>
                  <a:pt x="229" y="92"/>
                </a:lnTo>
                <a:lnTo>
                  <a:pt x="206" y="125"/>
                </a:lnTo>
                <a:lnTo>
                  <a:pt x="161" y="92"/>
                </a:lnTo>
                <a:lnTo>
                  <a:pt x="12" y="134"/>
                </a:lnTo>
                <a:lnTo>
                  <a:pt x="0" y="54"/>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6" name="Shape - Maryland"/>
          <p:cNvSpPr>
            <a:spLocks noChangeAspect="1"/>
          </p:cNvSpPr>
          <p:nvPr/>
        </p:nvSpPr>
        <p:spPr bwMode="auto">
          <a:xfrm>
            <a:off x="6934199" y="2967038"/>
            <a:ext cx="635000" cy="258762"/>
          </a:xfrm>
          <a:custGeom>
            <a:avLst/>
            <a:gdLst>
              <a:gd name="T0" fmla="*/ 0 w 403"/>
              <a:gd name="T1" fmla="*/ 2147483647 h 165"/>
              <a:gd name="T2" fmla="*/ 2147483647 w 403"/>
              <a:gd name="T3" fmla="*/ 0 h 165"/>
              <a:gd name="T4" fmla="*/ 2147483647 w 403"/>
              <a:gd name="T5" fmla="*/ 2147483647 h 165"/>
              <a:gd name="T6" fmla="*/ 2147483647 w 403"/>
              <a:gd name="T7" fmla="*/ 2147483647 h 165"/>
              <a:gd name="T8" fmla="*/ 2147483647 w 403"/>
              <a:gd name="T9" fmla="*/ 2147483647 h 165"/>
              <a:gd name="T10" fmla="*/ 2147483647 w 403"/>
              <a:gd name="T11" fmla="*/ 2147483647 h 165"/>
              <a:gd name="T12" fmla="*/ 2147483647 w 403"/>
              <a:gd name="T13" fmla="*/ 2147483647 h 165"/>
              <a:gd name="T14" fmla="*/ 2147483647 w 403"/>
              <a:gd name="T15" fmla="*/ 2147483647 h 165"/>
              <a:gd name="T16" fmla="*/ 2147483647 w 403"/>
              <a:gd name="T17" fmla="*/ 2147483647 h 165"/>
              <a:gd name="T18" fmla="*/ 2147483647 w 403"/>
              <a:gd name="T19" fmla="*/ 2147483647 h 165"/>
              <a:gd name="T20" fmla="*/ 2147483647 w 403"/>
              <a:gd name="T21" fmla="*/ 2147483647 h 165"/>
              <a:gd name="T22" fmla="*/ 2147483647 w 403"/>
              <a:gd name="T23" fmla="*/ 2147483647 h 165"/>
              <a:gd name="T24" fmla="*/ 2147483647 w 403"/>
              <a:gd name="T25" fmla="*/ 2147483647 h 165"/>
              <a:gd name="T26" fmla="*/ 2147483647 w 403"/>
              <a:gd name="T27" fmla="*/ 2147483647 h 165"/>
              <a:gd name="T28" fmla="*/ 2147483647 w 403"/>
              <a:gd name="T29" fmla="*/ 2147483647 h 165"/>
              <a:gd name="T30" fmla="*/ 2147483647 w 403"/>
              <a:gd name="T31" fmla="*/ 2147483647 h 165"/>
              <a:gd name="T32" fmla="*/ 0 w 403"/>
              <a:gd name="T33" fmla="*/ 2147483647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3"/>
              <a:gd name="T52" fmla="*/ 0 h 165"/>
              <a:gd name="T53" fmla="*/ 403 w 403"/>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3" h="165">
                <a:moveTo>
                  <a:pt x="0" y="56"/>
                </a:moveTo>
                <a:lnTo>
                  <a:pt x="300" y="0"/>
                </a:lnTo>
                <a:lnTo>
                  <a:pt x="349" y="113"/>
                </a:lnTo>
                <a:lnTo>
                  <a:pt x="401" y="101"/>
                </a:lnTo>
                <a:lnTo>
                  <a:pt x="403" y="158"/>
                </a:lnTo>
                <a:lnTo>
                  <a:pt x="361" y="165"/>
                </a:lnTo>
                <a:lnTo>
                  <a:pt x="324" y="128"/>
                </a:lnTo>
                <a:lnTo>
                  <a:pt x="300" y="83"/>
                </a:lnTo>
                <a:lnTo>
                  <a:pt x="296" y="21"/>
                </a:lnTo>
                <a:lnTo>
                  <a:pt x="278" y="52"/>
                </a:lnTo>
                <a:lnTo>
                  <a:pt x="299" y="146"/>
                </a:lnTo>
                <a:lnTo>
                  <a:pt x="211" y="159"/>
                </a:lnTo>
                <a:lnTo>
                  <a:pt x="208" y="91"/>
                </a:lnTo>
                <a:lnTo>
                  <a:pt x="154" y="61"/>
                </a:lnTo>
                <a:lnTo>
                  <a:pt x="108" y="53"/>
                </a:lnTo>
                <a:lnTo>
                  <a:pt x="12" y="101"/>
                </a:lnTo>
                <a:lnTo>
                  <a:pt x="0" y="56"/>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7" name="Shape - Maine"/>
          <p:cNvSpPr>
            <a:spLocks noChangeAspect="1"/>
          </p:cNvSpPr>
          <p:nvPr/>
        </p:nvSpPr>
        <p:spPr bwMode="auto">
          <a:xfrm>
            <a:off x="7670799" y="1524000"/>
            <a:ext cx="492125" cy="708025"/>
          </a:xfrm>
          <a:custGeom>
            <a:avLst/>
            <a:gdLst>
              <a:gd name="T0" fmla="*/ 2147483647 w 313"/>
              <a:gd name="T1" fmla="*/ 2147483647 h 478"/>
              <a:gd name="T2" fmla="*/ 2147483647 w 313"/>
              <a:gd name="T3" fmla="*/ 2147483647 h 478"/>
              <a:gd name="T4" fmla="*/ 2147483647 w 313"/>
              <a:gd name="T5" fmla="*/ 2147483647 h 478"/>
              <a:gd name="T6" fmla="*/ 2147483647 w 313"/>
              <a:gd name="T7" fmla="*/ 2147483647 h 478"/>
              <a:gd name="T8" fmla="*/ 2147483647 w 313"/>
              <a:gd name="T9" fmla="*/ 2147483647 h 478"/>
              <a:gd name="T10" fmla="*/ 2147483647 w 313"/>
              <a:gd name="T11" fmla="*/ 2147483647 h 478"/>
              <a:gd name="T12" fmla="*/ 2147483647 w 313"/>
              <a:gd name="T13" fmla="*/ 2147483647 h 478"/>
              <a:gd name="T14" fmla="*/ 0 w 313"/>
              <a:gd name="T15" fmla="*/ 2147483647 h 478"/>
              <a:gd name="T16" fmla="*/ 2147483647 w 313"/>
              <a:gd name="T17" fmla="*/ 2147483647 h 478"/>
              <a:gd name="T18" fmla="*/ 2147483647 w 313"/>
              <a:gd name="T19" fmla="*/ 2147483647 h 478"/>
              <a:gd name="T20" fmla="*/ 2147483647 w 313"/>
              <a:gd name="T21" fmla="*/ 2147483647 h 478"/>
              <a:gd name="T22" fmla="*/ 2147483647 w 313"/>
              <a:gd name="T23" fmla="*/ 2147483647 h 478"/>
              <a:gd name="T24" fmla="*/ 2147483647 w 313"/>
              <a:gd name="T25" fmla="*/ 2147483647 h 478"/>
              <a:gd name="T26" fmla="*/ 2147483647 w 313"/>
              <a:gd name="T27" fmla="*/ 2147483647 h 478"/>
              <a:gd name="T28" fmla="*/ 2147483647 w 313"/>
              <a:gd name="T29" fmla="*/ 2147483647 h 478"/>
              <a:gd name="T30" fmla="*/ 2147483647 w 313"/>
              <a:gd name="T31" fmla="*/ 2147483647 h 478"/>
              <a:gd name="T32" fmla="*/ 2147483647 w 313"/>
              <a:gd name="T33" fmla="*/ 2147483647 h 478"/>
              <a:gd name="T34" fmla="*/ 2147483647 w 313"/>
              <a:gd name="T35" fmla="*/ 2147483647 h 478"/>
              <a:gd name="T36" fmla="*/ 2147483647 w 313"/>
              <a:gd name="T37" fmla="*/ 2147483647 h 478"/>
              <a:gd name="T38" fmla="*/ 2147483647 w 313"/>
              <a:gd name="T39" fmla="*/ 2147483647 h 478"/>
              <a:gd name="T40" fmla="*/ 2147483647 w 313"/>
              <a:gd name="T41" fmla="*/ 2147483647 h 478"/>
              <a:gd name="T42" fmla="*/ 2147483647 w 313"/>
              <a:gd name="T43" fmla="*/ 2147483647 h 478"/>
              <a:gd name="T44" fmla="*/ 2147483647 w 313"/>
              <a:gd name="T45" fmla="*/ 2147483647 h 478"/>
              <a:gd name="T46" fmla="*/ 2147483647 w 313"/>
              <a:gd name="T47" fmla="*/ 2147483647 h 478"/>
              <a:gd name="T48" fmla="*/ 2147483647 w 313"/>
              <a:gd name="T49" fmla="*/ 0 h 478"/>
              <a:gd name="T50" fmla="*/ 2147483647 w 313"/>
              <a:gd name="T51" fmla="*/ 2147483647 h 478"/>
              <a:gd name="T52" fmla="*/ 2147483647 w 313"/>
              <a:gd name="T53" fmla="*/ 2147483647 h 478"/>
              <a:gd name="T54" fmla="*/ 2147483647 w 313"/>
              <a:gd name="T55" fmla="*/ 2147483647 h 4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3"/>
              <a:gd name="T85" fmla="*/ 0 h 478"/>
              <a:gd name="T86" fmla="*/ 313 w 313"/>
              <a:gd name="T87" fmla="*/ 478 h 4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3" h="478">
                <a:moveTo>
                  <a:pt x="73" y="15"/>
                </a:moveTo>
                <a:lnTo>
                  <a:pt x="27" y="103"/>
                </a:lnTo>
                <a:lnTo>
                  <a:pt x="49" y="136"/>
                </a:lnTo>
                <a:lnTo>
                  <a:pt x="27" y="176"/>
                </a:lnTo>
                <a:lnTo>
                  <a:pt x="40" y="189"/>
                </a:lnTo>
                <a:lnTo>
                  <a:pt x="31" y="216"/>
                </a:lnTo>
                <a:lnTo>
                  <a:pt x="31" y="261"/>
                </a:lnTo>
                <a:lnTo>
                  <a:pt x="0" y="277"/>
                </a:lnTo>
                <a:lnTo>
                  <a:pt x="12" y="291"/>
                </a:lnTo>
                <a:lnTo>
                  <a:pt x="78" y="457"/>
                </a:lnTo>
                <a:lnTo>
                  <a:pt x="130" y="478"/>
                </a:lnTo>
                <a:lnTo>
                  <a:pt x="127" y="444"/>
                </a:lnTo>
                <a:lnTo>
                  <a:pt x="152" y="417"/>
                </a:lnTo>
                <a:lnTo>
                  <a:pt x="143" y="389"/>
                </a:lnTo>
                <a:lnTo>
                  <a:pt x="207" y="355"/>
                </a:lnTo>
                <a:lnTo>
                  <a:pt x="210" y="308"/>
                </a:lnTo>
                <a:lnTo>
                  <a:pt x="248" y="305"/>
                </a:lnTo>
                <a:lnTo>
                  <a:pt x="277" y="270"/>
                </a:lnTo>
                <a:lnTo>
                  <a:pt x="313" y="246"/>
                </a:lnTo>
                <a:lnTo>
                  <a:pt x="313" y="216"/>
                </a:lnTo>
                <a:lnTo>
                  <a:pt x="264" y="207"/>
                </a:lnTo>
                <a:lnTo>
                  <a:pt x="255" y="174"/>
                </a:lnTo>
                <a:lnTo>
                  <a:pt x="206" y="170"/>
                </a:lnTo>
                <a:lnTo>
                  <a:pt x="166" y="28"/>
                </a:lnTo>
                <a:lnTo>
                  <a:pt x="148" y="0"/>
                </a:lnTo>
                <a:lnTo>
                  <a:pt x="98" y="12"/>
                </a:lnTo>
                <a:lnTo>
                  <a:pt x="90" y="25"/>
                </a:lnTo>
                <a:lnTo>
                  <a:pt x="73" y="15"/>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8" name="Shape - Louisiana"/>
          <p:cNvSpPr>
            <a:spLocks noChangeAspect="1"/>
          </p:cNvSpPr>
          <p:nvPr/>
        </p:nvSpPr>
        <p:spPr bwMode="auto">
          <a:xfrm>
            <a:off x="5229224" y="4338638"/>
            <a:ext cx="773113" cy="609600"/>
          </a:xfrm>
          <a:custGeom>
            <a:avLst/>
            <a:gdLst>
              <a:gd name="T0" fmla="*/ 0 w 489"/>
              <a:gd name="T1" fmla="*/ 2147483647 h 392"/>
              <a:gd name="T2" fmla="*/ 2147483647 w 489"/>
              <a:gd name="T3" fmla="*/ 0 h 392"/>
              <a:gd name="T4" fmla="*/ 2147483647 w 489"/>
              <a:gd name="T5" fmla="*/ 2147483647 h 392"/>
              <a:gd name="T6" fmla="*/ 2147483647 w 489"/>
              <a:gd name="T7" fmla="*/ 2147483647 h 392"/>
              <a:gd name="T8" fmla="*/ 2147483647 w 489"/>
              <a:gd name="T9" fmla="*/ 2147483647 h 392"/>
              <a:gd name="T10" fmla="*/ 2147483647 w 489"/>
              <a:gd name="T11" fmla="*/ 2147483647 h 392"/>
              <a:gd name="T12" fmla="*/ 2147483647 w 489"/>
              <a:gd name="T13" fmla="*/ 2147483647 h 392"/>
              <a:gd name="T14" fmla="*/ 2147483647 w 489"/>
              <a:gd name="T15" fmla="*/ 2147483647 h 392"/>
              <a:gd name="T16" fmla="*/ 2147483647 w 489"/>
              <a:gd name="T17" fmla="*/ 2147483647 h 392"/>
              <a:gd name="T18" fmla="*/ 2147483647 w 489"/>
              <a:gd name="T19" fmla="*/ 2147483647 h 392"/>
              <a:gd name="T20" fmla="*/ 2147483647 w 489"/>
              <a:gd name="T21" fmla="*/ 2147483647 h 392"/>
              <a:gd name="T22" fmla="*/ 2147483647 w 489"/>
              <a:gd name="T23" fmla="*/ 2147483647 h 392"/>
              <a:gd name="T24" fmla="*/ 2147483647 w 489"/>
              <a:gd name="T25" fmla="*/ 2147483647 h 392"/>
              <a:gd name="T26" fmla="*/ 2147483647 w 489"/>
              <a:gd name="T27" fmla="*/ 2147483647 h 392"/>
              <a:gd name="T28" fmla="*/ 2147483647 w 489"/>
              <a:gd name="T29" fmla="*/ 2147483647 h 392"/>
              <a:gd name="T30" fmla="*/ 2147483647 w 489"/>
              <a:gd name="T31" fmla="*/ 2147483647 h 392"/>
              <a:gd name="T32" fmla="*/ 2147483647 w 489"/>
              <a:gd name="T33" fmla="*/ 2147483647 h 392"/>
              <a:gd name="T34" fmla="*/ 2147483647 w 489"/>
              <a:gd name="T35" fmla="*/ 2147483647 h 392"/>
              <a:gd name="T36" fmla="*/ 2147483647 w 489"/>
              <a:gd name="T37" fmla="*/ 2147483647 h 392"/>
              <a:gd name="T38" fmla="*/ 2147483647 w 489"/>
              <a:gd name="T39" fmla="*/ 2147483647 h 392"/>
              <a:gd name="T40" fmla="*/ 2147483647 w 489"/>
              <a:gd name="T41" fmla="*/ 2147483647 h 392"/>
              <a:gd name="T42" fmla="*/ 2147483647 w 489"/>
              <a:gd name="T43" fmla="*/ 2147483647 h 392"/>
              <a:gd name="T44" fmla="*/ 2147483647 w 489"/>
              <a:gd name="T45" fmla="*/ 2147483647 h 392"/>
              <a:gd name="T46" fmla="*/ 2147483647 w 489"/>
              <a:gd name="T47" fmla="*/ 2147483647 h 392"/>
              <a:gd name="T48" fmla="*/ 2147483647 w 489"/>
              <a:gd name="T49" fmla="*/ 2147483647 h 392"/>
              <a:gd name="T50" fmla="*/ 2147483647 w 489"/>
              <a:gd name="T51" fmla="*/ 2147483647 h 392"/>
              <a:gd name="T52" fmla="*/ 2147483647 w 489"/>
              <a:gd name="T53" fmla="*/ 2147483647 h 392"/>
              <a:gd name="T54" fmla="*/ 2147483647 w 489"/>
              <a:gd name="T55" fmla="*/ 2147483647 h 392"/>
              <a:gd name="T56" fmla="*/ 2147483647 w 489"/>
              <a:gd name="T57" fmla="*/ 2147483647 h 392"/>
              <a:gd name="T58" fmla="*/ 2147483647 w 489"/>
              <a:gd name="T59" fmla="*/ 2147483647 h 392"/>
              <a:gd name="T60" fmla="*/ 2147483647 w 489"/>
              <a:gd name="T61" fmla="*/ 2147483647 h 392"/>
              <a:gd name="T62" fmla="*/ 2147483647 w 489"/>
              <a:gd name="T63" fmla="*/ 2147483647 h 392"/>
              <a:gd name="T64" fmla="*/ 2147483647 w 489"/>
              <a:gd name="T65" fmla="*/ 2147483647 h 392"/>
              <a:gd name="T66" fmla="*/ 2147483647 w 489"/>
              <a:gd name="T67" fmla="*/ 2147483647 h 392"/>
              <a:gd name="T68" fmla="*/ 0 w 489"/>
              <a:gd name="T69" fmla="*/ 2147483647 h 3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9"/>
              <a:gd name="T106" fmla="*/ 0 h 392"/>
              <a:gd name="T107" fmla="*/ 489 w 489"/>
              <a:gd name="T108" fmla="*/ 392 h 3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9" h="392">
                <a:moveTo>
                  <a:pt x="0" y="9"/>
                </a:moveTo>
                <a:lnTo>
                  <a:pt x="245" y="0"/>
                </a:lnTo>
                <a:lnTo>
                  <a:pt x="288" y="81"/>
                </a:lnTo>
                <a:lnTo>
                  <a:pt x="251" y="176"/>
                </a:lnTo>
                <a:lnTo>
                  <a:pt x="239" y="219"/>
                </a:lnTo>
                <a:lnTo>
                  <a:pt x="403" y="201"/>
                </a:lnTo>
                <a:lnTo>
                  <a:pt x="413" y="264"/>
                </a:lnTo>
                <a:lnTo>
                  <a:pt x="364" y="258"/>
                </a:lnTo>
                <a:lnTo>
                  <a:pt x="342" y="285"/>
                </a:lnTo>
                <a:lnTo>
                  <a:pt x="367" y="303"/>
                </a:lnTo>
                <a:lnTo>
                  <a:pt x="412" y="282"/>
                </a:lnTo>
                <a:lnTo>
                  <a:pt x="413" y="312"/>
                </a:lnTo>
                <a:lnTo>
                  <a:pt x="440" y="286"/>
                </a:lnTo>
                <a:lnTo>
                  <a:pt x="458" y="286"/>
                </a:lnTo>
                <a:lnTo>
                  <a:pt x="437" y="339"/>
                </a:lnTo>
                <a:lnTo>
                  <a:pt x="477" y="347"/>
                </a:lnTo>
                <a:lnTo>
                  <a:pt x="489" y="376"/>
                </a:lnTo>
                <a:lnTo>
                  <a:pt x="471" y="385"/>
                </a:lnTo>
                <a:lnTo>
                  <a:pt x="446" y="367"/>
                </a:lnTo>
                <a:lnTo>
                  <a:pt x="398" y="353"/>
                </a:lnTo>
                <a:lnTo>
                  <a:pt x="409" y="388"/>
                </a:lnTo>
                <a:lnTo>
                  <a:pt x="385" y="392"/>
                </a:lnTo>
                <a:lnTo>
                  <a:pt x="365" y="361"/>
                </a:lnTo>
                <a:lnTo>
                  <a:pt x="354" y="380"/>
                </a:lnTo>
                <a:lnTo>
                  <a:pt x="282" y="380"/>
                </a:lnTo>
                <a:lnTo>
                  <a:pt x="282" y="361"/>
                </a:lnTo>
                <a:lnTo>
                  <a:pt x="255" y="339"/>
                </a:lnTo>
                <a:lnTo>
                  <a:pt x="201" y="336"/>
                </a:lnTo>
                <a:lnTo>
                  <a:pt x="246" y="361"/>
                </a:lnTo>
                <a:lnTo>
                  <a:pt x="184" y="374"/>
                </a:lnTo>
                <a:lnTo>
                  <a:pt x="85" y="356"/>
                </a:lnTo>
                <a:lnTo>
                  <a:pt x="48" y="361"/>
                </a:lnTo>
                <a:lnTo>
                  <a:pt x="61" y="230"/>
                </a:lnTo>
                <a:lnTo>
                  <a:pt x="2" y="125"/>
                </a:lnTo>
                <a:lnTo>
                  <a:pt x="0" y="9"/>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49" name="Shape - Kentucky"/>
          <p:cNvSpPr>
            <a:spLocks noChangeAspect="1"/>
          </p:cNvSpPr>
          <p:nvPr/>
        </p:nvSpPr>
        <p:spPr bwMode="auto">
          <a:xfrm>
            <a:off x="5762624" y="3275013"/>
            <a:ext cx="957263" cy="525462"/>
          </a:xfrm>
          <a:custGeom>
            <a:avLst/>
            <a:gdLst>
              <a:gd name="T0" fmla="*/ 0 w 607"/>
              <a:gd name="T1" fmla="*/ 2147483647 h 337"/>
              <a:gd name="T2" fmla="*/ 2147483647 w 607"/>
              <a:gd name="T3" fmla="*/ 2147483647 h 337"/>
              <a:gd name="T4" fmla="*/ 2147483647 w 607"/>
              <a:gd name="T5" fmla="*/ 2147483647 h 337"/>
              <a:gd name="T6" fmla="*/ 2147483647 w 607"/>
              <a:gd name="T7" fmla="*/ 2147483647 h 337"/>
              <a:gd name="T8" fmla="*/ 2147483647 w 607"/>
              <a:gd name="T9" fmla="*/ 2147483647 h 337"/>
              <a:gd name="T10" fmla="*/ 2147483647 w 607"/>
              <a:gd name="T11" fmla="*/ 2147483647 h 337"/>
              <a:gd name="T12" fmla="*/ 2147483647 w 607"/>
              <a:gd name="T13" fmla="*/ 2147483647 h 337"/>
              <a:gd name="T14" fmla="*/ 2147483647 w 607"/>
              <a:gd name="T15" fmla="*/ 2147483647 h 337"/>
              <a:gd name="T16" fmla="*/ 2147483647 w 607"/>
              <a:gd name="T17" fmla="*/ 2147483647 h 337"/>
              <a:gd name="T18" fmla="*/ 2147483647 w 607"/>
              <a:gd name="T19" fmla="*/ 2147483647 h 337"/>
              <a:gd name="T20" fmla="*/ 2147483647 w 607"/>
              <a:gd name="T21" fmla="*/ 2147483647 h 337"/>
              <a:gd name="T22" fmla="*/ 2147483647 w 607"/>
              <a:gd name="T23" fmla="*/ 2147483647 h 337"/>
              <a:gd name="T24" fmla="*/ 2147483647 w 607"/>
              <a:gd name="T25" fmla="*/ 2147483647 h 337"/>
              <a:gd name="T26" fmla="*/ 2147483647 w 607"/>
              <a:gd name="T27" fmla="*/ 2147483647 h 337"/>
              <a:gd name="T28" fmla="*/ 2147483647 w 607"/>
              <a:gd name="T29" fmla="*/ 0 h 337"/>
              <a:gd name="T30" fmla="*/ 2147483647 w 607"/>
              <a:gd name="T31" fmla="*/ 2147483647 h 337"/>
              <a:gd name="T32" fmla="*/ 2147483647 w 607"/>
              <a:gd name="T33" fmla="*/ 2147483647 h 337"/>
              <a:gd name="T34" fmla="*/ 2147483647 w 607"/>
              <a:gd name="T35" fmla="*/ 2147483647 h 337"/>
              <a:gd name="T36" fmla="*/ 2147483647 w 607"/>
              <a:gd name="T37" fmla="*/ 2147483647 h 337"/>
              <a:gd name="T38" fmla="*/ 2147483647 w 607"/>
              <a:gd name="T39" fmla="*/ 2147483647 h 337"/>
              <a:gd name="T40" fmla="*/ 2147483647 w 607"/>
              <a:gd name="T41" fmla="*/ 2147483647 h 337"/>
              <a:gd name="T42" fmla="*/ 2147483647 w 607"/>
              <a:gd name="T43" fmla="*/ 2147483647 h 337"/>
              <a:gd name="T44" fmla="*/ 2147483647 w 607"/>
              <a:gd name="T45" fmla="*/ 2147483647 h 337"/>
              <a:gd name="T46" fmla="*/ 2147483647 w 607"/>
              <a:gd name="T47" fmla="*/ 2147483647 h 337"/>
              <a:gd name="T48" fmla="*/ 2147483647 w 607"/>
              <a:gd name="T49" fmla="*/ 2147483647 h 337"/>
              <a:gd name="T50" fmla="*/ 2147483647 w 607"/>
              <a:gd name="T51" fmla="*/ 2147483647 h 337"/>
              <a:gd name="T52" fmla="*/ 2147483647 w 607"/>
              <a:gd name="T53" fmla="*/ 2147483647 h 337"/>
              <a:gd name="T54" fmla="*/ 2147483647 w 607"/>
              <a:gd name="T55" fmla="*/ 2147483647 h 337"/>
              <a:gd name="T56" fmla="*/ 0 w 607"/>
              <a:gd name="T57" fmla="*/ 2147483647 h 3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7"/>
              <a:gd name="T88" fmla="*/ 0 h 337"/>
              <a:gd name="T89" fmla="*/ 607 w 607"/>
              <a:gd name="T90" fmla="*/ 337 h 3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7" h="337">
                <a:moveTo>
                  <a:pt x="0" y="337"/>
                </a:moveTo>
                <a:lnTo>
                  <a:pt x="148" y="316"/>
                </a:lnTo>
                <a:lnTo>
                  <a:pt x="148" y="301"/>
                </a:lnTo>
                <a:lnTo>
                  <a:pt x="504" y="252"/>
                </a:lnTo>
                <a:lnTo>
                  <a:pt x="510" y="226"/>
                </a:lnTo>
                <a:lnTo>
                  <a:pt x="562" y="207"/>
                </a:lnTo>
                <a:lnTo>
                  <a:pt x="568" y="180"/>
                </a:lnTo>
                <a:lnTo>
                  <a:pt x="590" y="171"/>
                </a:lnTo>
                <a:lnTo>
                  <a:pt x="607" y="131"/>
                </a:lnTo>
                <a:lnTo>
                  <a:pt x="558" y="91"/>
                </a:lnTo>
                <a:lnTo>
                  <a:pt x="549" y="37"/>
                </a:lnTo>
                <a:lnTo>
                  <a:pt x="510" y="10"/>
                </a:lnTo>
                <a:lnTo>
                  <a:pt x="431" y="25"/>
                </a:lnTo>
                <a:lnTo>
                  <a:pt x="394" y="1"/>
                </a:lnTo>
                <a:lnTo>
                  <a:pt x="358" y="0"/>
                </a:lnTo>
                <a:lnTo>
                  <a:pt x="365" y="37"/>
                </a:lnTo>
                <a:lnTo>
                  <a:pt x="316" y="56"/>
                </a:lnTo>
                <a:lnTo>
                  <a:pt x="283" y="140"/>
                </a:lnTo>
                <a:lnTo>
                  <a:pt x="239" y="126"/>
                </a:lnTo>
                <a:lnTo>
                  <a:pt x="185" y="158"/>
                </a:lnTo>
                <a:lnTo>
                  <a:pt x="116" y="170"/>
                </a:lnTo>
                <a:lnTo>
                  <a:pt x="116" y="217"/>
                </a:lnTo>
                <a:lnTo>
                  <a:pt x="82" y="216"/>
                </a:lnTo>
                <a:lnTo>
                  <a:pt x="84" y="258"/>
                </a:lnTo>
                <a:lnTo>
                  <a:pt x="48" y="241"/>
                </a:lnTo>
                <a:lnTo>
                  <a:pt x="27" y="249"/>
                </a:lnTo>
                <a:lnTo>
                  <a:pt x="45" y="277"/>
                </a:lnTo>
                <a:lnTo>
                  <a:pt x="8" y="314"/>
                </a:lnTo>
                <a:lnTo>
                  <a:pt x="0" y="337"/>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0" name="Shape - Kansas"/>
          <p:cNvSpPr>
            <a:spLocks noChangeAspect="1"/>
          </p:cNvSpPr>
          <p:nvPr/>
        </p:nvSpPr>
        <p:spPr bwMode="auto">
          <a:xfrm>
            <a:off x="4162424" y="3276600"/>
            <a:ext cx="966788" cy="485775"/>
          </a:xfrm>
          <a:custGeom>
            <a:avLst/>
            <a:gdLst>
              <a:gd name="T0" fmla="*/ 2147483647 w 611"/>
              <a:gd name="T1" fmla="*/ 2147483647 h 312"/>
              <a:gd name="T2" fmla="*/ 2147483647 w 611"/>
              <a:gd name="T3" fmla="*/ 2147483647 h 312"/>
              <a:gd name="T4" fmla="*/ 0 w 611"/>
              <a:gd name="T5" fmla="*/ 2147483647 h 312"/>
              <a:gd name="T6" fmla="*/ 2147483647 w 611"/>
              <a:gd name="T7" fmla="*/ 2147483647 h 312"/>
              <a:gd name="T8" fmla="*/ 2147483647 w 611"/>
              <a:gd name="T9" fmla="*/ 2147483647 h 312"/>
              <a:gd name="T10" fmla="*/ 2147483647 w 611"/>
              <a:gd name="T11" fmla="*/ 2147483647 h 312"/>
              <a:gd name="T12" fmla="*/ 2147483647 w 611"/>
              <a:gd name="T13" fmla="*/ 2147483647 h 312"/>
              <a:gd name="T14" fmla="*/ 2147483647 w 611"/>
              <a:gd name="T15" fmla="*/ 2147483647 h 312"/>
              <a:gd name="T16" fmla="*/ 2147483647 w 611"/>
              <a:gd name="T17" fmla="*/ 0 h 312"/>
              <a:gd name="T18" fmla="*/ 2147483647 w 611"/>
              <a:gd name="T19" fmla="*/ 2147483647 h 312"/>
              <a:gd name="T20" fmla="*/ 2147483647 w 611"/>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1"/>
              <a:gd name="T34" fmla="*/ 0 h 312"/>
              <a:gd name="T35" fmla="*/ 611 w 611"/>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1" h="312">
                <a:moveTo>
                  <a:pt x="6" y="3"/>
                </a:moveTo>
                <a:lnTo>
                  <a:pt x="4" y="182"/>
                </a:lnTo>
                <a:lnTo>
                  <a:pt x="0" y="309"/>
                </a:lnTo>
                <a:lnTo>
                  <a:pt x="611" y="312"/>
                </a:lnTo>
                <a:lnTo>
                  <a:pt x="599" y="149"/>
                </a:lnTo>
                <a:lnTo>
                  <a:pt x="599" y="88"/>
                </a:lnTo>
                <a:lnTo>
                  <a:pt x="550" y="51"/>
                </a:lnTo>
                <a:lnTo>
                  <a:pt x="565" y="18"/>
                </a:lnTo>
                <a:lnTo>
                  <a:pt x="544" y="0"/>
                </a:lnTo>
                <a:lnTo>
                  <a:pt x="267" y="3"/>
                </a:lnTo>
                <a:lnTo>
                  <a:pt x="6" y="3"/>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1" name="Shape - Iowa"/>
          <p:cNvSpPr>
            <a:spLocks noChangeAspect="1"/>
          </p:cNvSpPr>
          <p:nvPr/>
        </p:nvSpPr>
        <p:spPr bwMode="auto">
          <a:xfrm>
            <a:off x="4845049" y="2690813"/>
            <a:ext cx="758825" cy="487362"/>
          </a:xfrm>
          <a:custGeom>
            <a:avLst/>
            <a:gdLst>
              <a:gd name="T0" fmla="*/ 2147483647 w 481"/>
              <a:gd name="T1" fmla="*/ 2147483647 h 313"/>
              <a:gd name="T2" fmla="*/ 0 w 481"/>
              <a:gd name="T3" fmla="*/ 2147483647 h 313"/>
              <a:gd name="T4" fmla="*/ 2147483647 w 481"/>
              <a:gd name="T5" fmla="*/ 2147483647 h 313"/>
              <a:gd name="T6" fmla="*/ 2147483647 w 481"/>
              <a:gd name="T7" fmla="*/ 2147483647 h 313"/>
              <a:gd name="T8" fmla="*/ 2147483647 w 481"/>
              <a:gd name="T9" fmla="*/ 2147483647 h 313"/>
              <a:gd name="T10" fmla="*/ 2147483647 w 481"/>
              <a:gd name="T11" fmla="*/ 2147483647 h 313"/>
              <a:gd name="T12" fmla="*/ 2147483647 w 481"/>
              <a:gd name="T13" fmla="*/ 2147483647 h 313"/>
              <a:gd name="T14" fmla="*/ 2147483647 w 481"/>
              <a:gd name="T15" fmla="*/ 2147483647 h 313"/>
              <a:gd name="T16" fmla="*/ 2147483647 w 481"/>
              <a:gd name="T17" fmla="*/ 2147483647 h 313"/>
              <a:gd name="T18" fmla="*/ 2147483647 w 481"/>
              <a:gd name="T19" fmla="*/ 2147483647 h 313"/>
              <a:gd name="T20" fmla="*/ 2147483647 w 481"/>
              <a:gd name="T21" fmla="*/ 2147483647 h 313"/>
              <a:gd name="T22" fmla="*/ 2147483647 w 481"/>
              <a:gd name="T23" fmla="*/ 2147483647 h 313"/>
              <a:gd name="T24" fmla="*/ 2147483647 w 481"/>
              <a:gd name="T25" fmla="*/ 2147483647 h 313"/>
              <a:gd name="T26" fmla="*/ 2147483647 w 481"/>
              <a:gd name="T27" fmla="*/ 2147483647 h 313"/>
              <a:gd name="T28" fmla="*/ 2147483647 w 481"/>
              <a:gd name="T29" fmla="*/ 0 h 313"/>
              <a:gd name="T30" fmla="*/ 2147483647 w 481"/>
              <a:gd name="T31" fmla="*/ 2147483647 h 313"/>
              <a:gd name="T32" fmla="*/ 2147483647 w 481"/>
              <a:gd name="T33" fmla="*/ 2147483647 h 313"/>
              <a:gd name="T34" fmla="*/ 2147483647 w 481"/>
              <a:gd name="T35" fmla="*/ 2147483647 h 3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1"/>
              <a:gd name="T55" fmla="*/ 0 h 313"/>
              <a:gd name="T56" fmla="*/ 481 w 481"/>
              <a:gd name="T57" fmla="*/ 313 h 3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1" h="313">
                <a:moveTo>
                  <a:pt x="7" y="16"/>
                </a:moveTo>
                <a:lnTo>
                  <a:pt x="0" y="71"/>
                </a:lnTo>
                <a:lnTo>
                  <a:pt x="10" y="129"/>
                </a:lnTo>
                <a:lnTo>
                  <a:pt x="55" y="249"/>
                </a:lnTo>
                <a:lnTo>
                  <a:pt x="80" y="313"/>
                </a:lnTo>
                <a:lnTo>
                  <a:pt x="363" y="298"/>
                </a:lnTo>
                <a:lnTo>
                  <a:pt x="410" y="313"/>
                </a:lnTo>
                <a:lnTo>
                  <a:pt x="438" y="252"/>
                </a:lnTo>
                <a:lnTo>
                  <a:pt x="428" y="208"/>
                </a:lnTo>
                <a:lnTo>
                  <a:pt x="475" y="200"/>
                </a:lnTo>
                <a:lnTo>
                  <a:pt x="481" y="131"/>
                </a:lnTo>
                <a:lnTo>
                  <a:pt x="453" y="101"/>
                </a:lnTo>
                <a:lnTo>
                  <a:pt x="404" y="71"/>
                </a:lnTo>
                <a:lnTo>
                  <a:pt x="414" y="30"/>
                </a:lnTo>
                <a:lnTo>
                  <a:pt x="393" y="0"/>
                </a:lnTo>
                <a:lnTo>
                  <a:pt x="287" y="4"/>
                </a:lnTo>
                <a:lnTo>
                  <a:pt x="180" y="9"/>
                </a:lnTo>
                <a:lnTo>
                  <a:pt x="7" y="16"/>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2" name="Shape - Indiana"/>
          <p:cNvSpPr>
            <a:spLocks noChangeAspect="1"/>
          </p:cNvSpPr>
          <p:nvPr/>
        </p:nvSpPr>
        <p:spPr bwMode="auto">
          <a:xfrm>
            <a:off x="5918199" y="2855913"/>
            <a:ext cx="422275" cy="687387"/>
          </a:xfrm>
          <a:custGeom>
            <a:avLst/>
            <a:gdLst>
              <a:gd name="T0" fmla="*/ 0 w 268"/>
              <a:gd name="T1" fmla="*/ 2147483647 h 441"/>
              <a:gd name="T2" fmla="*/ 2147483647 w 268"/>
              <a:gd name="T3" fmla="*/ 2147483647 h 441"/>
              <a:gd name="T4" fmla="*/ 2147483647 w 268"/>
              <a:gd name="T5" fmla="*/ 2147483647 h 441"/>
              <a:gd name="T6" fmla="*/ 2147483647 w 268"/>
              <a:gd name="T7" fmla="*/ 2147483647 h 441"/>
              <a:gd name="T8" fmla="*/ 2147483647 w 268"/>
              <a:gd name="T9" fmla="*/ 2147483647 h 441"/>
              <a:gd name="T10" fmla="*/ 2147483647 w 268"/>
              <a:gd name="T11" fmla="*/ 0 h 441"/>
              <a:gd name="T12" fmla="*/ 2147483647 w 268"/>
              <a:gd name="T13" fmla="*/ 2147483647 h 441"/>
              <a:gd name="T14" fmla="*/ 2147483647 w 268"/>
              <a:gd name="T15" fmla="*/ 2147483647 h 441"/>
              <a:gd name="T16" fmla="*/ 2147483647 w 268"/>
              <a:gd name="T17" fmla="*/ 2147483647 h 441"/>
              <a:gd name="T18" fmla="*/ 2147483647 w 268"/>
              <a:gd name="T19" fmla="*/ 2147483647 h 441"/>
              <a:gd name="T20" fmla="*/ 2147483647 w 268"/>
              <a:gd name="T21" fmla="*/ 2147483647 h 441"/>
              <a:gd name="T22" fmla="*/ 2147483647 w 268"/>
              <a:gd name="T23" fmla="*/ 2147483647 h 441"/>
              <a:gd name="T24" fmla="*/ 2147483647 w 268"/>
              <a:gd name="T25" fmla="*/ 2147483647 h 441"/>
              <a:gd name="T26" fmla="*/ 2147483647 w 268"/>
              <a:gd name="T27" fmla="*/ 2147483647 h 441"/>
              <a:gd name="T28" fmla="*/ 2147483647 w 268"/>
              <a:gd name="T29" fmla="*/ 2147483647 h 441"/>
              <a:gd name="T30" fmla="*/ 0 w 268"/>
              <a:gd name="T31" fmla="*/ 2147483647 h 4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8"/>
              <a:gd name="T49" fmla="*/ 0 h 441"/>
              <a:gd name="T50" fmla="*/ 268 w 268"/>
              <a:gd name="T51" fmla="*/ 441 h 4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8" h="441">
                <a:moveTo>
                  <a:pt x="0" y="31"/>
                </a:moveTo>
                <a:lnTo>
                  <a:pt x="31" y="48"/>
                </a:lnTo>
                <a:lnTo>
                  <a:pt x="61" y="45"/>
                </a:lnTo>
                <a:lnTo>
                  <a:pt x="71" y="36"/>
                </a:lnTo>
                <a:lnTo>
                  <a:pt x="79" y="9"/>
                </a:lnTo>
                <a:lnTo>
                  <a:pt x="208" y="0"/>
                </a:lnTo>
                <a:lnTo>
                  <a:pt x="268" y="312"/>
                </a:lnTo>
                <a:lnTo>
                  <a:pt x="263" y="309"/>
                </a:lnTo>
                <a:lnTo>
                  <a:pt x="219" y="326"/>
                </a:lnTo>
                <a:lnTo>
                  <a:pt x="187" y="410"/>
                </a:lnTo>
                <a:lnTo>
                  <a:pt x="141" y="398"/>
                </a:lnTo>
                <a:lnTo>
                  <a:pt x="87" y="429"/>
                </a:lnTo>
                <a:lnTo>
                  <a:pt x="17" y="441"/>
                </a:lnTo>
                <a:lnTo>
                  <a:pt x="49" y="359"/>
                </a:lnTo>
                <a:lnTo>
                  <a:pt x="35" y="313"/>
                </a:lnTo>
                <a:lnTo>
                  <a:pt x="0" y="31"/>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3" name="Shape - Illinois"/>
          <p:cNvSpPr>
            <a:spLocks noChangeAspect="1"/>
          </p:cNvSpPr>
          <p:nvPr/>
        </p:nvSpPr>
        <p:spPr bwMode="auto">
          <a:xfrm>
            <a:off x="5455708" y="2794000"/>
            <a:ext cx="547688" cy="887413"/>
          </a:xfrm>
          <a:custGeom>
            <a:avLst/>
            <a:gdLst>
              <a:gd name="T0" fmla="*/ 64 w 346"/>
              <a:gd name="T1" fmla="*/ 33 h 571"/>
              <a:gd name="T2" fmla="*/ 262 w 346"/>
              <a:gd name="T3" fmla="*/ 0 h 571"/>
              <a:gd name="T4" fmla="*/ 294 w 346"/>
              <a:gd name="T5" fmla="*/ 70 h 571"/>
              <a:gd name="T6" fmla="*/ 334 w 346"/>
              <a:gd name="T7" fmla="*/ 362 h 571"/>
              <a:gd name="T8" fmla="*/ 346 w 346"/>
              <a:gd name="T9" fmla="*/ 401 h 571"/>
              <a:gd name="T10" fmla="*/ 314 w 346"/>
              <a:gd name="T11" fmla="*/ 478 h 571"/>
              <a:gd name="T12" fmla="*/ 314 w 346"/>
              <a:gd name="T13" fmla="*/ 532 h 571"/>
              <a:gd name="T14" fmla="*/ 279 w 346"/>
              <a:gd name="T15" fmla="*/ 526 h 571"/>
              <a:gd name="T16" fmla="*/ 280 w 346"/>
              <a:gd name="T17" fmla="*/ 571 h 571"/>
              <a:gd name="T18" fmla="*/ 243 w 346"/>
              <a:gd name="T19" fmla="*/ 553 h 571"/>
              <a:gd name="T20" fmla="*/ 223 w 346"/>
              <a:gd name="T21" fmla="*/ 559 h 571"/>
              <a:gd name="T22" fmla="*/ 195 w 346"/>
              <a:gd name="T23" fmla="*/ 554 h 571"/>
              <a:gd name="T24" fmla="*/ 174 w 346"/>
              <a:gd name="T25" fmla="*/ 486 h 571"/>
              <a:gd name="T26" fmla="*/ 134 w 346"/>
              <a:gd name="T27" fmla="*/ 465 h 571"/>
              <a:gd name="T28" fmla="*/ 134 w 346"/>
              <a:gd name="T29" fmla="*/ 392 h 571"/>
              <a:gd name="T30" fmla="*/ 94 w 346"/>
              <a:gd name="T31" fmla="*/ 401 h 571"/>
              <a:gd name="T32" fmla="*/ 71 w 346"/>
              <a:gd name="T33" fmla="*/ 347 h 571"/>
              <a:gd name="T34" fmla="*/ 0 w 346"/>
              <a:gd name="T35" fmla="*/ 285 h 571"/>
              <a:gd name="T36" fmla="*/ 52 w 346"/>
              <a:gd name="T37" fmla="*/ 186 h 571"/>
              <a:gd name="T38" fmla="*/ 37 w 346"/>
              <a:gd name="T39" fmla="*/ 140 h 571"/>
              <a:gd name="T40" fmla="*/ 89 w 346"/>
              <a:gd name="T41" fmla="*/ 131 h 571"/>
              <a:gd name="T42" fmla="*/ 94 w 346"/>
              <a:gd name="T43" fmla="*/ 67 h 571"/>
              <a:gd name="T44" fmla="*/ 64 w 346"/>
              <a:gd name="T45" fmla="*/ 33 h 5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6"/>
              <a:gd name="T70" fmla="*/ 0 h 571"/>
              <a:gd name="T71" fmla="*/ 346 w 346"/>
              <a:gd name="T72" fmla="*/ 571 h 5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6" h="571">
                <a:moveTo>
                  <a:pt x="64" y="33"/>
                </a:moveTo>
                <a:lnTo>
                  <a:pt x="262" y="0"/>
                </a:lnTo>
                <a:lnTo>
                  <a:pt x="294" y="70"/>
                </a:lnTo>
                <a:lnTo>
                  <a:pt x="334" y="362"/>
                </a:lnTo>
                <a:lnTo>
                  <a:pt x="346" y="401"/>
                </a:lnTo>
                <a:lnTo>
                  <a:pt x="314" y="478"/>
                </a:lnTo>
                <a:lnTo>
                  <a:pt x="314" y="532"/>
                </a:lnTo>
                <a:lnTo>
                  <a:pt x="279" y="526"/>
                </a:lnTo>
                <a:lnTo>
                  <a:pt x="280" y="571"/>
                </a:lnTo>
                <a:lnTo>
                  <a:pt x="243" y="553"/>
                </a:lnTo>
                <a:lnTo>
                  <a:pt x="223" y="559"/>
                </a:lnTo>
                <a:lnTo>
                  <a:pt x="195" y="554"/>
                </a:lnTo>
                <a:lnTo>
                  <a:pt x="174" y="486"/>
                </a:lnTo>
                <a:lnTo>
                  <a:pt x="134" y="465"/>
                </a:lnTo>
                <a:lnTo>
                  <a:pt x="134" y="392"/>
                </a:lnTo>
                <a:lnTo>
                  <a:pt x="94" y="401"/>
                </a:lnTo>
                <a:lnTo>
                  <a:pt x="71" y="347"/>
                </a:lnTo>
                <a:lnTo>
                  <a:pt x="0" y="285"/>
                </a:lnTo>
                <a:lnTo>
                  <a:pt x="52" y="186"/>
                </a:lnTo>
                <a:lnTo>
                  <a:pt x="37" y="140"/>
                </a:lnTo>
                <a:lnTo>
                  <a:pt x="89" y="131"/>
                </a:lnTo>
                <a:lnTo>
                  <a:pt x="94" y="67"/>
                </a:lnTo>
                <a:lnTo>
                  <a:pt x="64" y="33"/>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4" name="Shape - Idaho"/>
          <p:cNvSpPr>
            <a:spLocks noChangeAspect="1"/>
          </p:cNvSpPr>
          <p:nvPr/>
        </p:nvSpPr>
        <p:spPr bwMode="auto">
          <a:xfrm>
            <a:off x="2400299" y="1685925"/>
            <a:ext cx="750888" cy="1196975"/>
          </a:xfrm>
          <a:custGeom>
            <a:avLst/>
            <a:gdLst>
              <a:gd name="T0" fmla="*/ 2147483647 w 476"/>
              <a:gd name="T1" fmla="*/ 0 h 770"/>
              <a:gd name="T2" fmla="*/ 2147483647 w 476"/>
              <a:gd name="T3" fmla="*/ 2147483647 h 770"/>
              <a:gd name="T4" fmla="*/ 2147483647 w 476"/>
              <a:gd name="T5" fmla="*/ 2147483647 h 770"/>
              <a:gd name="T6" fmla="*/ 2147483647 w 476"/>
              <a:gd name="T7" fmla="*/ 2147483647 h 770"/>
              <a:gd name="T8" fmla="*/ 2147483647 w 476"/>
              <a:gd name="T9" fmla="*/ 2147483647 h 770"/>
              <a:gd name="T10" fmla="*/ 2147483647 w 476"/>
              <a:gd name="T11" fmla="*/ 2147483647 h 770"/>
              <a:gd name="T12" fmla="*/ 2147483647 w 476"/>
              <a:gd name="T13" fmla="*/ 2147483647 h 770"/>
              <a:gd name="T14" fmla="*/ 0 w 476"/>
              <a:gd name="T15" fmla="*/ 2147483647 h 770"/>
              <a:gd name="T16" fmla="*/ 2147483647 w 476"/>
              <a:gd name="T17" fmla="*/ 2147483647 h 770"/>
              <a:gd name="T18" fmla="*/ 2147483647 w 476"/>
              <a:gd name="T19" fmla="*/ 2147483647 h 770"/>
              <a:gd name="T20" fmla="*/ 2147483647 w 476"/>
              <a:gd name="T21" fmla="*/ 2147483647 h 770"/>
              <a:gd name="T22" fmla="*/ 2147483647 w 476"/>
              <a:gd name="T23" fmla="*/ 2147483647 h 770"/>
              <a:gd name="T24" fmla="*/ 2147483647 w 476"/>
              <a:gd name="T25" fmla="*/ 2147483647 h 770"/>
              <a:gd name="T26" fmla="*/ 2147483647 w 476"/>
              <a:gd name="T27" fmla="*/ 2147483647 h 770"/>
              <a:gd name="T28" fmla="*/ 2147483647 w 476"/>
              <a:gd name="T29" fmla="*/ 2147483647 h 770"/>
              <a:gd name="T30" fmla="*/ 2147483647 w 476"/>
              <a:gd name="T31" fmla="*/ 2147483647 h 770"/>
              <a:gd name="T32" fmla="*/ 2147483647 w 476"/>
              <a:gd name="T33" fmla="*/ 2147483647 h 770"/>
              <a:gd name="T34" fmla="*/ 2147483647 w 476"/>
              <a:gd name="T35" fmla="*/ 2147483647 h 770"/>
              <a:gd name="T36" fmla="*/ 2147483647 w 476"/>
              <a:gd name="T37" fmla="*/ 2147483647 h 770"/>
              <a:gd name="T38" fmla="*/ 2147483647 w 476"/>
              <a:gd name="T39" fmla="*/ 2147483647 h 770"/>
              <a:gd name="T40" fmla="*/ 2147483647 w 476"/>
              <a:gd name="T41" fmla="*/ 2147483647 h 770"/>
              <a:gd name="T42" fmla="*/ 2147483647 w 476"/>
              <a:gd name="T43" fmla="*/ 0 h 7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6"/>
              <a:gd name="T67" fmla="*/ 0 h 770"/>
              <a:gd name="T68" fmla="*/ 476 w 476"/>
              <a:gd name="T69" fmla="*/ 770 h 7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6" h="770">
                <a:moveTo>
                  <a:pt x="115" y="0"/>
                </a:moveTo>
                <a:lnTo>
                  <a:pt x="72" y="301"/>
                </a:lnTo>
                <a:lnTo>
                  <a:pt x="117" y="365"/>
                </a:lnTo>
                <a:lnTo>
                  <a:pt x="47" y="432"/>
                </a:lnTo>
                <a:lnTo>
                  <a:pt x="38" y="478"/>
                </a:lnTo>
                <a:lnTo>
                  <a:pt x="57" y="511"/>
                </a:lnTo>
                <a:lnTo>
                  <a:pt x="38" y="527"/>
                </a:lnTo>
                <a:lnTo>
                  <a:pt x="0" y="701"/>
                </a:lnTo>
                <a:lnTo>
                  <a:pt x="227" y="742"/>
                </a:lnTo>
                <a:lnTo>
                  <a:pt x="442" y="770"/>
                </a:lnTo>
                <a:lnTo>
                  <a:pt x="464" y="611"/>
                </a:lnTo>
                <a:lnTo>
                  <a:pt x="476" y="523"/>
                </a:lnTo>
                <a:lnTo>
                  <a:pt x="455" y="491"/>
                </a:lnTo>
                <a:lnTo>
                  <a:pt x="406" y="500"/>
                </a:lnTo>
                <a:lnTo>
                  <a:pt x="342" y="508"/>
                </a:lnTo>
                <a:lnTo>
                  <a:pt x="330" y="436"/>
                </a:lnTo>
                <a:lnTo>
                  <a:pt x="252" y="378"/>
                </a:lnTo>
                <a:lnTo>
                  <a:pt x="263" y="341"/>
                </a:lnTo>
                <a:lnTo>
                  <a:pt x="270" y="275"/>
                </a:lnTo>
                <a:lnTo>
                  <a:pt x="170" y="134"/>
                </a:lnTo>
                <a:lnTo>
                  <a:pt x="184" y="9"/>
                </a:lnTo>
                <a:lnTo>
                  <a:pt x="115"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nvGrpSpPr>
          <p:cNvPr id="55" name="Shape - Hawaii"/>
          <p:cNvGrpSpPr/>
          <p:nvPr/>
        </p:nvGrpSpPr>
        <p:grpSpPr>
          <a:xfrm>
            <a:off x="1636712" y="4600575"/>
            <a:ext cx="622300" cy="477838"/>
            <a:chOff x="2322512" y="5000625"/>
            <a:chExt cx="622300" cy="477838"/>
          </a:xfrm>
          <a:solidFill>
            <a:srgbClr val="133559"/>
          </a:solidFill>
        </p:grpSpPr>
        <p:sp>
          <p:nvSpPr>
            <p:cNvPr id="56" name="Freeform 4"/>
            <p:cNvSpPr>
              <a:spLocks noChangeAspect="1"/>
            </p:cNvSpPr>
            <p:nvPr/>
          </p:nvSpPr>
          <p:spPr bwMode="auto">
            <a:xfrm>
              <a:off x="2322512" y="5060535"/>
              <a:ext cx="47758" cy="69294"/>
            </a:xfrm>
            <a:custGeom>
              <a:avLst/>
              <a:gdLst>
                <a:gd name="T0" fmla="*/ 0 w 66"/>
                <a:gd name="T1" fmla="*/ 96 h 96"/>
                <a:gd name="T2" fmla="*/ 0 w 66"/>
                <a:gd name="T3" fmla="*/ 68 h 96"/>
                <a:gd name="T4" fmla="*/ 37 w 66"/>
                <a:gd name="T5" fmla="*/ 0 h 96"/>
                <a:gd name="T6" fmla="*/ 66 w 66"/>
                <a:gd name="T7" fmla="*/ 20 h 96"/>
                <a:gd name="T8" fmla="*/ 34 w 66"/>
                <a:gd name="T9" fmla="*/ 96 h 96"/>
                <a:gd name="T10" fmla="*/ 0 w 66"/>
                <a:gd name="T11" fmla="*/ 96 h 96"/>
                <a:gd name="T12" fmla="*/ 0 60000 65536"/>
                <a:gd name="T13" fmla="*/ 0 60000 65536"/>
                <a:gd name="T14" fmla="*/ 0 60000 65536"/>
                <a:gd name="T15" fmla="*/ 0 60000 65536"/>
                <a:gd name="T16" fmla="*/ 0 60000 65536"/>
                <a:gd name="T17" fmla="*/ 0 60000 65536"/>
                <a:gd name="T18" fmla="*/ 0 w 66"/>
                <a:gd name="T19" fmla="*/ 0 h 96"/>
                <a:gd name="T20" fmla="*/ 66 w 6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66" h="96">
                  <a:moveTo>
                    <a:pt x="0" y="96"/>
                  </a:moveTo>
                  <a:lnTo>
                    <a:pt x="0" y="68"/>
                  </a:lnTo>
                  <a:lnTo>
                    <a:pt x="37" y="0"/>
                  </a:lnTo>
                  <a:lnTo>
                    <a:pt x="66" y="20"/>
                  </a:lnTo>
                  <a:lnTo>
                    <a:pt x="34" y="96"/>
                  </a:lnTo>
                  <a:lnTo>
                    <a:pt x="0" y="96"/>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7" name="Freeform 5"/>
            <p:cNvSpPr>
              <a:spLocks noChangeAspect="1"/>
            </p:cNvSpPr>
            <p:nvPr/>
          </p:nvSpPr>
          <p:spPr bwMode="auto">
            <a:xfrm>
              <a:off x="2390531" y="5000625"/>
              <a:ext cx="89727" cy="87339"/>
            </a:xfrm>
            <a:custGeom>
              <a:avLst/>
              <a:gdLst>
                <a:gd name="T0" fmla="*/ 27 w 124"/>
                <a:gd name="T1" fmla="*/ 13 h 121"/>
                <a:gd name="T2" fmla="*/ 0 w 124"/>
                <a:gd name="T3" fmla="*/ 72 h 121"/>
                <a:gd name="T4" fmla="*/ 48 w 124"/>
                <a:gd name="T5" fmla="*/ 110 h 121"/>
                <a:gd name="T6" fmla="*/ 103 w 124"/>
                <a:gd name="T7" fmla="*/ 121 h 121"/>
                <a:gd name="T8" fmla="*/ 124 w 124"/>
                <a:gd name="T9" fmla="*/ 73 h 121"/>
                <a:gd name="T10" fmla="*/ 110 w 124"/>
                <a:gd name="T11" fmla="*/ 0 h 121"/>
                <a:gd name="T12" fmla="*/ 27 w 124"/>
                <a:gd name="T13" fmla="*/ 13 h 121"/>
                <a:gd name="T14" fmla="*/ 0 60000 65536"/>
                <a:gd name="T15" fmla="*/ 0 60000 65536"/>
                <a:gd name="T16" fmla="*/ 0 60000 65536"/>
                <a:gd name="T17" fmla="*/ 0 60000 65536"/>
                <a:gd name="T18" fmla="*/ 0 60000 65536"/>
                <a:gd name="T19" fmla="*/ 0 60000 65536"/>
                <a:gd name="T20" fmla="*/ 0 60000 65536"/>
                <a:gd name="T21" fmla="*/ 0 w 124"/>
                <a:gd name="T22" fmla="*/ 0 h 121"/>
                <a:gd name="T23" fmla="*/ 124 w 124"/>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21">
                  <a:moveTo>
                    <a:pt x="27" y="13"/>
                  </a:moveTo>
                  <a:lnTo>
                    <a:pt x="0" y="72"/>
                  </a:lnTo>
                  <a:lnTo>
                    <a:pt x="48" y="110"/>
                  </a:lnTo>
                  <a:lnTo>
                    <a:pt x="103" y="121"/>
                  </a:lnTo>
                  <a:lnTo>
                    <a:pt x="124" y="73"/>
                  </a:lnTo>
                  <a:lnTo>
                    <a:pt x="110" y="0"/>
                  </a:lnTo>
                  <a:lnTo>
                    <a:pt x="27" y="13"/>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8" name="Freeform 6"/>
            <p:cNvSpPr>
              <a:spLocks noChangeAspect="1"/>
            </p:cNvSpPr>
            <p:nvPr/>
          </p:nvSpPr>
          <p:spPr bwMode="auto">
            <a:xfrm>
              <a:off x="2474469" y="5060535"/>
              <a:ext cx="133143" cy="98166"/>
            </a:xfrm>
            <a:custGeom>
              <a:avLst/>
              <a:gdLst>
                <a:gd name="T0" fmla="*/ 0 w 184"/>
                <a:gd name="T1" fmla="*/ 48 h 136"/>
                <a:gd name="T2" fmla="*/ 126 w 184"/>
                <a:gd name="T3" fmla="*/ 0 h 136"/>
                <a:gd name="T4" fmla="*/ 149 w 184"/>
                <a:gd name="T5" fmla="*/ 59 h 136"/>
                <a:gd name="T6" fmla="*/ 173 w 184"/>
                <a:gd name="T7" fmla="*/ 72 h 136"/>
                <a:gd name="T8" fmla="*/ 184 w 184"/>
                <a:gd name="T9" fmla="*/ 120 h 136"/>
                <a:gd name="T10" fmla="*/ 121 w 184"/>
                <a:gd name="T11" fmla="*/ 127 h 136"/>
                <a:gd name="T12" fmla="*/ 76 w 184"/>
                <a:gd name="T13" fmla="*/ 136 h 136"/>
                <a:gd name="T14" fmla="*/ 0 w 184"/>
                <a:gd name="T15" fmla="*/ 48 h 136"/>
                <a:gd name="T16" fmla="*/ 0 60000 65536"/>
                <a:gd name="T17" fmla="*/ 0 60000 65536"/>
                <a:gd name="T18" fmla="*/ 0 60000 65536"/>
                <a:gd name="T19" fmla="*/ 0 60000 65536"/>
                <a:gd name="T20" fmla="*/ 0 60000 65536"/>
                <a:gd name="T21" fmla="*/ 0 60000 65536"/>
                <a:gd name="T22" fmla="*/ 0 60000 65536"/>
                <a:gd name="T23" fmla="*/ 0 60000 65536"/>
                <a:gd name="T24" fmla="*/ 0 w 184"/>
                <a:gd name="T25" fmla="*/ 0 h 136"/>
                <a:gd name="T26" fmla="*/ 184 w 184"/>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 h="136">
                  <a:moveTo>
                    <a:pt x="0" y="48"/>
                  </a:moveTo>
                  <a:lnTo>
                    <a:pt x="126" y="0"/>
                  </a:lnTo>
                  <a:lnTo>
                    <a:pt x="149" y="59"/>
                  </a:lnTo>
                  <a:lnTo>
                    <a:pt x="173" y="72"/>
                  </a:lnTo>
                  <a:lnTo>
                    <a:pt x="184" y="120"/>
                  </a:lnTo>
                  <a:lnTo>
                    <a:pt x="121" y="127"/>
                  </a:lnTo>
                  <a:lnTo>
                    <a:pt x="76" y="136"/>
                  </a:lnTo>
                  <a:lnTo>
                    <a:pt x="0" y="48"/>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59" name="Freeform 7"/>
            <p:cNvSpPr>
              <a:spLocks noChangeAspect="1"/>
            </p:cNvSpPr>
            <p:nvPr/>
          </p:nvSpPr>
          <p:spPr bwMode="auto">
            <a:xfrm>
              <a:off x="2611954" y="5134882"/>
              <a:ext cx="105646" cy="51970"/>
            </a:xfrm>
            <a:custGeom>
              <a:avLst/>
              <a:gdLst>
                <a:gd name="T0" fmla="*/ 22 w 146"/>
                <a:gd name="T1" fmla="*/ 3 h 72"/>
                <a:gd name="T2" fmla="*/ 0 w 146"/>
                <a:gd name="T3" fmla="*/ 67 h 72"/>
                <a:gd name="T4" fmla="*/ 38 w 146"/>
                <a:gd name="T5" fmla="*/ 72 h 72"/>
                <a:gd name="T6" fmla="*/ 62 w 146"/>
                <a:gd name="T7" fmla="*/ 57 h 72"/>
                <a:gd name="T8" fmla="*/ 107 w 146"/>
                <a:gd name="T9" fmla="*/ 58 h 72"/>
                <a:gd name="T10" fmla="*/ 146 w 146"/>
                <a:gd name="T11" fmla="*/ 30 h 72"/>
                <a:gd name="T12" fmla="*/ 120 w 146"/>
                <a:gd name="T13" fmla="*/ 20 h 72"/>
                <a:gd name="T14" fmla="*/ 101 w 146"/>
                <a:gd name="T15" fmla="*/ 0 h 72"/>
                <a:gd name="T16" fmla="*/ 22 w 146"/>
                <a:gd name="T17" fmla="*/ 3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72"/>
                <a:gd name="T29" fmla="*/ 146 w 14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72">
                  <a:moveTo>
                    <a:pt x="22" y="3"/>
                  </a:moveTo>
                  <a:lnTo>
                    <a:pt x="0" y="67"/>
                  </a:lnTo>
                  <a:lnTo>
                    <a:pt x="38" y="72"/>
                  </a:lnTo>
                  <a:lnTo>
                    <a:pt x="62" y="57"/>
                  </a:lnTo>
                  <a:lnTo>
                    <a:pt x="107" y="58"/>
                  </a:lnTo>
                  <a:lnTo>
                    <a:pt x="146" y="30"/>
                  </a:lnTo>
                  <a:lnTo>
                    <a:pt x="120" y="20"/>
                  </a:lnTo>
                  <a:lnTo>
                    <a:pt x="101" y="0"/>
                  </a:lnTo>
                  <a:lnTo>
                    <a:pt x="22" y="3"/>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0" name="Freeform 8"/>
            <p:cNvSpPr>
              <a:spLocks noChangeAspect="1"/>
            </p:cNvSpPr>
            <p:nvPr/>
          </p:nvSpPr>
          <p:spPr bwMode="auto">
            <a:xfrm>
              <a:off x="2643069" y="5208506"/>
              <a:ext cx="43416" cy="37534"/>
            </a:xfrm>
            <a:custGeom>
              <a:avLst/>
              <a:gdLst>
                <a:gd name="T0" fmla="*/ 52 w 60"/>
                <a:gd name="T1" fmla="*/ 0 h 52"/>
                <a:gd name="T2" fmla="*/ 0 w 60"/>
                <a:gd name="T3" fmla="*/ 4 h 52"/>
                <a:gd name="T4" fmla="*/ 9 w 60"/>
                <a:gd name="T5" fmla="*/ 52 h 52"/>
                <a:gd name="T6" fmla="*/ 60 w 60"/>
                <a:gd name="T7" fmla="*/ 40 h 52"/>
                <a:gd name="T8" fmla="*/ 52 w 60"/>
                <a:gd name="T9" fmla="*/ 0 h 52"/>
                <a:gd name="T10" fmla="*/ 0 60000 65536"/>
                <a:gd name="T11" fmla="*/ 0 60000 65536"/>
                <a:gd name="T12" fmla="*/ 0 60000 65536"/>
                <a:gd name="T13" fmla="*/ 0 60000 65536"/>
                <a:gd name="T14" fmla="*/ 0 60000 65536"/>
                <a:gd name="T15" fmla="*/ 0 w 60"/>
                <a:gd name="T16" fmla="*/ 0 h 52"/>
                <a:gd name="T17" fmla="*/ 60 w 60"/>
                <a:gd name="T18" fmla="*/ 52 h 52"/>
              </a:gdLst>
              <a:ahLst/>
              <a:cxnLst>
                <a:cxn ang="T10">
                  <a:pos x="T0" y="T1"/>
                </a:cxn>
                <a:cxn ang="T11">
                  <a:pos x="T2" y="T3"/>
                </a:cxn>
                <a:cxn ang="T12">
                  <a:pos x="T4" y="T5"/>
                </a:cxn>
                <a:cxn ang="T13">
                  <a:pos x="T6" y="T7"/>
                </a:cxn>
                <a:cxn ang="T14">
                  <a:pos x="T8" y="T9"/>
                </a:cxn>
              </a:cxnLst>
              <a:rect l="T15" t="T16" r="T17" b="T18"/>
              <a:pathLst>
                <a:path w="60" h="52">
                  <a:moveTo>
                    <a:pt x="52" y="0"/>
                  </a:moveTo>
                  <a:lnTo>
                    <a:pt x="0" y="4"/>
                  </a:lnTo>
                  <a:lnTo>
                    <a:pt x="9" y="52"/>
                  </a:lnTo>
                  <a:lnTo>
                    <a:pt x="60" y="40"/>
                  </a:lnTo>
                  <a:lnTo>
                    <a:pt x="52" y="0"/>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1" name="Freeform 9"/>
            <p:cNvSpPr>
              <a:spLocks noChangeAspect="1"/>
            </p:cNvSpPr>
            <p:nvPr/>
          </p:nvSpPr>
          <p:spPr bwMode="auto">
            <a:xfrm>
              <a:off x="2690103" y="5248928"/>
              <a:ext cx="29668" cy="36812"/>
            </a:xfrm>
            <a:custGeom>
              <a:avLst/>
              <a:gdLst>
                <a:gd name="T0" fmla="*/ 0 w 41"/>
                <a:gd name="T1" fmla="*/ 20 h 51"/>
                <a:gd name="T2" fmla="*/ 41 w 41"/>
                <a:gd name="T3" fmla="*/ 0 h 51"/>
                <a:gd name="T4" fmla="*/ 41 w 41"/>
                <a:gd name="T5" fmla="*/ 45 h 51"/>
                <a:gd name="T6" fmla="*/ 14 w 41"/>
                <a:gd name="T7" fmla="*/ 51 h 51"/>
                <a:gd name="T8" fmla="*/ 0 w 41"/>
                <a:gd name="T9" fmla="*/ 20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0" y="20"/>
                  </a:moveTo>
                  <a:lnTo>
                    <a:pt x="41" y="0"/>
                  </a:lnTo>
                  <a:lnTo>
                    <a:pt x="41" y="45"/>
                  </a:lnTo>
                  <a:lnTo>
                    <a:pt x="14" y="51"/>
                  </a:lnTo>
                  <a:lnTo>
                    <a:pt x="0" y="20"/>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2" name="Freeform"/>
            <p:cNvSpPr>
              <a:spLocks noChangeAspect="1"/>
            </p:cNvSpPr>
            <p:nvPr/>
          </p:nvSpPr>
          <p:spPr bwMode="auto">
            <a:xfrm>
              <a:off x="2764634" y="5266251"/>
              <a:ext cx="180178" cy="212212"/>
            </a:xfrm>
            <a:custGeom>
              <a:avLst/>
              <a:gdLst>
                <a:gd name="T0" fmla="*/ 42 w 249"/>
                <a:gd name="T1" fmla="*/ 0 h 294"/>
                <a:gd name="T2" fmla="*/ 0 w 249"/>
                <a:gd name="T3" fmla="*/ 112 h 294"/>
                <a:gd name="T4" fmla="*/ 30 w 249"/>
                <a:gd name="T5" fmla="*/ 167 h 294"/>
                <a:gd name="T6" fmla="*/ 30 w 249"/>
                <a:gd name="T7" fmla="*/ 267 h 294"/>
                <a:gd name="T8" fmla="*/ 90 w 249"/>
                <a:gd name="T9" fmla="*/ 294 h 294"/>
                <a:gd name="T10" fmla="*/ 117 w 249"/>
                <a:gd name="T11" fmla="*/ 235 h 294"/>
                <a:gd name="T12" fmla="*/ 193 w 249"/>
                <a:gd name="T13" fmla="*/ 222 h 294"/>
                <a:gd name="T14" fmla="*/ 249 w 249"/>
                <a:gd name="T15" fmla="*/ 158 h 294"/>
                <a:gd name="T16" fmla="*/ 190 w 249"/>
                <a:gd name="T17" fmla="*/ 58 h 294"/>
                <a:gd name="T18" fmla="*/ 42 w 249"/>
                <a:gd name="T19" fmla="*/ 0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9"/>
                <a:gd name="T31" fmla="*/ 0 h 294"/>
                <a:gd name="T32" fmla="*/ 249 w 249"/>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9" h="294">
                  <a:moveTo>
                    <a:pt x="42" y="0"/>
                  </a:moveTo>
                  <a:lnTo>
                    <a:pt x="0" y="112"/>
                  </a:lnTo>
                  <a:lnTo>
                    <a:pt x="30" y="167"/>
                  </a:lnTo>
                  <a:lnTo>
                    <a:pt x="30" y="267"/>
                  </a:lnTo>
                  <a:lnTo>
                    <a:pt x="90" y="294"/>
                  </a:lnTo>
                  <a:lnTo>
                    <a:pt x="117" y="235"/>
                  </a:lnTo>
                  <a:lnTo>
                    <a:pt x="193" y="222"/>
                  </a:lnTo>
                  <a:lnTo>
                    <a:pt x="249" y="158"/>
                  </a:lnTo>
                  <a:lnTo>
                    <a:pt x="190" y="58"/>
                  </a:lnTo>
                  <a:lnTo>
                    <a:pt x="42" y="0"/>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3" name="Freeform"/>
            <p:cNvSpPr>
              <a:spLocks noChangeAspect="1"/>
            </p:cNvSpPr>
            <p:nvPr/>
          </p:nvSpPr>
          <p:spPr bwMode="auto">
            <a:xfrm>
              <a:off x="2700957" y="5167363"/>
              <a:ext cx="99857" cy="83008"/>
            </a:xfrm>
            <a:custGeom>
              <a:avLst/>
              <a:gdLst>
                <a:gd name="T0" fmla="*/ 29 w 138"/>
                <a:gd name="T1" fmla="*/ 0 h 115"/>
                <a:gd name="T2" fmla="*/ 0 w 138"/>
                <a:gd name="T3" fmla="*/ 34 h 115"/>
                <a:gd name="T4" fmla="*/ 12 w 138"/>
                <a:gd name="T5" fmla="*/ 61 h 115"/>
                <a:gd name="T6" fmla="*/ 38 w 138"/>
                <a:gd name="T7" fmla="*/ 70 h 115"/>
                <a:gd name="T8" fmla="*/ 64 w 138"/>
                <a:gd name="T9" fmla="*/ 115 h 115"/>
                <a:gd name="T10" fmla="*/ 136 w 138"/>
                <a:gd name="T11" fmla="*/ 97 h 115"/>
                <a:gd name="T12" fmla="*/ 138 w 138"/>
                <a:gd name="T13" fmla="*/ 49 h 115"/>
                <a:gd name="T14" fmla="*/ 85 w 138"/>
                <a:gd name="T15" fmla="*/ 9 h 115"/>
                <a:gd name="T16" fmla="*/ 29 w 13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115"/>
                <a:gd name="T29" fmla="*/ 138 w 13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115">
                  <a:moveTo>
                    <a:pt x="29" y="0"/>
                  </a:moveTo>
                  <a:lnTo>
                    <a:pt x="0" y="34"/>
                  </a:lnTo>
                  <a:lnTo>
                    <a:pt x="12" y="61"/>
                  </a:lnTo>
                  <a:lnTo>
                    <a:pt x="38" y="70"/>
                  </a:lnTo>
                  <a:lnTo>
                    <a:pt x="64" y="115"/>
                  </a:lnTo>
                  <a:lnTo>
                    <a:pt x="136" y="97"/>
                  </a:lnTo>
                  <a:lnTo>
                    <a:pt x="138" y="49"/>
                  </a:lnTo>
                  <a:lnTo>
                    <a:pt x="85" y="9"/>
                  </a:lnTo>
                  <a:lnTo>
                    <a:pt x="29" y="0"/>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sp>
        <p:nvSpPr>
          <p:cNvPr id="64" name="Shape - Georgia"/>
          <p:cNvSpPr>
            <a:spLocks noChangeAspect="1"/>
          </p:cNvSpPr>
          <p:nvPr/>
        </p:nvSpPr>
        <p:spPr bwMode="auto">
          <a:xfrm>
            <a:off x="6343649" y="3905250"/>
            <a:ext cx="708025" cy="722313"/>
          </a:xfrm>
          <a:custGeom>
            <a:avLst/>
            <a:gdLst>
              <a:gd name="T0" fmla="*/ 0 w 447"/>
              <a:gd name="T1" fmla="*/ 2147483647 h 463"/>
              <a:gd name="T2" fmla="*/ 2147483647 w 447"/>
              <a:gd name="T3" fmla="*/ 2147483647 h 463"/>
              <a:gd name="T4" fmla="*/ 2147483647 w 447"/>
              <a:gd name="T5" fmla="*/ 2147483647 h 463"/>
              <a:gd name="T6" fmla="*/ 2147483647 w 447"/>
              <a:gd name="T7" fmla="*/ 0 h 463"/>
              <a:gd name="T8" fmla="*/ 2147483647 w 447"/>
              <a:gd name="T9" fmla="*/ 2147483647 h 463"/>
              <a:gd name="T10" fmla="*/ 2147483647 w 447"/>
              <a:gd name="T11" fmla="*/ 2147483647 h 463"/>
              <a:gd name="T12" fmla="*/ 2147483647 w 447"/>
              <a:gd name="T13" fmla="*/ 2147483647 h 463"/>
              <a:gd name="T14" fmla="*/ 2147483647 w 447"/>
              <a:gd name="T15" fmla="*/ 2147483647 h 463"/>
              <a:gd name="T16" fmla="*/ 2147483647 w 447"/>
              <a:gd name="T17" fmla="*/ 2147483647 h 463"/>
              <a:gd name="T18" fmla="*/ 2147483647 w 447"/>
              <a:gd name="T19" fmla="*/ 2147483647 h 463"/>
              <a:gd name="T20" fmla="*/ 2147483647 w 447"/>
              <a:gd name="T21" fmla="*/ 2147483647 h 463"/>
              <a:gd name="T22" fmla="*/ 2147483647 w 447"/>
              <a:gd name="T23" fmla="*/ 2147483647 h 463"/>
              <a:gd name="T24" fmla="*/ 2147483647 w 447"/>
              <a:gd name="T25" fmla="*/ 2147483647 h 463"/>
              <a:gd name="T26" fmla="*/ 2147483647 w 447"/>
              <a:gd name="T27" fmla="*/ 2147483647 h 463"/>
              <a:gd name="T28" fmla="*/ 2147483647 w 447"/>
              <a:gd name="T29" fmla="*/ 2147483647 h 463"/>
              <a:gd name="T30" fmla="*/ 2147483647 w 447"/>
              <a:gd name="T31" fmla="*/ 2147483647 h 463"/>
              <a:gd name="T32" fmla="*/ 2147483647 w 447"/>
              <a:gd name="T33" fmla="*/ 2147483647 h 463"/>
              <a:gd name="T34" fmla="*/ 2147483647 w 447"/>
              <a:gd name="T35" fmla="*/ 2147483647 h 463"/>
              <a:gd name="T36" fmla="*/ 0 w 447"/>
              <a:gd name="T37" fmla="*/ 2147483647 h 4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7"/>
              <a:gd name="T58" fmla="*/ 0 h 463"/>
              <a:gd name="T59" fmla="*/ 447 w 447"/>
              <a:gd name="T60" fmla="*/ 463 h 4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7" h="463">
                <a:moveTo>
                  <a:pt x="0" y="28"/>
                </a:moveTo>
                <a:lnTo>
                  <a:pt x="4" y="28"/>
                </a:lnTo>
                <a:lnTo>
                  <a:pt x="109" y="9"/>
                </a:lnTo>
                <a:lnTo>
                  <a:pt x="201" y="0"/>
                </a:lnTo>
                <a:lnTo>
                  <a:pt x="188" y="23"/>
                </a:lnTo>
                <a:lnTo>
                  <a:pt x="216" y="23"/>
                </a:lnTo>
                <a:lnTo>
                  <a:pt x="375" y="167"/>
                </a:lnTo>
                <a:lnTo>
                  <a:pt x="438" y="259"/>
                </a:lnTo>
                <a:lnTo>
                  <a:pt x="447" y="322"/>
                </a:lnTo>
                <a:lnTo>
                  <a:pt x="426" y="336"/>
                </a:lnTo>
                <a:lnTo>
                  <a:pt x="438" y="399"/>
                </a:lnTo>
                <a:lnTo>
                  <a:pt x="393" y="402"/>
                </a:lnTo>
                <a:lnTo>
                  <a:pt x="393" y="456"/>
                </a:lnTo>
                <a:lnTo>
                  <a:pt x="358" y="429"/>
                </a:lnTo>
                <a:lnTo>
                  <a:pt x="128" y="463"/>
                </a:lnTo>
                <a:lnTo>
                  <a:pt x="76" y="363"/>
                </a:lnTo>
                <a:lnTo>
                  <a:pt x="113" y="295"/>
                </a:lnTo>
                <a:lnTo>
                  <a:pt x="64" y="260"/>
                </a:lnTo>
                <a:lnTo>
                  <a:pt x="0" y="28"/>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5" name="Shape - Florida"/>
          <p:cNvSpPr>
            <a:spLocks noChangeAspect="1"/>
          </p:cNvSpPr>
          <p:nvPr/>
        </p:nvSpPr>
        <p:spPr bwMode="auto">
          <a:xfrm>
            <a:off x="6183312" y="4524375"/>
            <a:ext cx="1206500" cy="809625"/>
          </a:xfrm>
          <a:custGeom>
            <a:avLst/>
            <a:gdLst>
              <a:gd name="T0" fmla="*/ 0 w 765"/>
              <a:gd name="T1" fmla="*/ 2147483647 h 519"/>
              <a:gd name="T2" fmla="*/ 2147483647 w 765"/>
              <a:gd name="T3" fmla="*/ 2147483647 h 519"/>
              <a:gd name="T4" fmla="*/ 2147483647 w 765"/>
              <a:gd name="T5" fmla="*/ 2147483647 h 519"/>
              <a:gd name="T6" fmla="*/ 2147483647 w 765"/>
              <a:gd name="T7" fmla="*/ 2147483647 h 519"/>
              <a:gd name="T8" fmla="*/ 2147483647 w 765"/>
              <a:gd name="T9" fmla="*/ 2147483647 h 519"/>
              <a:gd name="T10" fmla="*/ 2147483647 w 765"/>
              <a:gd name="T11" fmla="*/ 2147483647 h 519"/>
              <a:gd name="T12" fmla="*/ 2147483647 w 765"/>
              <a:gd name="T13" fmla="*/ 0 h 519"/>
              <a:gd name="T14" fmla="*/ 2147483647 w 765"/>
              <a:gd name="T15" fmla="*/ 2147483647 h 519"/>
              <a:gd name="T16" fmla="*/ 2147483647 w 765"/>
              <a:gd name="T17" fmla="*/ 2147483647 h 519"/>
              <a:gd name="T18" fmla="*/ 2147483647 w 765"/>
              <a:gd name="T19" fmla="*/ 2147483647 h 519"/>
              <a:gd name="T20" fmla="*/ 2147483647 w 765"/>
              <a:gd name="T21" fmla="*/ 2147483647 h 519"/>
              <a:gd name="T22" fmla="*/ 2147483647 w 765"/>
              <a:gd name="T23" fmla="*/ 2147483647 h 519"/>
              <a:gd name="T24" fmla="*/ 2147483647 w 765"/>
              <a:gd name="T25" fmla="*/ 2147483647 h 519"/>
              <a:gd name="T26" fmla="*/ 2147483647 w 765"/>
              <a:gd name="T27" fmla="*/ 2147483647 h 519"/>
              <a:gd name="T28" fmla="*/ 2147483647 w 765"/>
              <a:gd name="T29" fmla="*/ 2147483647 h 519"/>
              <a:gd name="T30" fmla="*/ 2147483647 w 765"/>
              <a:gd name="T31" fmla="*/ 2147483647 h 519"/>
              <a:gd name="T32" fmla="*/ 2147483647 w 765"/>
              <a:gd name="T33" fmla="*/ 2147483647 h 519"/>
              <a:gd name="T34" fmla="*/ 2147483647 w 765"/>
              <a:gd name="T35" fmla="*/ 2147483647 h 519"/>
              <a:gd name="T36" fmla="*/ 2147483647 w 765"/>
              <a:gd name="T37" fmla="*/ 2147483647 h 519"/>
              <a:gd name="T38" fmla="*/ 2147483647 w 765"/>
              <a:gd name="T39" fmla="*/ 2147483647 h 519"/>
              <a:gd name="T40" fmla="*/ 2147483647 w 765"/>
              <a:gd name="T41" fmla="*/ 2147483647 h 519"/>
              <a:gd name="T42" fmla="*/ 2147483647 w 765"/>
              <a:gd name="T43" fmla="*/ 2147483647 h 519"/>
              <a:gd name="T44" fmla="*/ 2147483647 w 765"/>
              <a:gd name="T45" fmla="*/ 2147483647 h 519"/>
              <a:gd name="T46" fmla="*/ 2147483647 w 765"/>
              <a:gd name="T47" fmla="*/ 2147483647 h 519"/>
              <a:gd name="T48" fmla="*/ 2147483647 w 765"/>
              <a:gd name="T49" fmla="*/ 2147483647 h 519"/>
              <a:gd name="T50" fmla="*/ 2147483647 w 765"/>
              <a:gd name="T51" fmla="*/ 2147483647 h 519"/>
              <a:gd name="T52" fmla="*/ 2147483647 w 765"/>
              <a:gd name="T53" fmla="*/ 2147483647 h 519"/>
              <a:gd name="T54" fmla="*/ 2147483647 w 765"/>
              <a:gd name="T55" fmla="*/ 2147483647 h 519"/>
              <a:gd name="T56" fmla="*/ 2147483647 w 765"/>
              <a:gd name="T57" fmla="*/ 2147483647 h 519"/>
              <a:gd name="T58" fmla="*/ 2147483647 w 765"/>
              <a:gd name="T59" fmla="*/ 2147483647 h 519"/>
              <a:gd name="T60" fmla="*/ 2147483647 w 765"/>
              <a:gd name="T61" fmla="*/ 2147483647 h 519"/>
              <a:gd name="T62" fmla="*/ 2147483647 w 765"/>
              <a:gd name="T63" fmla="*/ 2147483647 h 519"/>
              <a:gd name="T64" fmla="*/ 2147483647 w 765"/>
              <a:gd name="T65" fmla="*/ 2147483647 h 519"/>
              <a:gd name="T66" fmla="*/ 2147483647 w 765"/>
              <a:gd name="T67" fmla="*/ 2147483647 h 519"/>
              <a:gd name="T68" fmla="*/ 2147483647 w 765"/>
              <a:gd name="T69" fmla="*/ 2147483647 h 519"/>
              <a:gd name="T70" fmla="*/ 2147483647 w 765"/>
              <a:gd name="T71" fmla="*/ 2147483647 h 519"/>
              <a:gd name="T72" fmla="*/ 2147483647 w 765"/>
              <a:gd name="T73" fmla="*/ 2147483647 h 519"/>
              <a:gd name="T74" fmla="*/ 2147483647 w 765"/>
              <a:gd name="T75" fmla="*/ 2147483647 h 519"/>
              <a:gd name="T76" fmla="*/ 2147483647 w 765"/>
              <a:gd name="T77" fmla="*/ 2147483647 h 519"/>
              <a:gd name="T78" fmla="*/ 0 w 765"/>
              <a:gd name="T79" fmla="*/ 2147483647 h 5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5"/>
              <a:gd name="T121" fmla="*/ 0 h 519"/>
              <a:gd name="T122" fmla="*/ 765 w 765"/>
              <a:gd name="T123" fmla="*/ 519 h 5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5" h="519">
                <a:moveTo>
                  <a:pt x="0" y="51"/>
                </a:moveTo>
                <a:lnTo>
                  <a:pt x="210" y="30"/>
                </a:lnTo>
                <a:lnTo>
                  <a:pt x="233" y="64"/>
                </a:lnTo>
                <a:lnTo>
                  <a:pt x="458" y="30"/>
                </a:lnTo>
                <a:lnTo>
                  <a:pt x="496" y="58"/>
                </a:lnTo>
                <a:lnTo>
                  <a:pt x="496" y="4"/>
                </a:lnTo>
                <a:lnTo>
                  <a:pt x="493" y="0"/>
                </a:lnTo>
                <a:lnTo>
                  <a:pt x="538" y="3"/>
                </a:lnTo>
                <a:lnTo>
                  <a:pt x="586" y="83"/>
                </a:lnTo>
                <a:lnTo>
                  <a:pt x="662" y="192"/>
                </a:lnTo>
                <a:lnTo>
                  <a:pt x="699" y="286"/>
                </a:lnTo>
                <a:lnTo>
                  <a:pt x="756" y="352"/>
                </a:lnTo>
                <a:lnTo>
                  <a:pt x="765" y="447"/>
                </a:lnTo>
                <a:lnTo>
                  <a:pt x="747" y="504"/>
                </a:lnTo>
                <a:lnTo>
                  <a:pt x="666" y="519"/>
                </a:lnTo>
                <a:lnTo>
                  <a:pt x="653" y="495"/>
                </a:lnTo>
                <a:lnTo>
                  <a:pt x="596" y="460"/>
                </a:lnTo>
                <a:lnTo>
                  <a:pt x="578" y="425"/>
                </a:lnTo>
                <a:lnTo>
                  <a:pt x="563" y="411"/>
                </a:lnTo>
                <a:lnTo>
                  <a:pt x="554" y="378"/>
                </a:lnTo>
                <a:lnTo>
                  <a:pt x="541" y="387"/>
                </a:lnTo>
                <a:lnTo>
                  <a:pt x="496" y="344"/>
                </a:lnTo>
                <a:lnTo>
                  <a:pt x="507" y="304"/>
                </a:lnTo>
                <a:lnTo>
                  <a:pt x="496" y="282"/>
                </a:lnTo>
                <a:lnTo>
                  <a:pt x="483" y="289"/>
                </a:lnTo>
                <a:lnTo>
                  <a:pt x="484" y="313"/>
                </a:lnTo>
                <a:lnTo>
                  <a:pt x="470" y="282"/>
                </a:lnTo>
                <a:lnTo>
                  <a:pt x="471" y="209"/>
                </a:lnTo>
                <a:lnTo>
                  <a:pt x="443" y="165"/>
                </a:lnTo>
                <a:lnTo>
                  <a:pt x="371" y="130"/>
                </a:lnTo>
                <a:lnTo>
                  <a:pt x="335" y="89"/>
                </a:lnTo>
                <a:lnTo>
                  <a:pt x="295" y="85"/>
                </a:lnTo>
                <a:lnTo>
                  <a:pt x="279" y="110"/>
                </a:lnTo>
                <a:lnTo>
                  <a:pt x="219" y="128"/>
                </a:lnTo>
                <a:lnTo>
                  <a:pt x="185" y="110"/>
                </a:lnTo>
                <a:lnTo>
                  <a:pt x="167" y="83"/>
                </a:lnTo>
                <a:lnTo>
                  <a:pt x="55" y="107"/>
                </a:lnTo>
                <a:lnTo>
                  <a:pt x="31" y="88"/>
                </a:lnTo>
                <a:lnTo>
                  <a:pt x="6" y="109"/>
                </a:lnTo>
                <a:lnTo>
                  <a:pt x="0" y="51"/>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6" name="Shape - Delaware"/>
          <p:cNvSpPr>
            <a:spLocks noChangeAspect="1"/>
          </p:cNvSpPr>
          <p:nvPr/>
        </p:nvSpPr>
        <p:spPr bwMode="auto">
          <a:xfrm>
            <a:off x="7412037" y="2954338"/>
            <a:ext cx="153987" cy="190500"/>
          </a:xfrm>
          <a:custGeom>
            <a:avLst/>
            <a:gdLst>
              <a:gd name="T0" fmla="*/ 0 w 98"/>
              <a:gd name="T1" fmla="*/ 2147483647 h 122"/>
              <a:gd name="T2" fmla="*/ 2147483647 w 98"/>
              <a:gd name="T3" fmla="*/ 0 h 122"/>
              <a:gd name="T4" fmla="*/ 2147483647 w 98"/>
              <a:gd name="T5" fmla="*/ 2147483647 h 122"/>
              <a:gd name="T6" fmla="*/ 2147483647 w 98"/>
              <a:gd name="T7" fmla="*/ 2147483647 h 122"/>
              <a:gd name="T8" fmla="*/ 2147483647 w 98"/>
              <a:gd name="T9" fmla="*/ 2147483647 h 122"/>
              <a:gd name="T10" fmla="*/ 2147483647 w 98"/>
              <a:gd name="T11" fmla="*/ 2147483647 h 122"/>
              <a:gd name="T12" fmla="*/ 2147483647 w 98"/>
              <a:gd name="T13" fmla="*/ 2147483647 h 122"/>
              <a:gd name="T14" fmla="*/ 0 w 98"/>
              <a:gd name="T15" fmla="*/ 2147483647 h 12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22"/>
              <a:gd name="T26" fmla="*/ 98 w 98"/>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22">
                <a:moveTo>
                  <a:pt x="0" y="8"/>
                </a:moveTo>
                <a:lnTo>
                  <a:pt x="21" y="0"/>
                </a:lnTo>
                <a:lnTo>
                  <a:pt x="66" y="27"/>
                </a:lnTo>
                <a:lnTo>
                  <a:pt x="66" y="54"/>
                </a:lnTo>
                <a:lnTo>
                  <a:pt x="97" y="73"/>
                </a:lnTo>
                <a:lnTo>
                  <a:pt x="98" y="109"/>
                </a:lnTo>
                <a:lnTo>
                  <a:pt x="48" y="122"/>
                </a:lnTo>
                <a:lnTo>
                  <a:pt x="0" y="8"/>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7" name="Shape - Connecticut"/>
          <p:cNvSpPr>
            <a:spLocks noChangeAspect="1"/>
          </p:cNvSpPr>
          <p:nvPr/>
        </p:nvSpPr>
        <p:spPr bwMode="auto">
          <a:xfrm>
            <a:off x="7577137" y="2466975"/>
            <a:ext cx="242887" cy="185738"/>
          </a:xfrm>
          <a:custGeom>
            <a:avLst/>
            <a:gdLst>
              <a:gd name="T0" fmla="*/ 0 w 153"/>
              <a:gd name="T1" fmla="*/ 2147483647 h 118"/>
              <a:gd name="T2" fmla="*/ 2147483647 w 153"/>
              <a:gd name="T3" fmla="*/ 0 h 118"/>
              <a:gd name="T4" fmla="*/ 2147483647 w 153"/>
              <a:gd name="T5" fmla="*/ 2147483647 h 118"/>
              <a:gd name="T6" fmla="*/ 2147483647 w 153"/>
              <a:gd name="T7" fmla="*/ 2147483647 h 118"/>
              <a:gd name="T8" fmla="*/ 2147483647 w 153"/>
              <a:gd name="T9" fmla="*/ 2147483647 h 118"/>
              <a:gd name="T10" fmla="*/ 2147483647 w 153"/>
              <a:gd name="T11" fmla="*/ 2147483647 h 118"/>
              <a:gd name="T12" fmla="*/ 2147483647 w 153"/>
              <a:gd name="T13" fmla="*/ 2147483647 h 118"/>
              <a:gd name="T14" fmla="*/ 0 w 153"/>
              <a:gd name="T15" fmla="*/ 2147483647 h 118"/>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118"/>
              <a:gd name="T26" fmla="*/ 153 w 153"/>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118">
                <a:moveTo>
                  <a:pt x="0" y="30"/>
                </a:moveTo>
                <a:lnTo>
                  <a:pt x="118" y="0"/>
                </a:lnTo>
                <a:lnTo>
                  <a:pt x="153" y="54"/>
                </a:lnTo>
                <a:lnTo>
                  <a:pt x="133" y="78"/>
                </a:lnTo>
                <a:lnTo>
                  <a:pt x="95" y="69"/>
                </a:lnTo>
                <a:lnTo>
                  <a:pt x="37" y="118"/>
                </a:lnTo>
                <a:lnTo>
                  <a:pt x="6" y="93"/>
                </a:lnTo>
                <a:lnTo>
                  <a:pt x="0" y="30"/>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8" name="Shape - Colorado"/>
          <p:cNvSpPr>
            <a:spLocks noChangeAspect="1"/>
          </p:cNvSpPr>
          <p:nvPr/>
        </p:nvSpPr>
        <p:spPr bwMode="auto">
          <a:xfrm>
            <a:off x="3254374" y="3078163"/>
            <a:ext cx="928688" cy="682625"/>
          </a:xfrm>
          <a:custGeom>
            <a:avLst/>
            <a:gdLst>
              <a:gd name="T0" fmla="*/ 2147483647 w 590"/>
              <a:gd name="T1" fmla="*/ 0 h 439"/>
              <a:gd name="T2" fmla="*/ 2147483647 w 590"/>
              <a:gd name="T3" fmla="*/ 2147483647 h 439"/>
              <a:gd name="T4" fmla="*/ 0 w 590"/>
              <a:gd name="T5" fmla="*/ 2147483647 h 439"/>
              <a:gd name="T6" fmla="*/ 2147483647 w 590"/>
              <a:gd name="T7" fmla="*/ 2147483647 h 439"/>
              <a:gd name="T8" fmla="*/ 2147483647 w 590"/>
              <a:gd name="T9" fmla="*/ 2147483647 h 439"/>
              <a:gd name="T10" fmla="*/ 2147483647 w 590"/>
              <a:gd name="T11" fmla="*/ 2147483647 h 439"/>
              <a:gd name="T12" fmla="*/ 2147483647 w 590"/>
              <a:gd name="T13" fmla="*/ 2147483647 h 439"/>
              <a:gd name="T14" fmla="*/ 2147483647 w 590"/>
              <a:gd name="T15" fmla="*/ 2147483647 h 439"/>
              <a:gd name="T16" fmla="*/ 2147483647 w 590"/>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
              <a:gd name="T28" fmla="*/ 0 h 439"/>
              <a:gd name="T29" fmla="*/ 590 w 590"/>
              <a:gd name="T30" fmla="*/ 439 h 4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 h="439">
                <a:moveTo>
                  <a:pt x="49" y="0"/>
                </a:moveTo>
                <a:lnTo>
                  <a:pt x="19" y="263"/>
                </a:lnTo>
                <a:lnTo>
                  <a:pt x="0" y="415"/>
                </a:lnTo>
                <a:lnTo>
                  <a:pt x="295" y="430"/>
                </a:lnTo>
                <a:lnTo>
                  <a:pt x="577" y="439"/>
                </a:lnTo>
                <a:lnTo>
                  <a:pt x="586" y="234"/>
                </a:lnTo>
                <a:lnTo>
                  <a:pt x="590" y="32"/>
                </a:lnTo>
                <a:lnTo>
                  <a:pt x="429" y="29"/>
                </a:lnTo>
                <a:lnTo>
                  <a:pt x="49" y="0"/>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69" name="Shape - California"/>
          <p:cNvSpPr>
            <a:spLocks noChangeAspect="1"/>
          </p:cNvSpPr>
          <p:nvPr/>
        </p:nvSpPr>
        <p:spPr bwMode="auto">
          <a:xfrm>
            <a:off x="1463674" y="2600325"/>
            <a:ext cx="1098550" cy="1673225"/>
          </a:xfrm>
          <a:custGeom>
            <a:avLst/>
            <a:gdLst>
              <a:gd name="T0" fmla="*/ 2147483647 w 697"/>
              <a:gd name="T1" fmla="*/ 0 h 1077"/>
              <a:gd name="T2" fmla="*/ 2147483647 w 697"/>
              <a:gd name="T3" fmla="*/ 2147483647 h 1077"/>
              <a:gd name="T4" fmla="*/ 2147483647 w 697"/>
              <a:gd name="T5" fmla="*/ 2147483647 h 1077"/>
              <a:gd name="T6" fmla="*/ 2147483647 w 697"/>
              <a:gd name="T7" fmla="*/ 2147483647 h 1077"/>
              <a:gd name="T8" fmla="*/ 2147483647 w 697"/>
              <a:gd name="T9" fmla="*/ 2147483647 h 1077"/>
              <a:gd name="T10" fmla="*/ 2147483647 w 697"/>
              <a:gd name="T11" fmla="*/ 2147483647 h 1077"/>
              <a:gd name="T12" fmla="*/ 2147483647 w 697"/>
              <a:gd name="T13" fmla="*/ 2147483647 h 1077"/>
              <a:gd name="T14" fmla="*/ 2147483647 w 697"/>
              <a:gd name="T15" fmla="*/ 2147483647 h 1077"/>
              <a:gd name="T16" fmla="*/ 2147483647 w 697"/>
              <a:gd name="T17" fmla="*/ 2147483647 h 1077"/>
              <a:gd name="T18" fmla="*/ 2147483647 w 697"/>
              <a:gd name="T19" fmla="*/ 2147483647 h 1077"/>
              <a:gd name="T20" fmla="*/ 2147483647 w 697"/>
              <a:gd name="T21" fmla="*/ 2147483647 h 1077"/>
              <a:gd name="T22" fmla="*/ 2147483647 w 697"/>
              <a:gd name="T23" fmla="*/ 2147483647 h 1077"/>
              <a:gd name="T24" fmla="*/ 2147483647 w 697"/>
              <a:gd name="T25" fmla="*/ 2147483647 h 1077"/>
              <a:gd name="T26" fmla="*/ 2147483647 w 697"/>
              <a:gd name="T27" fmla="*/ 2147483647 h 1077"/>
              <a:gd name="T28" fmla="*/ 2147483647 w 697"/>
              <a:gd name="T29" fmla="*/ 2147483647 h 1077"/>
              <a:gd name="T30" fmla="*/ 2147483647 w 697"/>
              <a:gd name="T31" fmla="*/ 2147483647 h 1077"/>
              <a:gd name="T32" fmla="*/ 2147483647 w 697"/>
              <a:gd name="T33" fmla="*/ 2147483647 h 1077"/>
              <a:gd name="T34" fmla="*/ 2147483647 w 697"/>
              <a:gd name="T35" fmla="*/ 2147483647 h 1077"/>
              <a:gd name="T36" fmla="*/ 2147483647 w 697"/>
              <a:gd name="T37" fmla="*/ 2147483647 h 1077"/>
              <a:gd name="T38" fmla="*/ 2147483647 w 697"/>
              <a:gd name="T39" fmla="*/ 2147483647 h 1077"/>
              <a:gd name="T40" fmla="*/ 2147483647 w 697"/>
              <a:gd name="T41" fmla="*/ 2147483647 h 1077"/>
              <a:gd name="T42" fmla="*/ 2147483647 w 697"/>
              <a:gd name="T43" fmla="*/ 2147483647 h 1077"/>
              <a:gd name="T44" fmla="*/ 2147483647 w 697"/>
              <a:gd name="T45" fmla="*/ 2147483647 h 1077"/>
              <a:gd name="T46" fmla="*/ 2147483647 w 697"/>
              <a:gd name="T47" fmla="*/ 2147483647 h 1077"/>
              <a:gd name="T48" fmla="*/ 2147483647 w 697"/>
              <a:gd name="T49" fmla="*/ 2147483647 h 1077"/>
              <a:gd name="T50" fmla="*/ 2147483647 w 697"/>
              <a:gd name="T51" fmla="*/ 2147483647 h 1077"/>
              <a:gd name="T52" fmla="*/ 2147483647 w 697"/>
              <a:gd name="T53" fmla="*/ 2147483647 h 1077"/>
              <a:gd name="T54" fmla="*/ 2147483647 w 697"/>
              <a:gd name="T55" fmla="*/ 2147483647 h 1077"/>
              <a:gd name="T56" fmla="*/ 2147483647 w 697"/>
              <a:gd name="T57" fmla="*/ 2147483647 h 1077"/>
              <a:gd name="T58" fmla="*/ 2147483647 w 697"/>
              <a:gd name="T59" fmla="*/ 2147483647 h 1077"/>
              <a:gd name="T60" fmla="*/ 2147483647 w 697"/>
              <a:gd name="T61" fmla="*/ 2147483647 h 1077"/>
              <a:gd name="T62" fmla="*/ 2147483647 w 697"/>
              <a:gd name="T63" fmla="*/ 2147483647 h 1077"/>
              <a:gd name="T64" fmla="*/ 2147483647 w 697"/>
              <a:gd name="T65" fmla="*/ 2147483647 h 1077"/>
              <a:gd name="T66" fmla="*/ 2147483647 w 697"/>
              <a:gd name="T67" fmla="*/ 2147483647 h 1077"/>
              <a:gd name="T68" fmla="*/ 2147483647 w 697"/>
              <a:gd name="T69" fmla="*/ 2147483647 h 1077"/>
              <a:gd name="T70" fmla="*/ 2147483647 w 697"/>
              <a:gd name="T71" fmla="*/ 2147483647 h 1077"/>
              <a:gd name="T72" fmla="*/ 2147483647 w 697"/>
              <a:gd name="T73" fmla="*/ 2147483647 h 1077"/>
              <a:gd name="T74" fmla="*/ 2147483647 w 697"/>
              <a:gd name="T75" fmla="*/ 2147483647 h 1077"/>
              <a:gd name="T76" fmla="*/ 2147483647 w 697"/>
              <a:gd name="T77" fmla="*/ 2147483647 h 1077"/>
              <a:gd name="T78" fmla="*/ 2147483647 w 697"/>
              <a:gd name="T79" fmla="*/ 2147483647 h 1077"/>
              <a:gd name="T80" fmla="*/ 2147483647 w 697"/>
              <a:gd name="T81" fmla="*/ 2147483647 h 1077"/>
              <a:gd name="T82" fmla="*/ 2147483647 w 697"/>
              <a:gd name="T83" fmla="*/ 2147483647 h 1077"/>
              <a:gd name="T84" fmla="*/ 2147483647 w 697"/>
              <a:gd name="T85" fmla="*/ 2147483647 h 1077"/>
              <a:gd name="T86" fmla="*/ 0 w 697"/>
              <a:gd name="T87" fmla="*/ 2147483647 h 1077"/>
              <a:gd name="T88" fmla="*/ 2147483647 w 697"/>
              <a:gd name="T89" fmla="*/ 2147483647 h 1077"/>
              <a:gd name="T90" fmla="*/ 2147483647 w 697"/>
              <a:gd name="T91" fmla="*/ 2147483647 h 1077"/>
              <a:gd name="T92" fmla="*/ 2147483647 w 697"/>
              <a:gd name="T93" fmla="*/ 2147483647 h 1077"/>
              <a:gd name="T94" fmla="*/ 2147483647 w 697"/>
              <a:gd name="T95" fmla="*/ 0 h 10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7"/>
              <a:gd name="T145" fmla="*/ 0 h 1077"/>
              <a:gd name="T146" fmla="*/ 697 w 697"/>
              <a:gd name="T147" fmla="*/ 1077 h 10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7" h="1077">
                <a:moveTo>
                  <a:pt x="53" y="0"/>
                </a:moveTo>
                <a:lnTo>
                  <a:pt x="374" y="64"/>
                </a:lnTo>
                <a:lnTo>
                  <a:pt x="304" y="381"/>
                </a:lnTo>
                <a:lnTo>
                  <a:pt x="664" y="864"/>
                </a:lnTo>
                <a:lnTo>
                  <a:pt x="697" y="925"/>
                </a:lnTo>
                <a:lnTo>
                  <a:pt x="663" y="955"/>
                </a:lnTo>
                <a:lnTo>
                  <a:pt x="641" y="1009"/>
                </a:lnTo>
                <a:lnTo>
                  <a:pt x="620" y="1040"/>
                </a:lnTo>
                <a:lnTo>
                  <a:pt x="642" y="1068"/>
                </a:lnTo>
                <a:lnTo>
                  <a:pt x="605" y="1077"/>
                </a:lnTo>
                <a:lnTo>
                  <a:pt x="393" y="1070"/>
                </a:lnTo>
                <a:lnTo>
                  <a:pt x="380" y="1007"/>
                </a:lnTo>
                <a:lnTo>
                  <a:pt x="343" y="961"/>
                </a:lnTo>
                <a:lnTo>
                  <a:pt x="316" y="944"/>
                </a:lnTo>
                <a:lnTo>
                  <a:pt x="308" y="912"/>
                </a:lnTo>
                <a:lnTo>
                  <a:pt x="286" y="894"/>
                </a:lnTo>
                <a:lnTo>
                  <a:pt x="263" y="871"/>
                </a:lnTo>
                <a:lnTo>
                  <a:pt x="256" y="846"/>
                </a:lnTo>
                <a:lnTo>
                  <a:pt x="235" y="830"/>
                </a:lnTo>
                <a:lnTo>
                  <a:pt x="202" y="839"/>
                </a:lnTo>
                <a:lnTo>
                  <a:pt x="165" y="825"/>
                </a:lnTo>
                <a:lnTo>
                  <a:pt x="165" y="812"/>
                </a:lnTo>
                <a:lnTo>
                  <a:pt x="164" y="782"/>
                </a:lnTo>
                <a:lnTo>
                  <a:pt x="149" y="749"/>
                </a:lnTo>
                <a:lnTo>
                  <a:pt x="147" y="722"/>
                </a:lnTo>
                <a:lnTo>
                  <a:pt x="131" y="699"/>
                </a:lnTo>
                <a:lnTo>
                  <a:pt x="135" y="676"/>
                </a:lnTo>
                <a:lnTo>
                  <a:pt x="89" y="621"/>
                </a:lnTo>
                <a:lnTo>
                  <a:pt x="89" y="590"/>
                </a:lnTo>
                <a:lnTo>
                  <a:pt x="113" y="578"/>
                </a:lnTo>
                <a:lnTo>
                  <a:pt x="113" y="559"/>
                </a:lnTo>
                <a:lnTo>
                  <a:pt x="89" y="553"/>
                </a:lnTo>
                <a:lnTo>
                  <a:pt x="79" y="523"/>
                </a:lnTo>
                <a:lnTo>
                  <a:pt x="67" y="471"/>
                </a:lnTo>
                <a:lnTo>
                  <a:pt x="101" y="499"/>
                </a:lnTo>
                <a:lnTo>
                  <a:pt x="88" y="462"/>
                </a:lnTo>
                <a:lnTo>
                  <a:pt x="113" y="462"/>
                </a:lnTo>
                <a:lnTo>
                  <a:pt x="113" y="435"/>
                </a:lnTo>
                <a:lnTo>
                  <a:pt x="88" y="417"/>
                </a:lnTo>
                <a:lnTo>
                  <a:pt x="76" y="442"/>
                </a:lnTo>
                <a:lnTo>
                  <a:pt x="53" y="433"/>
                </a:lnTo>
                <a:lnTo>
                  <a:pt x="9" y="313"/>
                </a:lnTo>
                <a:lnTo>
                  <a:pt x="21" y="226"/>
                </a:lnTo>
                <a:lnTo>
                  <a:pt x="0" y="177"/>
                </a:lnTo>
                <a:lnTo>
                  <a:pt x="10" y="140"/>
                </a:lnTo>
                <a:lnTo>
                  <a:pt x="32" y="132"/>
                </a:lnTo>
                <a:lnTo>
                  <a:pt x="53" y="73"/>
                </a:lnTo>
                <a:lnTo>
                  <a:pt x="53" y="0"/>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70" name="Shape - Arkansas"/>
          <p:cNvSpPr>
            <a:spLocks noChangeAspect="1"/>
          </p:cNvSpPr>
          <p:nvPr/>
        </p:nvSpPr>
        <p:spPr bwMode="auto">
          <a:xfrm>
            <a:off x="5137149" y="3776663"/>
            <a:ext cx="633413" cy="582612"/>
          </a:xfrm>
          <a:custGeom>
            <a:avLst/>
            <a:gdLst>
              <a:gd name="T0" fmla="*/ 0 w 401"/>
              <a:gd name="T1" fmla="*/ 34 h 374"/>
              <a:gd name="T2" fmla="*/ 158 w 401"/>
              <a:gd name="T3" fmla="*/ 15 h 374"/>
              <a:gd name="T4" fmla="*/ 353 w 401"/>
              <a:gd name="T5" fmla="*/ 0 h 374"/>
              <a:gd name="T6" fmla="*/ 343 w 401"/>
              <a:gd name="T7" fmla="*/ 49 h 374"/>
              <a:gd name="T8" fmla="*/ 386 w 401"/>
              <a:gd name="T9" fmla="*/ 38 h 374"/>
              <a:gd name="T10" fmla="*/ 401 w 401"/>
              <a:gd name="T11" fmla="*/ 71 h 374"/>
              <a:gd name="T12" fmla="*/ 356 w 401"/>
              <a:gd name="T13" fmla="*/ 101 h 374"/>
              <a:gd name="T14" fmla="*/ 367 w 401"/>
              <a:gd name="T15" fmla="*/ 153 h 374"/>
              <a:gd name="T16" fmla="*/ 321 w 401"/>
              <a:gd name="T17" fmla="*/ 240 h 374"/>
              <a:gd name="T18" fmla="*/ 286 w 401"/>
              <a:gd name="T19" fmla="*/ 293 h 374"/>
              <a:gd name="T20" fmla="*/ 306 w 401"/>
              <a:gd name="T21" fmla="*/ 362 h 374"/>
              <a:gd name="T22" fmla="*/ 58 w 401"/>
              <a:gd name="T23" fmla="*/ 374 h 374"/>
              <a:gd name="T24" fmla="*/ 57 w 401"/>
              <a:gd name="T25" fmla="*/ 332 h 374"/>
              <a:gd name="T26" fmla="*/ 8 w 401"/>
              <a:gd name="T27" fmla="*/ 323 h 374"/>
              <a:gd name="T28" fmla="*/ 8 w 401"/>
              <a:gd name="T29" fmla="*/ 101 h 374"/>
              <a:gd name="T30" fmla="*/ 0 w 401"/>
              <a:gd name="T31" fmla="*/ 34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374"/>
              <a:gd name="T50" fmla="*/ 401 w 401"/>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374">
                <a:moveTo>
                  <a:pt x="0" y="34"/>
                </a:moveTo>
                <a:lnTo>
                  <a:pt x="158" y="15"/>
                </a:lnTo>
                <a:lnTo>
                  <a:pt x="353" y="0"/>
                </a:lnTo>
                <a:lnTo>
                  <a:pt x="343" y="49"/>
                </a:lnTo>
                <a:lnTo>
                  <a:pt x="386" y="38"/>
                </a:lnTo>
                <a:lnTo>
                  <a:pt x="401" y="71"/>
                </a:lnTo>
                <a:lnTo>
                  <a:pt x="356" y="101"/>
                </a:lnTo>
                <a:lnTo>
                  <a:pt x="367" y="153"/>
                </a:lnTo>
                <a:lnTo>
                  <a:pt x="321" y="240"/>
                </a:lnTo>
                <a:lnTo>
                  <a:pt x="286" y="293"/>
                </a:lnTo>
                <a:lnTo>
                  <a:pt x="306" y="362"/>
                </a:lnTo>
                <a:lnTo>
                  <a:pt x="58" y="374"/>
                </a:lnTo>
                <a:lnTo>
                  <a:pt x="57" y="332"/>
                </a:lnTo>
                <a:lnTo>
                  <a:pt x="8" y="323"/>
                </a:lnTo>
                <a:lnTo>
                  <a:pt x="8" y="101"/>
                </a:lnTo>
                <a:lnTo>
                  <a:pt x="0" y="34"/>
                </a:lnTo>
                <a:close/>
              </a:path>
            </a:pathLst>
          </a:custGeom>
          <a:solidFill>
            <a:schemeClr val="accent4"/>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71" name="Shape - Arizona"/>
          <p:cNvSpPr>
            <a:spLocks noChangeAspect="1"/>
          </p:cNvSpPr>
          <p:nvPr/>
        </p:nvSpPr>
        <p:spPr bwMode="auto">
          <a:xfrm>
            <a:off x="2416174" y="3651250"/>
            <a:ext cx="844550" cy="927100"/>
          </a:xfrm>
          <a:custGeom>
            <a:avLst/>
            <a:gdLst>
              <a:gd name="T0" fmla="*/ 2147483647 w 536"/>
              <a:gd name="T1" fmla="*/ 0 h 595"/>
              <a:gd name="T2" fmla="*/ 2147483647 w 536"/>
              <a:gd name="T3" fmla="*/ 2147483647 h 595"/>
              <a:gd name="T4" fmla="*/ 2147483647 w 536"/>
              <a:gd name="T5" fmla="*/ 2147483647 h 595"/>
              <a:gd name="T6" fmla="*/ 2147483647 w 536"/>
              <a:gd name="T7" fmla="*/ 2147483647 h 595"/>
              <a:gd name="T8" fmla="*/ 2147483647 w 536"/>
              <a:gd name="T9" fmla="*/ 2147483647 h 595"/>
              <a:gd name="T10" fmla="*/ 2147483647 w 536"/>
              <a:gd name="T11" fmla="*/ 2147483647 h 595"/>
              <a:gd name="T12" fmla="*/ 2147483647 w 536"/>
              <a:gd name="T13" fmla="*/ 2147483647 h 595"/>
              <a:gd name="T14" fmla="*/ 2147483647 w 536"/>
              <a:gd name="T15" fmla="*/ 2147483647 h 595"/>
              <a:gd name="T16" fmla="*/ 2147483647 w 536"/>
              <a:gd name="T17" fmla="*/ 2147483647 h 595"/>
              <a:gd name="T18" fmla="*/ 2147483647 w 536"/>
              <a:gd name="T19" fmla="*/ 2147483647 h 595"/>
              <a:gd name="T20" fmla="*/ 2147483647 w 536"/>
              <a:gd name="T21" fmla="*/ 2147483647 h 595"/>
              <a:gd name="T22" fmla="*/ 0 w 536"/>
              <a:gd name="T23" fmla="*/ 2147483647 h 595"/>
              <a:gd name="T24" fmla="*/ 2147483647 w 536"/>
              <a:gd name="T25" fmla="*/ 2147483647 h 595"/>
              <a:gd name="T26" fmla="*/ 2147483647 w 536"/>
              <a:gd name="T27" fmla="*/ 2147483647 h 595"/>
              <a:gd name="T28" fmla="*/ 2147483647 w 536"/>
              <a:gd name="T29" fmla="*/ 2147483647 h 595"/>
              <a:gd name="T30" fmla="*/ 2147483647 w 536"/>
              <a:gd name="T31" fmla="*/ 0 h 5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6"/>
              <a:gd name="T49" fmla="*/ 0 h 595"/>
              <a:gd name="T50" fmla="*/ 536 w 536"/>
              <a:gd name="T51" fmla="*/ 595 h 5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6" h="595">
                <a:moveTo>
                  <a:pt x="136" y="0"/>
                </a:moveTo>
                <a:lnTo>
                  <a:pt x="126" y="78"/>
                </a:lnTo>
                <a:lnTo>
                  <a:pt x="79" y="69"/>
                </a:lnTo>
                <a:lnTo>
                  <a:pt x="82" y="169"/>
                </a:lnTo>
                <a:lnTo>
                  <a:pt x="60" y="188"/>
                </a:lnTo>
                <a:lnTo>
                  <a:pt x="93" y="249"/>
                </a:lnTo>
                <a:lnTo>
                  <a:pt x="60" y="276"/>
                </a:lnTo>
                <a:lnTo>
                  <a:pt x="42" y="321"/>
                </a:lnTo>
                <a:lnTo>
                  <a:pt x="17" y="364"/>
                </a:lnTo>
                <a:lnTo>
                  <a:pt x="35" y="389"/>
                </a:lnTo>
                <a:lnTo>
                  <a:pt x="3" y="400"/>
                </a:lnTo>
                <a:lnTo>
                  <a:pt x="0" y="440"/>
                </a:lnTo>
                <a:lnTo>
                  <a:pt x="301" y="592"/>
                </a:lnTo>
                <a:lnTo>
                  <a:pt x="471" y="595"/>
                </a:lnTo>
                <a:lnTo>
                  <a:pt x="536" y="46"/>
                </a:lnTo>
                <a:lnTo>
                  <a:pt x="136" y="0"/>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72" name="Shape - Alaska"/>
          <p:cNvSpPr>
            <a:spLocks noChangeAspect="1"/>
          </p:cNvSpPr>
          <p:nvPr/>
        </p:nvSpPr>
        <p:spPr bwMode="auto">
          <a:xfrm>
            <a:off x="228600" y="4159250"/>
            <a:ext cx="1617662" cy="1576388"/>
          </a:xfrm>
          <a:custGeom>
            <a:avLst/>
            <a:gdLst>
              <a:gd name="T0" fmla="*/ 2147483647 w 1572"/>
              <a:gd name="T1" fmla="*/ 2147483647 h 1533"/>
              <a:gd name="T2" fmla="*/ 2147483647 w 1572"/>
              <a:gd name="T3" fmla="*/ 0 h 1533"/>
              <a:gd name="T4" fmla="*/ 2147483647 w 1572"/>
              <a:gd name="T5" fmla="*/ 2147483647 h 1533"/>
              <a:gd name="T6" fmla="*/ 2147483647 w 1572"/>
              <a:gd name="T7" fmla="*/ 2147483647 h 1533"/>
              <a:gd name="T8" fmla="*/ 2147483647 w 1572"/>
              <a:gd name="T9" fmla="*/ 2147483647 h 1533"/>
              <a:gd name="T10" fmla="*/ 2147483647 w 1572"/>
              <a:gd name="T11" fmla="*/ 2147483647 h 1533"/>
              <a:gd name="T12" fmla="*/ 2147483647 w 1572"/>
              <a:gd name="T13" fmla="*/ 2147483647 h 1533"/>
              <a:gd name="T14" fmla="*/ 2147483647 w 1572"/>
              <a:gd name="T15" fmla="*/ 2147483647 h 1533"/>
              <a:gd name="T16" fmla="*/ 2147483647 w 1572"/>
              <a:gd name="T17" fmla="*/ 2147483647 h 1533"/>
              <a:gd name="T18" fmla="*/ 2147483647 w 1572"/>
              <a:gd name="T19" fmla="*/ 2147483647 h 1533"/>
              <a:gd name="T20" fmla="*/ 2147483647 w 1572"/>
              <a:gd name="T21" fmla="*/ 2147483647 h 1533"/>
              <a:gd name="T22" fmla="*/ 2147483647 w 1572"/>
              <a:gd name="T23" fmla="*/ 2147483647 h 1533"/>
              <a:gd name="T24" fmla="*/ 2147483647 w 1572"/>
              <a:gd name="T25" fmla="*/ 2147483647 h 1533"/>
              <a:gd name="T26" fmla="*/ 2147483647 w 1572"/>
              <a:gd name="T27" fmla="*/ 2147483647 h 1533"/>
              <a:gd name="T28" fmla="*/ 2147483647 w 1572"/>
              <a:gd name="T29" fmla="*/ 2147483647 h 1533"/>
              <a:gd name="T30" fmla="*/ 2147483647 w 1572"/>
              <a:gd name="T31" fmla="*/ 2147483647 h 1533"/>
              <a:gd name="T32" fmla="*/ 2147483647 w 1572"/>
              <a:gd name="T33" fmla="*/ 2147483647 h 1533"/>
              <a:gd name="T34" fmla="*/ 2147483647 w 1572"/>
              <a:gd name="T35" fmla="*/ 2147483647 h 1533"/>
              <a:gd name="T36" fmla="*/ 2147483647 w 1572"/>
              <a:gd name="T37" fmla="*/ 2147483647 h 1533"/>
              <a:gd name="T38" fmla="*/ 2147483647 w 1572"/>
              <a:gd name="T39" fmla="*/ 2147483647 h 1533"/>
              <a:gd name="T40" fmla="*/ 2147483647 w 1572"/>
              <a:gd name="T41" fmla="*/ 2147483647 h 1533"/>
              <a:gd name="T42" fmla="*/ 2147483647 w 1572"/>
              <a:gd name="T43" fmla="*/ 2147483647 h 1533"/>
              <a:gd name="T44" fmla="*/ 0 w 1572"/>
              <a:gd name="T45" fmla="*/ 2147483647 h 1533"/>
              <a:gd name="T46" fmla="*/ 2147483647 w 1572"/>
              <a:gd name="T47" fmla="*/ 2147483647 h 1533"/>
              <a:gd name="T48" fmla="*/ 2147483647 w 1572"/>
              <a:gd name="T49" fmla="*/ 2147483647 h 1533"/>
              <a:gd name="T50" fmla="*/ 2147483647 w 1572"/>
              <a:gd name="T51" fmla="*/ 2147483647 h 1533"/>
              <a:gd name="T52" fmla="*/ 2147483647 w 1572"/>
              <a:gd name="T53" fmla="*/ 2147483647 h 1533"/>
              <a:gd name="T54" fmla="*/ 2147483647 w 1572"/>
              <a:gd name="T55" fmla="*/ 2147483647 h 1533"/>
              <a:gd name="T56" fmla="*/ 2147483647 w 1572"/>
              <a:gd name="T57" fmla="*/ 2147483647 h 1533"/>
              <a:gd name="T58" fmla="*/ 2147483647 w 1572"/>
              <a:gd name="T59" fmla="*/ 2147483647 h 1533"/>
              <a:gd name="T60" fmla="*/ 2147483647 w 1572"/>
              <a:gd name="T61" fmla="*/ 2147483647 h 1533"/>
              <a:gd name="T62" fmla="*/ 2147483647 w 1572"/>
              <a:gd name="T63" fmla="*/ 2147483647 h 1533"/>
              <a:gd name="T64" fmla="*/ 2147483647 w 1572"/>
              <a:gd name="T65" fmla="*/ 2147483647 h 1533"/>
              <a:gd name="T66" fmla="*/ 2147483647 w 1572"/>
              <a:gd name="T67" fmla="*/ 2147483647 h 1533"/>
              <a:gd name="T68" fmla="*/ 2147483647 w 1572"/>
              <a:gd name="T69" fmla="*/ 2147483647 h 1533"/>
              <a:gd name="T70" fmla="*/ 2147483647 w 1572"/>
              <a:gd name="T71" fmla="*/ 2147483647 h 1533"/>
              <a:gd name="T72" fmla="*/ 2147483647 w 1572"/>
              <a:gd name="T73" fmla="*/ 2147483647 h 1533"/>
              <a:gd name="T74" fmla="*/ 2147483647 w 1572"/>
              <a:gd name="T75" fmla="*/ 2147483647 h 1533"/>
              <a:gd name="T76" fmla="*/ 2147483647 w 1572"/>
              <a:gd name="T77" fmla="*/ 2147483647 h 1533"/>
              <a:gd name="T78" fmla="*/ 2147483647 w 1572"/>
              <a:gd name="T79" fmla="*/ 2147483647 h 1533"/>
              <a:gd name="T80" fmla="*/ 2147483647 w 1572"/>
              <a:gd name="T81" fmla="*/ 2147483647 h 1533"/>
              <a:gd name="T82" fmla="*/ 2147483647 w 1572"/>
              <a:gd name="T83" fmla="*/ 2147483647 h 15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72"/>
              <a:gd name="T127" fmla="*/ 0 h 1533"/>
              <a:gd name="T128" fmla="*/ 1572 w 1572"/>
              <a:gd name="T129" fmla="*/ 1533 h 15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72" h="1533">
                <a:moveTo>
                  <a:pt x="251" y="228"/>
                </a:moveTo>
                <a:lnTo>
                  <a:pt x="567" y="0"/>
                </a:lnTo>
                <a:lnTo>
                  <a:pt x="717" y="40"/>
                </a:lnTo>
                <a:lnTo>
                  <a:pt x="790" y="113"/>
                </a:lnTo>
                <a:lnTo>
                  <a:pt x="1087" y="142"/>
                </a:lnTo>
                <a:lnTo>
                  <a:pt x="1096" y="900"/>
                </a:lnTo>
                <a:lnTo>
                  <a:pt x="1193" y="922"/>
                </a:lnTo>
                <a:lnTo>
                  <a:pt x="1238" y="1013"/>
                </a:lnTo>
                <a:lnTo>
                  <a:pt x="1306" y="982"/>
                </a:lnTo>
                <a:lnTo>
                  <a:pt x="1449" y="1188"/>
                </a:lnTo>
                <a:lnTo>
                  <a:pt x="1572" y="1283"/>
                </a:lnTo>
                <a:lnTo>
                  <a:pt x="1567" y="1365"/>
                </a:lnTo>
                <a:lnTo>
                  <a:pt x="1412" y="1375"/>
                </a:lnTo>
                <a:lnTo>
                  <a:pt x="1344" y="1124"/>
                </a:lnTo>
                <a:lnTo>
                  <a:pt x="855" y="876"/>
                </a:lnTo>
                <a:lnTo>
                  <a:pt x="868" y="954"/>
                </a:lnTo>
                <a:lnTo>
                  <a:pt x="758" y="1055"/>
                </a:lnTo>
                <a:lnTo>
                  <a:pt x="740" y="1018"/>
                </a:lnTo>
                <a:lnTo>
                  <a:pt x="709" y="1018"/>
                </a:lnTo>
                <a:lnTo>
                  <a:pt x="621" y="1228"/>
                </a:lnTo>
                <a:lnTo>
                  <a:pt x="348" y="1435"/>
                </a:lnTo>
                <a:lnTo>
                  <a:pt x="78" y="1533"/>
                </a:lnTo>
                <a:lnTo>
                  <a:pt x="0" y="1520"/>
                </a:lnTo>
                <a:lnTo>
                  <a:pt x="310" y="1343"/>
                </a:lnTo>
                <a:lnTo>
                  <a:pt x="348" y="1343"/>
                </a:lnTo>
                <a:lnTo>
                  <a:pt x="461" y="1206"/>
                </a:lnTo>
                <a:lnTo>
                  <a:pt x="512" y="1201"/>
                </a:lnTo>
                <a:lnTo>
                  <a:pt x="589" y="1097"/>
                </a:lnTo>
                <a:lnTo>
                  <a:pt x="562" y="1051"/>
                </a:lnTo>
                <a:lnTo>
                  <a:pt x="397" y="1073"/>
                </a:lnTo>
                <a:lnTo>
                  <a:pt x="284" y="812"/>
                </a:lnTo>
                <a:lnTo>
                  <a:pt x="348" y="694"/>
                </a:lnTo>
                <a:lnTo>
                  <a:pt x="452" y="653"/>
                </a:lnTo>
                <a:lnTo>
                  <a:pt x="415" y="548"/>
                </a:lnTo>
                <a:lnTo>
                  <a:pt x="306" y="598"/>
                </a:lnTo>
                <a:lnTo>
                  <a:pt x="224" y="447"/>
                </a:lnTo>
                <a:lnTo>
                  <a:pt x="315" y="411"/>
                </a:lnTo>
                <a:lnTo>
                  <a:pt x="397" y="452"/>
                </a:lnTo>
                <a:lnTo>
                  <a:pt x="434" y="429"/>
                </a:lnTo>
                <a:lnTo>
                  <a:pt x="366" y="301"/>
                </a:lnTo>
                <a:lnTo>
                  <a:pt x="246" y="292"/>
                </a:lnTo>
                <a:lnTo>
                  <a:pt x="251" y="228"/>
                </a:lnTo>
                <a:close/>
              </a:path>
            </a:pathLst>
          </a:custGeom>
          <a:solidFill>
            <a:schemeClr val="accent4"/>
          </a:solidFill>
          <a:ln w="19050">
            <a:solidFill>
              <a:srgbClr val="000000"/>
            </a:solidFill>
            <a:prstDash val="solid"/>
            <a:round/>
            <a:headEnd/>
            <a:tailEnd/>
          </a:ln>
        </p:spPr>
        <p:txBody>
          <a:bodyPr/>
          <a:lstStyle/>
          <a:p>
            <a:pPr>
              <a:defRPr/>
            </a:pPr>
            <a:endParaRPr lang="en-US" sz="1100" kern="0">
              <a:solidFill>
                <a:sysClr val="windowText" lastClr="000000"/>
              </a:solidFill>
              <a:latin typeface="Calibri"/>
            </a:endParaRPr>
          </a:p>
        </p:txBody>
      </p:sp>
      <p:sp>
        <p:nvSpPr>
          <p:cNvPr id="73" name="Shape - Alabama"/>
          <p:cNvSpPr>
            <a:spLocks noChangeAspect="1"/>
          </p:cNvSpPr>
          <p:nvPr/>
        </p:nvSpPr>
        <p:spPr bwMode="auto">
          <a:xfrm>
            <a:off x="6015037" y="3941763"/>
            <a:ext cx="509587" cy="785812"/>
          </a:xfrm>
          <a:custGeom>
            <a:avLst/>
            <a:gdLst>
              <a:gd name="T0" fmla="*/ 0 w 323"/>
              <a:gd name="T1" fmla="*/ 2147483647 h 504"/>
              <a:gd name="T2" fmla="*/ 2147483647 w 323"/>
              <a:gd name="T3" fmla="*/ 0 h 504"/>
              <a:gd name="T4" fmla="*/ 2147483647 w 323"/>
              <a:gd name="T5" fmla="*/ 2147483647 h 504"/>
              <a:gd name="T6" fmla="*/ 2147483647 w 323"/>
              <a:gd name="T7" fmla="*/ 2147483647 h 504"/>
              <a:gd name="T8" fmla="*/ 2147483647 w 323"/>
              <a:gd name="T9" fmla="*/ 2147483647 h 504"/>
              <a:gd name="T10" fmla="*/ 2147483647 w 323"/>
              <a:gd name="T11" fmla="*/ 2147483647 h 504"/>
              <a:gd name="T12" fmla="*/ 2147483647 w 323"/>
              <a:gd name="T13" fmla="*/ 2147483647 h 504"/>
              <a:gd name="T14" fmla="*/ 2147483647 w 323"/>
              <a:gd name="T15" fmla="*/ 2147483647 h 504"/>
              <a:gd name="T16" fmla="*/ 2147483647 w 323"/>
              <a:gd name="T17" fmla="*/ 2147483647 h 504"/>
              <a:gd name="T18" fmla="*/ 2147483647 w 323"/>
              <a:gd name="T19" fmla="*/ 2147483647 h 504"/>
              <a:gd name="T20" fmla="*/ 2147483647 w 323"/>
              <a:gd name="T21" fmla="*/ 2147483647 h 504"/>
              <a:gd name="T22" fmla="*/ 2147483647 w 323"/>
              <a:gd name="T23" fmla="*/ 2147483647 h 504"/>
              <a:gd name="T24" fmla="*/ 2147483647 w 323"/>
              <a:gd name="T25" fmla="*/ 2147483647 h 504"/>
              <a:gd name="T26" fmla="*/ 2147483647 w 323"/>
              <a:gd name="T27" fmla="*/ 2147483647 h 504"/>
              <a:gd name="T28" fmla="*/ 0 w 323"/>
              <a:gd name="T29" fmla="*/ 2147483647 h 5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3"/>
              <a:gd name="T46" fmla="*/ 0 h 504"/>
              <a:gd name="T47" fmla="*/ 323 w 323"/>
              <a:gd name="T48" fmla="*/ 504 h 5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3" h="504">
                <a:moveTo>
                  <a:pt x="0" y="25"/>
                </a:moveTo>
                <a:lnTo>
                  <a:pt x="210" y="0"/>
                </a:lnTo>
                <a:lnTo>
                  <a:pt x="277" y="232"/>
                </a:lnTo>
                <a:lnTo>
                  <a:pt x="323" y="270"/>
                </a:lnTo>
                <a:lnTo>
                  <a:pt x="286" y="338"/>
                </a:lnTo>
                <a:lnTo>
                  <a:pt x="322" y="404"/>
                </a:lnTo>
                <a:lnTo>
                  <a:pt x="107" y="428"/>
                </a:lnTo>
                <a:lnTo>
                  <a:pt x="116" y="484"/>
                </a:lnTo>
                <a:lnTo>
                  <a:pt x="85" y="504"/>
                </a:lnTo>
                <a:lnTo>
                  <a:pt x="59" y="432"/>
                </a:lnTo>
                <a:lnTo>
                  <a:pt x="44" y="490"/>
                </a:lnTo>
                <a:lnTo>
                  <a:pt x="18" y="484"/>
                </a:lnTo>
                <a:lnTo>
                  <a:pt x="9" y="426"/>
                </a:lnTo>
                <a:lnTo>
                  <a:pt x="1" y="375"/>
                </a:lnTo>
                <a:lnTo>
                  <a:pt x="0" y="25"/>
                </a:lnTo>
                <a:close/>
              </a:path>
            </a:pathLst>
          </a:custGeom>
          <a:solidFill>
            <a:srgbClr val="133559"/>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74" name="Shape - District of Columbia (star)"/>
          <p:cNvSpPr>
            <a:spLocks noChangeArrowheads="1"/>
          </p:cNvSpPr>
          <p:nvPr/>
        </p:nvSpPr>
        <p:spPr bwMode="auto">
          <a:xfrm>
            <a:off x="7142162" y="3036888"/>
            <a:ext cx="207962" cy="201612"/>
          </a:xfrm>
          <a:prstGeom prst="star5">
            <a:avLst/>
          </a:prstGeom>
          <a:solidFill>
            <a:schemeClr val="bg1"/>
          </a:solidFill>
          <a:ln w="12700">
            <a:solidFill>
              <a:srgbClr val="000000"/>
            </a:solidFill>
            <a:miter lim="800000"/>
            <a:headEnd/>
            <a:tailEnd/>
          </a:ln>
          <a:effectLst/>
        </p:spPr>
        <p:txBody>
          <a:bodyPr wrap="none" anchor="ctr"/>
          <a:lstStyle/>
          <a:p>
            <a:pPr>
              <a:defRPr/>
            </a:pPr>
            <a:endParaRPr lang="en-US" sz="1200" kern="0">
              <a:solidFill>
                <a:sysClr val="windowText" lastClr="000000"/>
              </a:solidFill>
              <a:latin typeface="Calibri"/>
            </a:endParaRPr>
          </a:p>
        </p:txBody>
      </p:sp>
      <p:sp>
        <p:nvSpPr>
          <p:cNvPr id="75" name="Line - Vermont"/>
          <p:cNvSpPr>
            <a:spLocks noChangeShapeType="1"/>
          </p:cNvSpPr>
          <p:nvPr/>
        </p:nvSpPr>
        <p:spPr bwMode="auto">
          <a:xfrm>
            <a:off x="7326312" y="1914525"/>
            <a:ext cx="207962" cy="13335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76" name="Line - Rhode Island"/>
          <p:cNvSpPr>
            <a:spLocks noChangeShapeType="1"/>
          </p:cNvSpPr>
          <p:nvPr/>
        </p:nvSpPr>
        <p:spPr bwMode="auto">
          <a:xfrm>
            <a:off x="7837487" y="2522538"/>
            <a:ext cx="277812" cy="66675"/>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77" name="Line - New Jersey"/>
          <p:cNvSpPr>
            <a:spLocks noChangeShapeType="1"/>
          </p:cNvSpPr>
          <p:nvPr/>
        </p:nvSpPr>
        <p:spPr bwMode="auto">
          <a:xfrm flipV="1">
            <a:off x="7551737" y="2892425"/>
            <a:ext cx="263525" cy="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78" name="Line - New Hampshire"/>
          <p:cNvSpPr>
            <a:spLocks noChangeShapeType="1"/>
          </p:cNvSpPr>
          <p:nvPr/>
        </p:nvSpPr>
        <p:spPr bwMode="auto">
          <a:xfrm flipV="1">
            <a:off x="7699374" y="2185988"/>
            <a:ext cx="360363" cy="66675"/>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79" name="Line - Massachusetts"/>
          <p:cNvSpPr>
            <a:spLocks noChangeShapeType="1"/>
          </p:cNvSpPr>
          <p:nvPr/>
        </p:nvSpPr>
        <p:spPr bwMode="auto">
          <a:xfrm>
            <a:off x="7837487" y="2413000"/>
            <a:ext cx="287783" cy="2834"/>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0" name="Line - Maryland"/>
          <p:cNvSpPr>
            <a:spLocks noChangeShapeType="1"/>
          </p:cNvSpPr>
          <p:nvPr/>
        </p:nvSpPr>
        <p:spPr bwMode="auto">
          <a:xfrm>
            <a:off x="7510462" y="3182938"/>
            <a:ext cx="288131" cy="3175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1" name="Line - Hawaii"/>
          <p:cNvSpPr>
            <a:spLocks noChangeShapeType="1"/>
          </p:cNvSpPr>
          <p:nvPr/>
        </p:nvSpPr>
        <p:spPr bwMode="auto">
          <a:xfrm flipH="1" flipV="1">
            <a:off x="2151062" y="4951413"/>
            <a:ext cx="268288" cy="66675"/>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2" name="Line - District of Columbia"/>
          <p:cNvSpPr>
            <a:spLocks noChangeShapeType="1"/>
          </p:cNvSpPr>
          <p:nvPr/>
        </p:nvSpPr>
        <p:spPr bwMode="auto">
          <a:xfrm flipH="1" flipV="1">
            <a:off x="7282652" y="3163887"/>
            <a:ext cx="440534" cy="24765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3" name="Line - Delaware"/>
          <p:cNvSpPr>
            <a:spLocks noChangeShapeType="1"/>
          </p:cNvSpPr>
          <p:nvPr/>
        </p:nvSpPr>
        <p:spPr bwMode="auto">
          <a:xfrm flipV="1">
            <a:off x="7504112" y="3059113"/>
            <a:ext cx="263525" cy="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4" name="Line - Connecticut"/>
          <p:cNvSpPr>
            <a:spLocks noChangeShapeType="1"/>
          </p:cNvSpPr>
          <p:nvPr/>
        </p:nvSpPr>
        <p:spPr bwMode="auto">
          <a:xfrm>
            <a:off x="7689849" y="2560638"/>
            <a:ext cx="217488" cy="95250"/>
          </a:xfrm>
          <a:prstGeom prst="line">
            <a:avLst/>
          </a:prstGeom>
          <a:noFill/>
          <a:ln w="9525">
            <a:solidFill>
              <a:srgbClr val="000000"/>
            </a:solidFill>
            <a:round/>
            <a:headEnd/>
            <a:tailEnd/>
          </a:ln>
        </p:spPr>
        <p:txBody>
          <a:bodyPr/>
          <a:lstStyle/>
          <a:p>
            <a:pPr>
              <a:defRPr/>
            </a:pPr>
            <a:endParaRPr lang="en-US" sz="1200" kern="0">
              <a:solidFill>
                <a:sysClr val="windowText" lastClr="000000"/>
              </a:solidFill>
              <a:latin typeface="Calibri"/>
            </a:endParaRPr>
          </a:p>
        </p:txBody>
      </p:sp>
      <p:sp>
        <p:nvSpPr>
          <p:cNvPr id="85" name="Shape - Wisconsin"/>
          <p:cNvSpPr>
            <a:spLocks noChangeAspect="1"/>
          </p:cNvSpPr>
          <p:nvPr/>
        </p:nvSpPr>
        <p:spPr bwMode="auto">
          <a:xfrm>
            <a:off x="5257799" y="2093913"/>
            <a:ext cx="654050" cy="752475"/>
          </a:xfrm>
          <a:custGeom>
            <a:avLst/>
            <a:gdLst>
              <a:gd name="T0" fmla="*/ 30 w 415"/>
              <a:gd name="T1" fmla="*/ 33 h 484"/>
              <a:gd name="T2" fmla="*/ 61 w 415"/>
              <a:gd name="T3" fmla="*/ 28 h 484"/>
              <a:gd name="T4" fmla="*/ 90 w 415"/>
              <a:gd name="T5" fmla="*/ 28 h 484"/>
              <a:gd name="T6" fmla="*/ 107 w 415"/>
              <a:gd name="T7" fmla="*/ 0 h 484"/>
              <a:gd name="T8" fmla="*/ 121 w 415"/>
              <a:gd name="T9" fmla="*/ 36 h 484"/>
              <a:gd name="T10" fmla="*/ 166 w 415"/>
              <a:gd name="T11" fmla="*/ 36 h 484"/>
              <a:gd name="T12" fmla="*/ 189 w 415"/>
              <a:gd name="T13" fmla="*/ 68 h 484"/>
              <a:gd name="T14" fmla="*/ 236 w 415"/>
              <a:gd name="T15" fmla="*/ 59 h 484"/>
              <a:gd name="T16" fmla="*/ 267 w 415"/>
              <a:gd name="T17" fmla="*/ 80 h 484"/>
              <a:gd name="T18" fmla="*/ 325 w 415"/>
              <a:gd name="T19" fmla="*/ 95 h 484"/>
              <a:gd name="T20" fmla="*/ 336 w 415"/>
              <a:gd name="T21" fmla="*/ 121 h 484"/>
              <a:gd name="T22" fmla="*/ 365 w 415"/>
              <a:gd name="T23" fmla="*/ 122 h 484"/>
              <a:gd name="T24" fmla="*/ 356 w 415"/>
              <a:gd name="T25" fmla="*/ 147 h 484"/>
              <a:gd name="T26" fmla="*/ 367 w 415"/>
              <a:gd name="T27" fmla="*/ 176 h 484"/>
              <a:gd name="T28" fmla="*/ 347 w 415"/>
              <a:gd name="T29" fmla="*/ 211 h 484"/>
              <a:gd name="T30" fmla="*/ 361 w 415"/>
              <a:gd name="T31" fmla="*/ 219 h 484"/>
              <a:gd name="T32" fmla="*/ 394 w 415"/>
              <a:gd name="T33" fmla="*/ 180 h 484"/>
              <a:gd name="T34" fmla="*/ 392 w 415"/>
              <a:gd name="T35" fmla="*/ 167 h 484"/>
              <a:gd name="T36" fmla="*/ 406 w 415"/>
              <a:gd name="T37" fmla="*/ 161 h 484"/>
              <a:gd name="T38" fmla="*/ 415 w 415"/>
              <a:gd name="T39" fmla="*/ 180 h 484"/>
              <a:gd name="T40" fmla="*/ 389 w 415"/>
              <a:gd name="T41" fmla="*/ 207 h 484"/>
              <a:gd name="T42" fmla="*/ 379 w 415"/>
              <a:gd name="T43" fmla="*/ 268 h 484"/>
              <a:gd name="T44" fmla="*/ 379 w 415"/>
              <a:gd name="T45" fmla="*/ 371 h 484"/>
              <a:gd name="T46" fmla="*/ 394 w 415"/>
              <a:gd name="T47" fmla="*/ 389 h 484"/>
              <a:gd name="T48" fmla="*/ 388 w 415"/>
              <a:gd name="T49" fmla="*/ 453 h 484"/>
              <a:gd name="T50" fmla="*/ 191 w 415"/>
              <a:gd name="T51" fmla="*/ 484 h 484"/>
              <a:gd name="T52" fmla="*/ 142 w 415"/>
              <a:gd name="T53" fmla="*/ 454 h 484"/>
              <a:gd name="T54" fmla="*/ 152 w 415"/>
              <a:gd name="T55" fmla="*/ 416 h 484"/>
              <a:gd name="T56" fmla="*/ 128 w 415"/>
              <a:gd name="T57" fmla="*/ 374 h 484"/>
              <a:gd name="T58" fmla="*/ 107 w 415"/>
              <a:gd name="T59" fmla="*/ 322 h 484"/>
              <a:gd name="T60" fmla="*/ 52 w 415"/>
              <a:gd name="T61" fmla="*/ 270 h 484"/>
              <a:gd name="T62" fmla="*/ 18 w 415"/>
              <a:gd name="T63" fmla="*/ 270 h 484"/>
              <a:gd name="T64" fmla="*/ 18 w 415"/>
              <a:gd name="T65" fmla="*/ 198 h 484"/>
              <a:gd name="T66" fmla="*/ 0 w 415"/>
              <a:gd name="T67" fmla="*/ 171 h 484"/>
              <a:gd name="T68" fmla="*/ 39 w 415"/>
              <a:gd name="T69" fmla="*/ 130 h 484"/>
              <a:gd name="T70" fmla="*/ 30 w 415"/>
              <a:gd name="T71" fmla="*/ 33 h 4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484"/>
              <a:gd name="T110" fmla="*/ 415 w 415"/>
              <a:gd name="T111" fmla="*/ 484 h 4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484">
                <a:moveTo>
                  <a:pt x="30" y="33"/>
                </a:moveTo>
                <a:lnTo>
                  <a:pt x="61" y="28"/>
                </a:lnTo>
                <a:lnTo>
                  <a:pt x="90" y="28"/>
                </a:lnTo>
                <a:lnTo>
                  <a:pt x="107" y="0"/>
                </a:lnTo>
                <a:lnTo>
                  <a:pt x="121" y="36"/>
                </a:lnTo>
                <a:lnTo>
                  <a:pt x="166" y="36"/>
                </a:lnTo>
                <a:lnTo>
                  <a:pt x="189" y="68"/>
                </a:lnTo>
                <a:lnTo>
                  <a:pt x="236" y="59"/>
                </a:lnTo>
                <a:lnTo>
                  <a:pt x="267" y="80"/>
                </a:lnTo>
                <a:lnTo>
                  <a:pt x="325" y="95"/>
                </a:lnTo>
                <a:lnTo>
                  <a:pt x="336" y="121"/>
                </a:lnTo>
                <a:lnTo>
                  <a:pt x="365" y="122"/>
                </a:lnTo>
                <a:lnTo>
                  <a:pt x="356" y="147"/>
                </a:lnTo>
                <a:lnTo>
                  <a:pt x="367" y="176"/>
                </a:lnTo>
                <a:lnTo>
                  <a:pt x="347" y="211"/>
                </a:lnTo>
                <a:lnTo>
                  <a:pt x="361" y="219"/>
                </a:lnTo>
                <a:lnTo>
                  <a:pt x="394" y="180"/>
                </a:lnTo>
                <a:lnTo>
                  <a:pt x="392" y="167"/>
                </a:lnTo>
                <a:lnTo>
                  <a:pt x="406" y="161"/>
                </a:lnTo>
                <a:lnTo>
                  <a:pt x="415" y="180"/>
                </a:lnTo>
                <a:lnTo>
                  <a:pt x="389" y="207"/>
                </a:lnTo>
                <a:lnTo>
                  <a:pt x="379" y="268"/>
                </a:lnTo>
                <a:lnTo>
                  <a:pt x="379" y="371"/>
                </a:lnTo>
                <a:lnTo>
                  <a:pt x="394" y="389"/>
                </a:lnTo>
                <a:lnTo>
                  <a:pt x="388" y="453"/>
                </a:lnTo>
                <a:lnTo>
                  <a:pt x="191" y="484"/>
                </a:lnTo>
                <a:lnTo>
                  <a:pt x="142" y="454"/>
                </a:lnTo>
                <a:lnTo>
                  <a:pt x="152" y="416"/>
                </a:lnTo>
                <a:lnTo>
                  <a:pt x="128" y="374"/>
                </a:lnTo>
                <a:lnTo>
                  <a:pt x="107" y="322"/>
                </a:lnTo>
                <a:lnTo>
                  <a:pt x="52" y="270"/>
                </a:lnTo>
                <a:lnTo>
                  <a:pt x="18" y="270"/>
                </a:lnTo>
                <a:lnTo>
                  <a:pt x="18" y="198"/>
                </a:lnTo>
                <a:lnTo>
                  <a:pt x="0" y="171"/>
                </a:lnTo>
                <a:lnTo>
                  <a:pt x="39" y="130"/>
                </a:lnTo>
                <a:lnTo>
                  <a:pt x="30" y="33"/>
                </a:lnTo>
                <a:close/>
              </a:path>
            </a:pathLst>
          </a:custGeom>
          <a:solidFill>
            <a:schemeClr val="bg1"/>
          </a:solid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nvGrpSpPr>
          <p:cNvPr id="86" name="Shape - Michigan"/>
          <p:cNvGrpSpPr>
            <a:grpSpLocks/>
          </p:cNvGrpSpPr>
          <p:nvPr/>
        </p:nvGrpSpPr>
        <p:grpSpPr bwMode="auto">
          <a:xfrm>
            <a:off x="5514974" y="1985963"/>
            <a:ext cx="990600" cy="882650"/>
            <a:chOff x="3254" y="860"/>
            <a:chExt cx="623" cy="557"/>
          </a:xfrm>
          <a:solidFill>
            <a:srgbClr val="133559"/>
          </a:solidFill>
        </p:grpSpPr>
        <p:sp>
          <p:nvSpPr>
            <p:cNvPr id="87" name="Freeform 27"/>
            <p:cNvSpPr>
              <a:spLocks noChangeAspect="1"/>
            </p:cNvSpPr>
            <p:nvPr/>
          </p:nvSpPr>
          <p:spPr bwMode="auto">
            <a:xfrm>
              <a:off x="3254" y="860"/>
              <a:ext cx="442" cy="190"/>
            </a:xfrm>
            <a:custGeom>
              <a:avLst/>
              <a:gdLst>
                <a:gd name="T0" fmla="*/ 0 w 445"/>
                <a:gd name="T1" fmla="*/ 100 h 193"/>
                <a:gd name="T2" fmla="*/ 96 w 445"/>
                <a:gd name="T3" fmla="*/ 0 h 193"/>
                <a:gd name="T4" fmla="*/ 79 w 445"/>
                <a:gd name="T5" fmla="*/ 41 h 193"/>
                <a:gd name="T6" fmla="*/ 92 w 445"/>
                <a:gd name="T7" fmla="*/ 54 h 193"/>
                <a:gd name="T8" fmla="*/ 123 w 445"/>
                <a:gd name="T9" fmla="*/ 36 h 193"/>
                <a:gd name="T10" fmla="*/ 192 w 445"/>
                <a:gd name="T11" fmla="*/ 63 h 193"/>
                <a:gd name="T12" fmla="*/ 220 w 445"/>
                <a:gd name="T13" fmla="*/ 41 h 193"/>
                <a:gd name="T14" fmla="*/ 311 w 445"/>
                <a:gd name="T15" fmla="*/ 32 h 193"/>
                <a:gd name="T16" fmla="*/ 329 w 445"/>
                <a:gd name="T17" fmla="*/ 55 h 193"/>
                <a:gd name="T18" fmla="*/ 364 w 445"/>
                <a:gd name="T19" fmla="*/ 50 h 193"/>
                <a:gd name="T20" fmla="*/ 432 w 445"/>
                <a:gd name="T21" fmla="*/ 78 h 193"/>
                <a:gd name="T22" fmla="*/ 436 w 445"/>
                <a:gd name="T23" fmla="*/ 96 h 193"/>
                <a:gd name="T24" fmla="*/ 363 w 445"/>
                <a:gd name="T25" fmla="*/ 114 h 193"/>
                <a:gd name="T26" fmla="*/ 341 w 445"/>
                <a:gd name="T27" fmla="*/ 100 h 193"/>
                <a:gd name="T28" fmla="*/ 302 w 445"/>
                <a:gd name="T29" fmla="*/ 105 h 193"/>
                <a:gd name="T30" fmla="*/ 257 w 445"/>
                <a:gd name="T31" fmla="*/ 131 h 193"/>
                <a:gd name="T32" fmla="*/ 237 w 445"/>
                <a:gd name="T33" fmla="*/ 133 h 193"/>
                <a:gd name="T34" fmla="*/ 221 w 445"/>
                <a:gd name="T35" fmla="*/ 114 h 193"/>
                <a:gd name="T36" fmla="*/ 198 w 445"/>
                <a:gd name="T37" fmla="*/ 182 h 193"/>
                <a:gd name="T38" fmla="*/ 170 w 445"/>
                <a:gd name="T39" fmla="*/ 184 h 193"/>
                <a:gd name="T40" fmla="*/ 158 w 445"/>
                <a:gd name="T41" fmla="*/ 156 h 193"/>
                <a:gd name="T42" fmla="*/ 98 w 445"/>
                <a:gd name="T43" fmla="*/ 145 h 193"/>
                <a:gd name="T44" fmla="*/ 73 w 445"/>
                <a:gd name="T45" fmla="*/ 124 h 193"/>
                <a:gd name="T46" fmla="*/ 23 w 445"/>
                <a:gd name="T47" fmla="*/ 131 h 193"/>
                <a:gd name="T48" fmla="*/ 0 w 445"/>
                <a:gd name="T49" fmla="*/ 100 h 1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5"/>
                <a:gd name="T76" fmla="*/ 0 h 193"/>
                <a:gd name="T77" fmla="*/ 445 w 445"/>
                <a:gd name="T78" fmla="*/ 193 h 1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5" h="193">
                  <a:moveTo>
                    <a:pt x="0" y="106"/>
                  </a:moveTo>
                  <a:lnTo>
                    <a:pt x="99" y="0"/>
                  </a:lnTo>
                  <a:lnTo>
                    <a:pt x="82" y="44"/>
                  </a:lnTo>
                  <a:lnTo>
                    <a:pt x="95" y="57"/>
                  </a:lnTo>
                  <a:lnTo>
                    <a:pt x="126" y="39"/>
                  </a:lnTo>
                  <a:lnTo>
                    <a:pt x="195" y="66"/>
                  </a:lnTo>
                  <a:lnTo>
                    <a:pt x="225" y="44"/>
                  </a:lnTo>
                  <a:lnTo>
                    <a:pt x="317" y="32"/>
                  </a:lnTo>
                  <a:lnTo>
                    <a:pt x="335" y="58"/>
                  </a:lnTo>
                  <a:lnTo>
                    <a:pt x="371" y="53"/>
                  </a:lnTo>
                  <a:lnTo>
                    <a:pt x="441" y="81"/>
                  </a:lnTo>
                  <a:lnTo>
                    <a:pt x="445" y="102"/>
                  </a:lnTo>
                  <a:lnTo>
                    <a:pt x="369" y="120"/>
                  </a:lnTo>
                  <a:lnTo>
                    <a:pt x="347" y="106"/>
                  </a:lnTo>
                  <a:lnTo>
                    <a:pt x="308" y="111"/>
                  </a:lnTo>
                  <a:lnTo>
                    <a:pt x="263" y="137"/>
                  </a:lnTo>
                  <a:lnTo>
                    <a:pt x="243" y="139"/>
                  </a:lnTo>
                  <a:lnTo>
                    <a:pt x="226" y="120"/>
                  </a:lnTo>
                  <a:lnTo>
                    <a:pt x="201" y="191"/>
                  </a:lnTo>
                  <a:lnTo>
                    <a:pt x="173" y="193"/>
                  </a:lnTo>
                  <a:lnTo>
                    <a:pt x="161" y="164"/>
                  </a:lnTo>
                  <a:lnTo>
                    <a:pt x="101" y="151"/>
                  </a:lnTo>
                  <a:lnTo>
                    <a:pt x="73" y="130"/>
                  </a:lnTo>
                  <a:lnTo>
                    <a:pt x="23" y="137"/>
                  </a:lnTo>
                  <a:lnTo>
                    <a:pt x="0" y="106"/>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sp>
          <p:nvSpPr>
            <p:cNvPr id="88" name="Freeform 28"/>
            <p:cNvSpPr>
              <a:spLocks noChangeAspect="1"/>
            </p:cNvSpPr>
            <p:nvPr/>
          </p:nvSpPr>
          <p:spPr bwMode="auto">
            <a:xfrm>
              <a:off x="3560" y="994"/>
              <a:ext cx="317" cy="423"/>
            </a:xfrm>
            <a:custGeom>
              <a:avLst/>
              <a:gdLst>
                <a:gd name="T0" fmla="*/ 79 w 319"/>
                <a:gd name="T1" fmla="*/ 18 h 432"/>
                <a:gd name="T2" fmla="*/ 90 w 319"/>
                <a:gd name="T3" fmla="*/ 42 h 432"/>
                <a:gd name="T4" fmla="*/ 70 w 319"/>
                <a:gd name="T5" fmla="*/ 58 h 432"/>
                <a:gd name="T6" fmla="*/ 69 w 319"/>
                <a:gd name="T7" fmla="*/ 121 h 432"/>
                <a:gd name="T8" fmla="*/ 57 w 319"/>
                <a:gd name="T9" fmla="*/ 79 h 432"/>
                <a:gd name="T10" fmla="*/ 11 w 319"/>
                <a:gd name="T11" fmla="*/ 119 h 432"/>
                <a:gd name="T12" fmla="*/ 0 w 319"/>
                <a:gd name="T13" fmla="*/ 237 h 432"/>
                <a:gd name="T14" fmla="*/ 30 w 319"/>
                <a:gd name="T15" fmla="*/ 294 h 432"/>
                <a:gd name="T16" fmla="*/ 33 w 319"/>
                <a:gd name="T17" fmla="*/ 323 h 432"/>
                <a:gd name="T18" fmla="*/ 34 w 319"/>
                <a:gd name="T19" fmla="*/ 346 h 432"/>
                <a:gd name="T20" fmla="*/ 33 w 319"/>
                <a:gd name="T21" fmla="*/ 368 h 432"/>
                <a:gd name="T22" fmla="*/ 27 w 319"/>
                <a:gd name="T23" fmla="*/ 405 h 432"/>
                <a:gd name="T24" fmla="*/ 149 w 319"/>
                <a:gd name="T25" fmla="*/ 399 h 432"/>
                <a:gd name="T26" fmla="*/ 312 w 319"/>
                <a:gd name="T27" fmla="*/ 385 h 432"/>
                <a:gd name="T28" fmla="*/ 282 w 319"/>
                <a:gd name="T29" fmla="*/ 377 h 432"/>
                <a:gd name="T30" fmla="*/ 265 w 319"/>
                <a:gd name="T31" fmla="*/ 354 h 432"/>
                <a:gd name="T32" fmla="*/ 291 w 319"/>
                <a:gd name="T33" fmla="*/ 338 h 432"/>
                <a:gd name="T34" fmla="*/ 291 w 319"/>
                <a:gd name="T35" fmla="*/ 314 h 432"/>
                <a:gd name="T36" fmla="*/ 279 w 319"/>
                <a:gd name="T37" fmla="*/ 295 h 432"/>
                <a:gd name="T38" fmla="*/ 291 w 319"/>
                <a:gd name="T39" fmla="*/ 281 h 432"/>
                <a:gd name="T40" fmla="*/ 313 w 319"/>
                <a:gd name="T41" fmla="*/ 283 h 432"/>
                <a:gd name="T42" fmla="*/ 309 w 319"/>
                <a:gd name="T43" fmla="*/ 226 h 432"/>
                <a:gd name="T44" fmla="*/ 303 w 319"/>
                <a:gd name="T45" fmla="*/ 194 h 432"/>
                <a:gd name="T46" fmla="*/ 289 w 319"/>
                <a:gd name="T47" fmla="*/ 171 h 432"/>
                <a:gd name="T48" fmla="*/ 276 w 319"/>
                <a:gd name="T49" fmla="*/ 160 h 432"/>
                <a:gd name="T50" fmla="*/ 255 w 319"/>
                <a:gd name="T51" fmla="*/ 156 h 432"/>
                <a:gd name="T52" fmla="*/ 237 w 319"/>
                <a:gd name="T53" fmla="*/ 156 h 432"/>
                <a:gd name="T54" fmla="*/ 218 w 319"/>
                <a:gd name="T55" fmla="*/ 182 h 432"/>
                <a:gd name="T56" fmla="*/ 204 w 319"/>
                <a:gd name="T57" fmla="*/ 191 h 432"/>
                <a:gd name="T58" fmla="*/ 195 w 319"/>
                <a:gd name="T59" fmla="*/ 194 h 432"/>
                <a:gd name="T60" fmla="*/ 185 w 319"/>
                <a:gd name="T61" fmla="*/ 189 h 432"/>
                <a:gd name="T62" fmla="*/ 182 w 319"/>
                <a:gd name="T63" fmla="*/ 176 h 432"/>
                <a:gd name="T64" fmla="*/ 185 w 319"/>
                <a:gd name="T65" fmla="*/ 167 h 432"/>
                <a:gd name="T66" fmla="*/ 194 w 319"/>
                <a:gd name="T67" fmla="*/ 160 h 432"/>
                <a:gd name="T68" fmla="*/ 203 w 319"/>
                <a:gd name="T69" fmla="*/ 156 h 432"/>
                <a:gd name="T70" fmla="*/ 212 w 319"/>
                <a:gd name="T71" fmla="*/ 155 h 432"/>
                <a:gd name="T72" fmla="*/ 212 w 319"/>
                <a:gd name="T73" fmla="*/ 138 h 432"/>
                <a:gd name="T74" fmla="*/ 236 w 319"/>
                <a:gd name="T75" fmla="*/ 121 h 432"/>
                <a:gd name="T76" fmla="*/ 212 w 319"/>
                <a:gd name="T77" fmla="*/ 69 h 432"/>
                <a:gd name="T78" fmla="*/ 212 w 319"/>
                <a:gd name="T79" fmla="*/ 43 h 432"/>
                <a:gd name="T80" fmla="*/ 172 w 319"/>
                <a:gd name="T81" fmla="*/ 33 h 432"/>
                <a:gd name="T82" fmla="*/ 113 w 319"/>
                <a:gd name="T83" fmla="*/ 0 h 432"/>
                <a:gd name="T84" fmla="*/ 79 w 319"/>
                <a:gd name="T85" fmla="*/ 18 h 4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9"/>
                <a:gd name="T130" fmla="*/ 0 h 432"/>
                <a:gd name="T131" fmla="*/ 319 w 319"/>
                <a:gd name="T132" fmla="*/ 432 h 4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9" h="432">
                  <a:moveTo>
                    <a:pt x="81" y="18"/>
                  </a:moveTo>
                  <a:lnTo>
                    <a:pt x="93" y="45"/>
                  </a:lnTo>
                  <a:lnTo>
                    <a:pt x="70" y="61"/>
                  </a:lnTo>
                  <a:lnTo>
                    <a:pt x="69" y="130"/>
                  </a:lnTo>
                  <a:lnTo>
                    <a:pt x="57" y="85"/>
                  </a:lnTo>
                  <a:lnTo>
                    <a:pt x="11" y="128"/>
                  </a:lnTo>
                  <a:lnTo>
                    <a:pt x="0" y="252"/>
                  </a:lnTo>
                  <a:lnTo>
                    <a:pt x="30" y="313"/>
                  </a:lnTo>
                  <a:lnTo>
                    <a:pt x="33" y="344"/>
                  </a:lnTo>
                  <a:lnTo>
                    <a:pt x="34" y="369"/>
                  </a:lnTo>
                  <a:lnTo>
                    <a:pt x="33" y="392"/>
                  </a:lnTo>
                  <a:lnTo>
                    <a:pt x="27" y="432"/>
                  </a:lnTo>
                  <a:lnTo>
                    <a:pt x="152" y="425"/>
                  </a:lnTo>
                  <a:lnTo>
                    <a:pt x="318" y="410"/>
                  </a:lnTo>
                  <a:lnTo>
                    <a:pt x="288" y="401"/>
                  </a:lnTo>
                  <a:lnTo>
                    <a:pt x="271" y="378"/>
                  </a:lnTo>
                  <a:lnTo>
                    <a:pt x="297" y="359"/>
                  </a:lnTo>
                  <a:lnTo>
                    <a:pt x="297" y="335"/>
                  </a:lnTo>
                  <a:lnTo>
                    <a:pt x="285" y="314"/>
                  </a:lnTo>
                  <a:lnTo>
                    <a:pt x="297" y="299"/>
                  </a:lnTo>
                  <a:lnTo>
                    <a:pt x="319" y="301"/>
                  </a:lnTo>
                  <a:lnTo>
                    <a:pt x="315" y="241"/>
                  </a:lnTo>
                  <a:lnTo>
                    <a:pt x="309" y="206"/>
                  </a:lnTo>
                  <a:lnTo>
                    <a:pt x="295" y="183"/>
                  </a:lnTo>
                  <a:lnTo>
                    <a:pt x="282" y="170"/>
                  </a:lnTo>
                  <a:lnTo>
                    <a:pt x="261" y="165"/>
                  </a:lnTo>
                  <a:lnTo>
                    <a:pt x="242" y="165"/>
                  </a:lnTo>
                  <a:lnTo>
                    <a:pt x="221" y="194"/>
                  </a:lnTo>
                  <a:lnTo>
                    <a:pt x="207" y="203"/>
                  </a:lnTo>
                  <a:lnTo>
                    <a:pt x="198" y="206"/>
                  </a:lnTo>
                  <a:lnTo>
                    <a:pt x="188" y="201"/>
                  </a:lnTo>
                  <a:lnTo>
                    <a:pt x="185" y="188"/>
                  </a:lnTo>
                  <a:lnTo>
                    <a:pt x="188" y="179"/>
                  </a:lnTo>
                  <a:lnTo>
                    <a:pt x="197" y="170"/>
                  </a:lnTo>
                  <a:lnTo>
                    <a:pt x="206" y="165"/>
                  </a:lnTo>
                  <a:lnTo>
                    <a:pt x="215" y="164"/>
                  </a:lnTo>
                  <a:lnTo>
                    <a:pt x="215" y="147"/>
                  </a:lnTo>
                  <a:lnTo>
                    <a:pt x="239" y="130"/>
                  </a:lnTo>
                  <a:lnTo>
                    <a:pt x="215" y="73"/>
                  </a:lnTo>
                  <a:lnTo>
                    <a:pt x="215" y="46"/>
                  </a:lnTo>
                  <a:lnTo>
                    <a:pt x="175" y="36"/>
                  </a:lnTo>
                  <a:lnTo>
                    <a:pt x="116" y="0"/>
                  </a:lnTo>
                  <a:lnTo>
                    <a:pt x="81" y="18"/>
                  </a:lnTo>
                  <a:close/>
                </a:path>
              </a:pathLst>
            </a:custGeom>
            <a:grpFill/>
            <a:ln w="19050">
              <a:solidFill>
                <a:srgbClr val="000000"/>
              </a:solidFill>
              <a:prstDash val="solid"/>
              <a:round/>
              <a:headEnd/>
              <a:tailEnd/>
            </a:ln>
          </p:spPr>
          <p:txBody>
            <a:bodyPr/>
            <a:lstStyle/>
            <a:p>
              <a:pPr>
                <a:defRPr/>
              </a:pPr>
              <a:endParaRPr lang="en-US" sz="1200" kern="0">
                <a:solidFill>
                  <a:sysClr val="windowText" lastClr="000000"/>
                </a:solidFill>
                <a:latin typeface="Calibri"/>
              </a:endParaRPr>
            </a:p>
          </p:txBody>
        </p:sp>
      </p:grpSp>
      <p:sp>
        <p:nvSpPr>
          <p:cNvPr id="89" name="Text - Washington"/>
          <p:cNvSpPr txBox="1">
            <a:spLocks noChangeArrowheads="1"/>
          </p:cNvSpPr>
          <p:nvPr/>
        </p:nvSpPr>
        <p:spPr bwMode="auto">
          <a:xfrm>
            <a:off x="1865697" y="1706855"/>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WA</a:t>
            </a:r>
            <a:endParaRPr lang="en-US" sz="1200" b="1" dirty="0">
              <a:solidFill>
                <a:srgbClr val="000000"/>
              </a:solidFill>
              <a:cs typeface="Times New Roman" charset="0"/>
            </a:endParaRPr>
          </a:p>
        </p:txBody>
      </p:sp>
      <p:sp>
        <p:nvSpPr>
          <p:cNvPr id="90" name="Text - Oregon"/>
          <p:cNvSpPr txBox="1">
            <a:spLocks noChangeArrowheads="1"/>
          </p:cNvSpPr>
          <p:nvPr/>
        </p:nvSpPr>
        <p:spPr bwMode="auto">
          <a:xfrm>
            <a:off x="1719647" y="2258193"/>
            <a:ext cx="680652"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defRPr/>
            </a:pPr>
            <a:r>
              <a:rPr lang="en-US" sz="1200" b="1" kern="0" dirty="0" smtClean="0">
                <a:solidFill>
                  <a:srgbClr val="000000"/>
                </a:solidFill>
                <a:cs typeface="Times New Roman" charset="0"/>
              </a:rPr>
              <a:t> OR</a:t>
            </a:r>
            <a:endParaRPr lang="en-US" sz="1200" b="1" kern="0" dirty="0">
              <a:solidFill>
                <a:srgbClr val="000000"/>
              </a:solidFill>
              <a:cs typeface="Times New Roman" charset="0"/>
            </a:endParaRPr>
          </a:p>
        </p:txBody>
      </p:sp>
      <p:sp>
        <p:nvSpPr>
          <p:cNvPr id="91" name="Text - Wyoming"/>
          <p:cNvSpPr txBox="1">
            <a:spLocks noChangeArrowheads="1"/>
          </p:cNvSpPr>
          <p:nvPr/>
        </p:nvSpPr>
        <p:spPr bwMode="auto">
          <a:xfrm>
            <a:off x="3205161" y="269408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WY</a:t>
            </a:r>
            <a:endParaRPr lang="en-US" sz="1200" b="1" dirty="0">
              <a:solidFill>
                <a:srgbClr val="000000"/>
              </a:solidFill>
              <a:cs typeface="Times New Roman" charset="0"/>
            </a:endParaRPr>
          </a:p>
        </p:txBody>
      </p:sp>
      <p:sp>
        <p:nvSpPr>
          <p:cNvPr id="92" name="Text - Utah"/>
          <p:cNvSpPr txBox="1">
            <a:spLocks noChangeArrowheads="1"/>
          </p:cNvSpPr>
          <p:nvPr/>
        </p:nvSpPr>
        <p:spPr bwMode="auto">
          <a:xfrm>
            <a:off x="2643187" y="3179713"/>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UT</a:t>
            </a:r>
            <a:endParaRPr lang="en-US" sz="1200" b="1" dirty="0">
              <a:solidFill>
                <a:srgbClr val="000000"/>
              </a:solidFill>
              <a:cs typeface="Times New Roman" charset="0"/>
            </a:endParaRPr>
          </a:p>
        </p:txBody>
      </p:sp>
      <p:sp>
        <p:nvSpPr>
          <p:cNvPr id="93" name="Text - Texas"/>
          <p:cNvSpPr txBox="1">
            <a:spLocks noChangeArrowheads="1"/>
          </p:cNvSpPr>
          <p:nvPr/>
        </p:nvSpPr>
        <p:spPr bwMode="auto">
          <a:xfrm>
            <a:off x="4248148" y="4464000"/>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TX</a:t>
            </a:r>
            <a:endParaRPr lang="en-US" sz="1200" b="1" kern="0" dirty="0">
              <a:solidFill>
                <a:srgbClr val="FFFFFF"/>
              </a:solidFill>
              <a:cs typeface="Times New Roman" charset="0"/>
            </a:endParaRPr>
          </a:p>
        </p:txBody>
      </p:sp>
      <p:sp>
        <p:nvSpPr>
          <p:cNvPr id="94" name="Text - South Dakota"/>
          <p:cNvSpPr txBox="1">
            <a:spLocks noChangeArrowheads="1"/>
          </p:cNvSpPr>
          <p:nvPr/>
        </p:nvSpPr>
        <p:spPr bwMode="auto">
          <a:xfrm>
            <a:off x="4070348" y="2412950"/>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SD</a:t>
            </a:r>
            <a:endParaRPr lang="en-US" sz="1200" b="1" dirty="0">
              <a:solidFill>
                <a:srgbClr val="000000"/>
              </a:solidFill>
              <a:cs typeface="Times New Roman" charset="0"/>
            </a:endParaRPr>
          </a:p>
        </p:txBody>
      </p:sp>
      <p:sp>
        <p:nvSpPr>
          <p:cNvPr id="95" name="Text - Oklahoma"/>
          <p:cNvSpPr txBox="1">
            <a:spLocks noChangeArrowheads="1"/>
          </p:cNvSpPr>
          <p:nvPr/>
        </p:nvSpPr>
        <p:spPr bwMode="auto">
          <a:xfrm>
            <a:off x="4429123" y="3844875"/>
            <a:ext cx="693739"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000000"/>
                </a:solidFill>
                <a:cs typeface="Times New Roman" charset="0"/>
              </a:rPr>
              <a:t> </a:t>
            </a:r>
            <a:r>
              <a:rPr lang="en-US" sz="1200" b="1" kern="0" dirty="0" smtClean="0">
                <a:solidFill>
                  <a:srgbClr val="000000"/>
                </a:solidFill>
                <a:cs typeface="Times New Roman" charset="0"/>
              </a:rPr>
              <a:t>OK</a:t>
            </a:r>
            <a:endParaRPr lang="en-US" sz="1200" b="1" kern="0" dirty="0">
              <a:solidFill>
                <a:srgbClr val="000000"/>
              </a:solidFill>
              <a:cs typeface="Times New Roman" charset="0"/>
            </a:endParaRPr>
          </a:p>
        </p:txBody>
      </p:sp>
      <p:sp>
        <p:nvSpPr>
          <p:cNvPr id="96" name="Text - North Dakota"/>
          <p:cNvSpPr txBox="1">
            <a:spLocks noChangeArrowheads="1"/>
          </p:cNvSpPr>
          <p:nvPr/>
        </p:nvSpPr>
        <p:spPr bwMode="auto">
          <a:xfrm>
            <a:off x="4045056" y="1981151"/>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000000"/>
                </a:solidFill>
                <a:cs typeface="Times New Roman" charset="0"/>
              </a:rPr>
              <a:t> </a:t>
            </a:r>
            <a:r>
              <a:rPr lang="en-US" sz="1200" b="1" kern="0" dirty="0" smtClean="0">
                <a:solidFill>
                  <a:srgbClr val="000000"/>
                </a:solidFill>
                <a:cs typeface="Times New Roman" charset="0"/>
              </a:rPr>
              <a:t>ND</a:t>
            </a:r>
            <a:endParaRPr lang="en-US" sz="1200" b="1" kern="0" dirty="0">
              <a:solidFill>
                <a:srgbClr val="000000"/>
              </a:solidFill>
              <a:cs typeface="Times New Roman" charset="0"/>
            </a:endParaRPr>
          </a:p>
        </p:txBody>
      </p:sp>
      <p:sp>
        <p:nvSpPr>
          <p:cNvPr id="97" name="Text - New Mexico"/>
          <p:cNvSpPr txBox="1">
            <a:spLocks noChangeArrowheads="1"/>
          </p:cNvSpPr>
          <p:nvPr/>
        </p:nvSpPr>
        <p:spPr bwMode="auto">
          <a:xfrm>
            <a:off x="3278187" y="3954413"/>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NM</a:t>
            </a:r>
            <a:endParaRPr lang="en-US" sz="1200" b="1" kern="0" dirty="0">
              <a:solidFill>
                <a:srgbClr val="FFFFFF"/>
              </a:solidFill>
              <a:cs typeface="Times New Roman" charset="0"/>
            </a:endParaRPr>
          </a:p>
        </p:txBody>
      </p:sp>
      <p:sp>
        <p:nvSpPr>
          <p:cNvPr id="98" name="Text - Nevada"/>
          <p:cNvSpPr txBox="1">
            <a:spLocks noChangeArrowheads="1"/>
          </p:cNvSpPr>
          <p:nvPr/>
        </p:nvSpPr>
        <p:spPr bwMode="auto">
          <a:xfrm>
            <a:off x="1771649" y="3049108"/>
            <a:ext cx="1219200"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smtClean="0">
                <a:solidFill>
                  <a:srgbClr val="FFFFFF"/>
                </a:solidFill>
                <a:cs typeface="Times New Roman" charset="0"/>
              </a:rPr>
              <a:t>NV</a:t>
            </a:r>
            <a:endParaRPr lang="en-US" sz="1200" b="1" kern="0" dirty="0">
              <a:solidFill>
                <a:srgbClr val="FFFFFF"/>
              </a:solidFill>
              <a:cs typeface="Times New Roman" charset="0"/>
            </a:endParaRPr>
          </a:p>
        </p:txBody>
      </p:sp>
      <p:sp>
        <p:nvSpPr>
          <p:cNvPr id="99" name="Text - Nebraska"/>
          <p:cNvSpPr txBox="1">
            <a:spLocks noChangeArrowheads="1"/>
          </p:cNvSpPr>
          <p:nvPr/>
        </p:nvSpPr>
        <p:spPr bwMode="auto">
          <a:xfrm>
            <a:off x="4122736" y="2940382"/>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NE</a:t>
            </a:r>
            <a:endParaRPr lang="en-US" sz="1200" b="1" dirty="0">
              <a:solidFill>
                <a:srgbClr val="000000"/>
              </a:solidFill>
              <a:cs typeface="Times New Roman" charset="0"/>
            </a:endParaRPr>
          </a:p>
        </p:txBody>
      </p:sp>
      <p:sp>
        <p:nvSpPr>
          <p:cNvPr id="100" name="Text - Montana"/>
          <p:cNvSpPr txBox="1">
            <a:spLocks noChangeArrowheads="1"/>
          </p:cNvSpPr>
          <p:nvPr/>
        </p:nvSpPr>
        <p:spPr bwMode="auto">
          <a:xfrm>
            <a:off x="3060807" y="200828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smtClean="0">
                <a:solidFill>
                  <a:srgbClr val="000000"/>
                </a:solidFill>
                <a:cs typeface="Times New Roman" charset="0"/>
              </a:rPr>
              <a:t>MT</a:t>
            </a:r>
            <a:endParaRPr lang="en-US" sz="1200" b="1" kern="0" dirty="0">
              <a:solidFill>
                <a:srgbClr val="000000"/>
              </a:solidFill>
              <a:cs typeface="Times New Roman" charset="0"/>
            </a:endParaRPr>
          </a:p>
        </p:txBody>
      </p:sp>
      <p:sp>
        <p:nvSpPr>
          <p:cNvPr id="101" name="Text - Louisiana"/>
          <p:cNvSpPr txBox="1">
            <a:spLocks noChangeArrowheads="1"/>
          </p:cNvSpPr>
          <p:nvPr/>
        </p:nvSpPr>
        <p:spPr bwMode="auto">
          <a:xfrm>
            <a:off x="5111856" y="4471988"/>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LA</a:t>
            </a:r>
            <a:endParaRPr lang="en-US" sz="1200" b="1" kern="0" dirty="0">
              <a:solidFill>
                <a:srgbClr val="FFFFFF"/>
              </a:solidFill>
              <a:cs typeface="Times New Roman" charset="0"/>
            </a:endParaRPr>
          </a:p>
        </p:txBody>
      </p:sp>
      <p:sp>
        <p:nvSpPr>
          <p:cNvPr id="102" name="Text - Kansas"/>
          <p:cNvSpPr txBox="1">
            <a:spLocks noChangeArrowheads="1"/>
          </p:cNvSpPr>
          <p:nvPr/>
        </p:nvSpPr>
        <p:spPr bwMode="auto">
          <a:xfrm>
            <a:off x="4291012" y="3367038"/>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KS</a:t>
            </a:r>
            <a:endParaRPr lang="en-US" sz="1200" b="1" dirty="0">
              <a:solidFill>
                <a:srgbClr val="000000"/>
              </a:solidFill>
              <a:cs typeface="Times New Roman" charset="0"/>
            </a:endParaRPr>
          </a:p>
        </p:txBody>
      </p:sp>
      <p:sp>
        <p:nvSpPr>
          <p:cNvPr id="103" name="Text - Idaho"/>
          <p:cNvSpPr txBox="1">
            <a:spLocks noChangeArrowheads="1"/>
          </p:cNvSpPr>
          <p:nvPr/>
        </p:nvSpPr>
        <p:spPr bwMode="auto">
          <a:xfrm>
            <a:off x="2463798" y="2435175"/>
            <a:ext cx="693739"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ID</a:t>
            </a:r>
            <a:endParaRPr lang="en-US" sz="1200" b="1" dirty="0">
              <a:solidFill>
                <a:srgbClr val="000000"/>
              </a:solidFill>
              <a:cs typeface="Times New Roman" charset="0"/>
            </a:endParaRPr>
          </a:p>
        </p:txBody>
      </p:sp>
      <p:sp>
        <p:nvSpPr>
          <p:cNvPr id="104" name="Text - Hawaii"/>
          <p:cNvSpPr txBox="1">
            <a:spLocks noChangeArrowheads="1"/>
          </p:cNvSpPr>
          <p:nvPr/>
        </p:nvSpPr>
        <p:spPr bwMode="auto">
          <a:xfrm>
            <a:off x="2115014" y="4922251"/>
            <a:ext cx="936625"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HI</a:t>
            </a:r>
            <a:endParaRPr lang="en-US" sz="1200" b="1" dirty="0">
              <a:solidFill>
                <a:srgbClr val="000000"/>
              </a:solidFill>
              <a:cs typeface="Times New Roman" charset="0"/>
            </a:endParaRPr>
          </a:p>
        </p:txBody>
      </p:sp>
      <p:sp>
        <p:nvSpPr>
          <p:cNvPr id="105" name="Text - Colorado"/>
          <p:cNvSpPr txBox="1">
            <a:spLocks noChangeArrowheads="1"/>
          </p:cNvSpPr>
          <p:nvPr/>
        </p:nvSpPr>
        <p:spPr bwMode="auto">
          <a:xfrm>
            <a:off x="3130549" y="3157488"/>
            <a:ext cx="1219200" cy="406253"/>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r>
            <a:br>
              <a:rPr lang="en-US" sz="1200" b="1" dirty="0">
                <a:solidFill>
                  <a:srgbClr val="000000"/>
                </a:solidFill>
                <a:cs typeface="Times New Roman" charset="0"/>
              </a:rPr>
            </a:br>
            <a:r>
              <a:rPr lang="en-US" sz="1200" b="1" dirty="0">
                <a:solidFill>
                  <a:srgbClr val="000000"/>
                </a:solidFill>
                <a:cs typeface="Times New Roman" charset="0"/>
              </a:rPr>
              <a:t> </a:t>
            </a:r>
            <a:r>
              <a:rPr lang="en-US" sz="1200" b="1" dirty="0" smtClean="0">
                <a:solidFill>
                  <a:srgbClr val="000000"/>
                </a:solidFill>
                <a:cs typeface="Times New Roman" charset="0"/>
              </a:rPr>
              <a:t>CO</a:t>
            </a:r>
            <a:endParaRPr lang="en-US" sz="1200" b="1" dirty="0">
              <a:solidFill>
                <a:srgbClr val="000000"/>
              </a:solidFill>
              <a:cs typeface="Times New Roman" charset="0"/>
            </a:endParaRPr>
          </a:p>
        </p:txBody>
      </p:sp>
      <p:sp>
        <p:nvSpPr>
          <p:cNvPr id="106" name="Text - California"/>
          <p:cNvSpPr txBox="1">
            <a:spLocks noChangeArrowheads="1"/>
          </p:cNvSpPr>
          <p:nvPr/>
        </p:nvSpPr>
        <p:spPr bwMode="auto">
          <a:xfrm>
            <a:off x="1560871" y="3287663"/>
            <a:ext cx="737936" cy="406253"/>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r>
            <a:br>
              <a:rPr lang="en-US" sz="1200" b="1" kern="0" dirty="0">
                <a:solidFill>
                  <a:srgbClr val="FFFFFF"/>
                </a:solidFill>
                <a:cs typeface="Times New Roman" charset="0"/>
              </a:rPr>
            </a:br>
            <a:r>
              <a:rPr lang="en-US" sz="1200" b="1" kern="0" dirty="0">
                <a:solidFill>
                  <a:srgbClr val="FFFFFF"/>
                </a:solidFill>
                <a:cs typeface="Times New Roman" charset="0"/>
              </a:rPr>
              <a:t> </a:t>
            </a:r>
            <a:r>
              <a:rPr lang="en-US" sz="1200" b="1" kern="0" dirty="0" smtClean="0">
                <a:solidFill>
                  <a:srgbClr val="FFFFFF"/>
                </a:solidFill>
                <a:cs typeface="Times New Roman" charset="0"/>
              </a:rPr>
              <a:t>CA</a:t>
            </a:r>
            <a:endParaRPr lang="en-US" sz="1200" b="1" kern="0" dirty="0">
              <a:solidFill>
                <a:srgbClr val="FFFFFF"/>
              </a:solidFill>
              <a:cs typeface="Times New Roman" charset="0"/>
            </a:endParaRPr>
          </a:p>
        </p:txBody>
      </p:sp>
      <p:sp>
        <p:nvSpPr>
          <p:cNvPr id="107" name="Text - Arkansas"/>
          <p:cNvSpPr txBox="1">
            <a:spLocks noChangeArrowheads="1"/>
          </p:cNvSpPr>
          <p:nvPr/>
        </p:nvSpPr>
        <p:spPr bwMode="auto">
          <a:xfrm>
            <a:off x="5079999" y="3917901"/>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AR</a:t>
            </a:r>
            <a:endParaRPr lang="en-US" sz="1200" b="1" dirty="0">
              <a:solidFill>
                <a:srgbClr val="000000"/>
              </a:solidFill>
              <a:cs typeface="Times New Roman" charset="0"/>
            </a:endParaRPr>
          </a:p>
        </p:txBody>
      </p:sp>
      <p:sp>
        <p:nvSpPr>
          <p:cNvPr id="108" name="Text - Arizona"/>
          <p:cNvSpPr txBox="1">
            <a:spLocks noChangeArrowheads="1"/>
          </p:cNvSpPr>
          <p:nvPr/>
        </p:nvSpPr>
        <p:spPr bwMode="auto">
          <a:xfrm>
            <a:off x="2590800" y="3899675"/>
            <a:ext cx="546343" cy="336490"/>
          </a:xfrm>
          <a:prstGeom prst="rect">
            <a:avLst/>
          </a:prstGeom>
          <a:noFill/>
          <a:ln w="9525">
            <a:noFill/>
            <a:miter lim="800000"/>
            <a:headEnd/>
            <a:tailEnd/>
          </a:ln>
        </p:spPr>
        <p:txBody>
          <a:bodyPr wrap="square" lIns="91429" tIns="45714" rIns="91429" bIns="45714">
            <a:spAutoFit/>
          </a:bodyPr>
          <a:lstStyle/>
          <a:p>
            <a:pPr algn="ctr" eaLnBrk="0" hangingPunct="0">
              <a:lnSpc>
                <a:spcPct val="65000"/>
              </a:lnSpc>
              <a:spcBef>
                <a:spcPct val="50000"/>
              </a:spcBef>
              <a:defRPr/>
            </a:pPr>
            <a:r>
              <a:rPr lang="en-US" sz="1200" b="1" kern="0" dirty="0">
                <a:solidFill>
                  <a:srgbClr val="FFFFFF"/>
                </a:solidFill>
                <a:cs typeface="Times New Roman" charset="0"/>
              </a:rPr>
              <a:t/>
            </a:r>
            <a:br>
              <a:rPr lang="en-US" sz="1200" b="1" kern="0" dirty="0">
                <a:solidFill>
                  <a:srgbClr val="FFFFFF"/>
                </a:solidFill>
                <a:cs typeface="Times New Roman" charset="0"/>
              </a:rPr>
            </a:br>
            <a:r>
              <a:rPr lang="en-US" sz="1200" b="1" kern="0" dirty="0" smtClean="0">
                <a:solidFill>
                  <a:srgbClr val="FFFFFF"/>
                </a:solidFill>
                <a:cs typeface="Times New Roman" charset="0"/>
              </a:rPr>
              <a:t>AZ</a:t>
            </a:r>
            <a:endParaRPr lang="en-US" sz="1200" b="1" kern="0" dirty="0">
              <a:solidFill>
                <a:srgbClr val="FFFFFF"/>
              </a:solidFill>
              <a:cs typeface="Times New Roman" charset="0"/>
            </a:endParaRPr>
          </a:p>
        </p:txBody>
      </p:sp>
      <p:sp>
        <p:nvSpPr>
          <p:cNvPr id="109" name="Text - Alaska"/>
          <p:cNvSpPr txBox="1">
            <a:spLocks noChangeArrowheads="1"/>
          </p:cNvSpPr>
          <p:nvPr/>
        </p:nvSpPr>
        <p:spPr bwMode="auto">
          <a:xfrm>
            <a:off x="392695" y="4471988"/>
            <a:ext cx="1219200" cy="406253"/>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000000"/>
                </a:solidFill>
                <a:cs typeface="Times New Roman" charset="0"/>
              </a:rPr>
              <a:t/>
            </a:r>
            <a:br>
              <a:rPr lang="en-US" sz="1200" b="1" kern="0" dirty="0">
                <a:solidFill>
                  <a:srgbClr val="000000"/>
                </a:solidFill>
                <a:cs typeface="Times New Roman" charset="0"/>
              </a:rPr>
            </a:br>
            <a:r>
              <a:rPr lang="en-US" sz="1200" b="1" kern="0" dirty="0" smtClean="0">
                <a:solidFill>
                  <a:srgbClr val="000000"/>
                </a:solidFill>
                <a:cs typeface="Times New Roman" charset="0"/>
              </a:rPr>
              <a:t>AK</a:t>
            </a:r>
            <a:endParaRPr lang="en-US" sz="1200" b="1" kern="0" dirty="0">
              <a:solidFill>
                <a:srgbClr val="000000"/>
              </a:solidFill>
              <a:cs typeface="Times New Roman" charset="0"/>
            </a:endParaRPr>
          </a:p>
        </p:txBody>
      </p:sp>
      <p:sp>
        <p:nvSpPr>
          <p:cNvPr id="110" name="Text - Wisconsin"/>
          <p:cNvSpPr txBox="1">
            <a:spLocks noChangeArrowheads="1"/>
          </p:cNvSpPr>
          <p:nvPr/>
        </p:nvSpPr>
        <p:spPr bwMode="auto">
          <a:xfrm>
            <a:off x="5238857" y="235421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WI</a:t>
            </a:r>
            <a:endParaRPr lang="en-US" sz="1200" b="1" dirty="0">
              <a:solidFill>
                <a:srgbClr val="000000"/>
              </a:solidFill>
              <a:cs typeface="Times New Roman" charset="0"/>
            </a:endParaRPr>
          </a:p>
        </p:txBody>
      </p:sp>
      <p:sp>
        <p:nvSpPr>
          <p:cNvPr id="111" name="Text - West Virginia"/>
          <p:cNvSpPr txBox="1">
            <a:spLocks noChangeArrowheads="1"/>
          </p:cNvSpPr>
          <p:nvPr/>
        </p:nvSpPr>
        <p:spPr bwMode="auto">
          <a:xfrm>
            <a:off x="6473933" y="3221038"/>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WV</a:t>
            </a:r>
            <a:endParaRPr lang="en-US" sz="1200" b="1" dirty="0">
              <a:solidFill>
                <a:srgbClr val="000000"/>
              </a:solidFill>
              <a:cs typeface="Times New Roman" charset="0"/>
            </a:endParaRPr>
          </a:p>
        </p:txBody>
      </p:sp>
      <p:sp>
        <p:nvSpPr>
          <p:cNvPr id="112" name="Text - Virginia"/>
          <p:cNvSpPr txBox="1">
            <a:spLocks noChangeArrowheads="1"/>
          </p:cNvSpPr>
          <p:nvPr/>
        </p:nvSpPr>
        <p:spPr bwMode="auto">
          <a:xfrm>
            <a:off x="6877157" y="3278139"/>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VA</a:t>
            </a:r>
            <a:endParaRPr lang="en-US" sz="1200" b="1" dirty="0">
              <a:solidFill>
                <a:srgbClr val="000000"/>
              </a:solidFill>
              <a:cs typeface="Times New Roman" charset="0"/>
            </a:endParaRPr>
          </a:p>
        </p:txBody>
      </p:sp>
      <p:sp>
        <p:nvSpPr>
          <p:cNvPr id="113" name="Text - Tennessee"/>
          <p:cNvSpPr txBox="1">
            <a:spLocks noChangeArrowheads="1"/>
          </p:cNvSpPr>
          <p:nvPr/>
        </p:nvSpPr>
        <p:spPr bwMode="auto">
          <a:xfrm>
            <a:off x="5859569" y="373216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TN</a:t>
            </a:r>
            <a:endParaRPr lang="en-US" sz="1200" b="1" kern="0" dirty="0">
              <a:solidFill>
                <a:srgbClr val="FFFFFF"/>
              </a:solidFill>
              <a:cs typeface="Times New Roman" charset="0"/>
            </a:endParaRPr>
          </a:p>
        </p:txBody>
      </p:sp>
      <p:sp>
        <p:nvSpPr>
          <p:cNvPr id="114" name="Text - South Carolina"/>
          <p:cNvSpPr txBox="1">
            <a:spLocks noChangeArrowheads="1"/>
          </p:cNvSpPr>
          <p:nvPr/>
        </p:nvSpPr>
        <p:spPr bwMode="auto">
          <a:xfrm>
            <a:off x="6673957" y="3875039"/>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SC</a:t>
            </a:r>
            <a:endParaRPr lang="en-US" sz="1200" b="1" kern="0" dirty="0">
              <a:solidFill>
                <a:srgbClr val="FFFFFF"/>
              </a:solidFill>
              <a:cs typeface="Times New Roman" charset="0"/>
            </a:endParaRPr>
          </a:p>
        </p:txBody>
      </p:sp>
      <p:sp>
        <p:nvSpPr>
          <p:cNvPr id="115" name="Text - Ohio"/>
          <p:cNvSpPr txBox="1">
            <a:spLocks noChangeArrowheads="1"/>
          </p:cNvSpPr>
          <p:nvPr/>
        </p:nvSpPr>
        <p:spPr bwMode="auto">
          <a:xfrm>
            <a:off x="6158018" y="293206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OH</a:t>
            </a:r>
            <a:endParaRPr lang="en-US" sz="1200" b="1" dirty="0">
              <a:solidFill>
                <a:srgbClr val="000000"/>
              </a:solidFill>
              <a:cs typeface="Times New Roman" charset="0"/>
            </a:endParaRPr>
          </a:p>
        </p:txBody>
      </p:sp>
      <p:sp>
        <p:nvSpPr>
          <p:cNvPr id="116" name="Text - North Carolina"/>
          <p:cNvSpPr txBox="1">
            <a:spLocks noChangeArrowheads="1"/>
          </p:cNvSpPr>
          <p:nvPr/>
        </p:nvSpPr>
        <p:spPr bwMode="auto">
          <a:xfrm>
            <a:off x="6837468" y="3581351"/>
            <a:ext cx="693739"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NC</a:t>
            </a:r>
            <a:endParaRPr lang="en-US" sz="1200" b="1" dirty="0">
              <a:solidFill>
                <a:srgbClr val="000000"/>
              </a:solidFill>
              <a:cs typeface="Times New Roman" charset="0"/>
            </a:endParaRPr>
          </a:p>
        </p:txBody>
      </p:sp>
      <p:sp>
        <p:nvSpPr>
          <p:cNvPr id="117" name="Text - Missouri"/>
          <p:cNvSpPr txBox="1">
            <a:spLocks noChangeArrowheads="1"/>
          </p:cNvSpPr>
          <p:nvPr/>
        </p:nvSpPr>
        <p:spPr bwMode="auto">
          <a:xfrm>
            <a:off x="5029200" y="3384501"/>
            <a:ext cx="693739"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smtClean="0">
                <a:solidFill>
                  <a:srgbClr val="FFFFFF"/>
                </a:solidFill>
                <a:cs typeface="Times New Roman" charset="0"/>
              </a:rPr>
              <a:t>MO</a:t>
            </a:r>
            <a:endParaRPr lang="en-US" sz="1200" b="1" kern="0" dirty="0">
              <a:solidFill>
                <a:srgbClr val="FFFFFF"/>
              </a:solidFill>
              <a:cs typeface="Times New Roman" charset="0"/>
            </a:endParaRPr>
          </a:p>
        </p:txBody>
      </p:sp>
      <p:sp>
        <p:nvSpPr>
          <p:cNvPr id="118" name="Text - Mississippi"/>
          <p:cNvSpPr txBox="1">
            <a:spLocks noChangeArrowheads="1"/>
          </p:cNvSpPr>
          <p:nvPr/>
        </p:nvSpPr>
        <p:spPr bwMode="auto">
          <a:xfrm>
            <a:off x="5443643" y="4205239"/>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MS</a:t>
            </a:r>
            <a:endParaRPr lang="en-US" sz="1200" b="1" kern="0" dirty="0">
              <a:solidFill>
                <a:srgbClr val="FFFFFF"/>
              </a:solidFill>
              <a:cs typeface="Times New Roman" charset="0"/>
            </a:endParaRPr>
          </a:p>
        </p:txBody>
      </p:sp>
      <p:sp>
        <p:nvSpPr>
          <p:cNvPr id="119" name="Text - Minnesota"/>
          <p:cNvSpPr txBox="1">
            <a:spLocks noChangeArrowheads="1"/>
          </p:cNvSpPr>
          <p:nvPr/>
        </p:nvSpPr>
        <p:spPr bwMode="auto">
          <a:xfrm>
            <a:off x="4813407" y="2154238"/>
            <a:ext cx="530332"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 MN</a:t>
            </a:r>
            <a:endParaRPr lang="en-US" sz="1200" b="1" dirty="0">
              <a:solidFill>
                <a:srgbClr val="000000"/>
              </a:solidFill>
              <a:cs typeface="Times New Roman" charset="0"/>
            </a:endParaRPr>
          </a:p>
        </p:txBody>
      </p:sp>
      <p:sp>
        <p:nvSpPr>
          <p:cNvPr id="120" name="Text - Michigan"/>
          <p:cNvSpPr txBox="1">
            <a:spLocks noChangeArrowheads="1"/>
          </p:cNvSpPr>
          <p:nvPr/>
        </p:nvSpPr>
        <p:spPr bwMode="auto">
          <a:xfrm>
            <a:off x="5902433" y="2505026"/>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MI</a:t>
            </a:r>
            <a:endParaRPr lang="en-US" sz="1200" b="1" kern="0" dirty="0">
              <a:solidFill>
                <a:srgbClr val="FFFFFF"/>
              </a:solidFill>
              <a:cs typeface="Times New Roman" charset="0"/>
            </a:endParaRPr>
          </a:p>
        </p:txBody>
      </p:sp>
      <p:sp>
        <p:nvSpPr>
          <p:cNvPr id="121" name="Text - Kentucky"/>
          <p:cNvSpPr txBox="1">
            <a:spLocks noChangeArrowheads="1"/>
          </p:cNvSpPr>
          <p:nvPr/>
        </p:nvSpPr>
        <p:spPr bwMode="auto">
          <a:xfrm>
            <a:off x="6037368" y="3441651"/>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KY</a:t>
            </a:r>
            <a:endParaRPr lang="en-US" sz="1200" b="1" kern="0" dirty="0">
              <a:solidFill>
                <a:srgbClr val="FFFFFF"/>
              </a:solidFill>
              <a:cs typeface="Times New Roman" charset="0"/>
            </a:endParaRPr>
          </a:p>
        </p:txBody>
      </p:sp>
      <p:sp>
        <p:nvSpPr>
          <p:cNvPr id="122" name="Text - Iowa"/>
          <p:cNvSpPr txBox="1">
            <a:spLocks noChangeArrowheads="1"/>
          </p:cNvSpPr>
          <p:nvPr/>
        </p:nvSpPr>
        <p:spPr bwMode="auto">
          <a:xfrm>
            <a:off x="4854682" y="2816176"/>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IA</a:t>
            </a:r>
            <a:endParaRPr lang="en-US" sz="1200" b="1" dirty="0">
              <a:solidFill>
                <a:srgbClr val="000000"/>
              </a:solidFill>
              <a:cs typeface="Times New Roman" charset="0"/>
            </a:endParaRPr>
          </a:p>
        </p:txBody>
      </p:sp>
      <p:sp>
        <p:nvSpPr>
          <p:cNvPr id="123" name="Text - Indiana"/>
          <p:cNvSpPr txBox="1">
            <a:spLocks noChangeArrowheads="1"/>
          </p:cNvSpPr>
          <p:nvPr/>
        </p:nvSpPr>
        <p:spPr bwMode="auto">
          <a:xfrm>
            <a:off x="5778606" y="3059064"/>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IN</a:t>
            </a:r>
            <a:endParaRPr lang="en-US" sz="1200" b="1" dirty="0">
              <a:solidFill>
                <a:srgbClr val="000000"/>
              </a:solidFill>
              <a:cs typeface="Times New Roman" charset="0"/>
            </a:endParaRPr>
          </a:p>
        </p:txBody>
      </p:sp>
      <p:sp>
        <p:nvSpPr>
          <p:cNvPr id="124" name="Text - Illinois"/>
          <p:cNvSpPr txBox="1">
            <a:spLocks noChangeArrowheads="1"/>
          </p:cNvSpPr>
          <p:nvPr/>
        </p:nvSpPr>
        <p:spPr bwMode="auto">
          <a:xfrm>
            <a:off x="5378557" y="3071764"/>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IL</a:t>
            </a:r>
            <a:endParaRPr lang="en-US" sz="1200" b="1" kern="0" dirty="0">
              <a:solidFill>
                <a:srgbClr val="FFFFFF"/>
              </a:solidFill>
              <a:cs typeface="Times New Roman" charset="0"/>
            </a:endParaRPr>
          </a:p>
        </p:txBody>
      </p:sp>
      <p:sp>
        <p:nvSpPr>
          <p:cNvPr id="125" name="Text - Georgia"/>
          <p:cNvSpPr txBox="1">
            <a:spLocks noChangeArrowheads="1"/>
          </p:cNvSpPr>
          <p:nvPr/>
        </p:nvSpPr>
        <p:spPr bwMode="auto">
          <a:xfrm>
            <a:off x="6378682" y="4179839"/>
            <a:ext cx="693737"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GA</a:t>
            </a:r>
            <a:endParaRPr lang="en-US" sz="1200" b="1" kern="0" dirty="0">
              <a:solidFill>
                <a:srgbClr val="FFFFFF"/>
              </a:solidFill>
              <a:cs typeface="Times New Roman" charset="0"/>
            </a:endParaRPr>
          </a:p>
        </p:txBody>
      </p:sp>
      <p:sp>
        <p:nvSpPr>
          <p:cNvPr id="126" name="Text - Florida"/>
          <p:cNvSpPr txBox="1">
            <a:spLocks noChangeArrowheads="1"/>
          </p:cNvSpPr>
          <p:nvPr/>
        </p:nvSpPr>
        <p:spPr bwMode="auto">
          <a:xfrm>
            <a:off x="6737457" y="4768801"/>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000000"/>
                </a:solidFill>
                <a:cs typeface="Times New Roman" charset="0"/>
              </a:rPr>
              <a:t> </a:t>
            </a:r>
            <a:r>
              <a:rPr lang="en-US" sz="1200" b="1" kern="0" dirty="0" smtClean="0">
                <a:solidFill>
                  <a:srgbClr val="000000"/>
                </a:solidFill>
                <a:cs typeface="Times New Roman" charset="0"/>
              </a:rPr>
              <a:t>FL</a:t>
            </a:r>
            <a:endParaRPr lang="en-US" sz="1200" b="1" kern="0" dirty="0">
              <a:solidFill>
                <a:srgbClr val="000000"/>
              </a:solidFill>
              <a:cs typeface="Times New Roman" charset="0"/>
            </a:endParaRPr>
          </a:p>
        </p:txBody>
      </p:sp>
      <p:sp>
        <p:nvSpPr>
          <p:cNvPr id="127" name="Text - Alabama"/>
          <p:cNvSpPr txBox="1">
            <a:spLocks noChangeArrowheads="1"/>
          </p:cNvSpPr>
          <p:nvPr/>
        </p:nvSpPr>
        <p:spPr bwMode="auto">
          <a:xfrm>
            <a:off x="5859569" y="4192539"/>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FFFFFF"/>
                </a:solidFill>
                <a:cs typeface="Times New Roman" charset="0"/>
              </a:rPr>
              <a:t> </a:t>
            </a:r>
            <a:r>
              <a:rPr lang="en-US" sz="1200" b="1" kern="0" dirty="0" smtClean="0">
                <a:solidFill>
                  <a:srgbClr val="FFFFFF"/>
                </a:solidFill>
                <a:cs typeface="Times New Roman" charset="0"/>
              </a:rPr>
              <a:t>AL</a:t>
            </a:r>
            <a:endParaRPr lang="en-US" sz="1200" b="1" kern="0" dirty="0">
              <a:solidFill>
                <a:srgbClr val="FFFFFF"/>
              </a:solidFill>
              <a:cs typeface="Times New Roman" charset="0"/>
            </a:endParaRPr>
          </a:p>
        </p:txBody>
      </p:sp>
      <p:sp>
        <p:nvSpPr>
          <p:cNvPr id="128" name="Text - Vermont"/>
          <p:cNvSpPr txBox="1">
            <a:spLocks noChangeArrowheads="1"/>
          </p:cNvSpPr>
          <p:nvPr/>
        </p:nvSpPr>
        <p:spPr bwMode="auto">
          <a:xfrm>
            <a:off x="6818419" y="1690638"/>
            <a:ext cx="936625"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VT</a:t>
            </a:r>
            <a:endParaRPr lang="en-US" sz="1200" b="1" dirty="0">
              <a:solidFill>
                <a:srgbClr val="000000"/>
              </a:solidFill>
              <a:cs typeface="Times New Roman" charset="0"/>
            </a:endParaRPr>
          </a:p>
        </p:txBody>
      </p:sp>
      <p:sp>
        <p:nvSpPr>
          <p:cNvPr id="129" name="Text - Pennsylvania"/>
          <p:cNvSpPr txBox="1">
            <a:spLocks noChangeArrowheads="1"/>
          </p:cNvSpPr>
          <p:nvPr/>
        </p:nvSpPr>
        <p:spPr bwMode="auto">
          <a:xfrm>
            <a:off x="6719994" y="2687588"/>
            <a:ext cx="835025"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PA</a:t>
            </a:r>
            <a:endParaRPr lang="en-US" sz="1200" b="1" dirty="0">
              <a:solidFill>
                <a:srgbClr val="000000"/>
              </a:solidFill>
              <a:cs typeface="Times New Roman" charset="0"/>
            </a:endParaRPr>
          </a:p>
        </p:txBody>
      </p:sp>
      <p:sp>
        <p:nvSpPr>
          <p:cNvPr id="130" name="Text - New York"/>
          <p:cNvSpPr txBox="1">
            <a:spLocks noChangeArrowheads="1"/>
          </p:cNvSpPr>
          <p:nvPr/>
        </p:nvSpPr>
        <p:spPr bwMode="auto">
          <a:xfrm>
            <a:off x="6964468" y="2301825"/>
            <a:ext cx="692151" cy="249287"/>
          </a:xfrm>
          <a:prstGeom prst="rect">
            <a:avLst/>
          </a:prstGeom>
          <a:noFill/>
          <a:ln w="9525">
            <a:noFill/>
            <a:miter lim="800000"/>
            <a:headEnd/>
            <a:tailEnd/>
          </a:ln>
        </p:spPr>
        <p:txBody>
          <a:bodyPr lIns="91429" tIns="45714" rIns="91429" bIns="45714">
            <a:spAutoFit/>
          </a:bodyPr>
          <a:lstStyle/>
          <a:p>
            <a:pPr algn="ctr" eaLnBrk="0" hangingPunct="0">
              <a:lnSpc>
                <a:spcPct val="85000"/>
              </a:lnSpc>
              <a:spcBef>
                <a:spcPct val="50000"/>
              </a:spcBef>
              <a:defRPr/>
            </a:pPr>
            <a:r>
              <a:rPr lang="en-US" sz="1200" b="1" kern="0" dirty="0">
                <a:solidFill>
                  <a:srgbClr val="000000"/>
                </a:solidFill>
                <a:cs typeface="Times New Roman" charset="0"/>
              </a:rPr>
              <a:t> </a:t>
            </a:r>
            <a:r>
              <a:rPr lang="en-US" sz="1200" b="1" kern="0" dirty="0" smtClean="0">
                <a:solidFill>
                  <a:srgbClr val="000000"/>
                </a:solidFill>
                <a:cs typeface="Times New Roman" charset="0"/>
              </a:rPr>
              <a:t>NY</a:t>
            </a:r>
            <a:endParaRPr lang="en-US" sz="1200" b="1" kern="0" dirty="0">
              <a:solidFill>
                <a:srgbClr val="000000"/>
              </a:solidFill>
              <a:cs typeface="Times New Roman" charset="0"/>
            </a:endParaRPr>
          </a:p>
        </p:txBody>
      </p:sp>
      <p:sp>
        <p:nvSpPr>
          <p:cNvPr id="131" name="Text - New Jersey"/>
          <p:cNvSpPr txBox="1">
            <a:spLocks noChangeArrowheads="1"/>
          </p:cNvSpPr>
          <p:nvPr/>
        </p:nvSpPr>
        <p:spPr bwMode="auto">
          <a:xfrm>
            <a:off x="7703341" y="2767781"/>
            <a:ext cx="421929"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NJ</a:t>
            </a:r>
            <a:endParaRPr lang="en-US" sz="1200" b="1" dirty="0">
              <a:solidFill>
                <a:srgbClr val="000000"/>
              </a:solidFill>
              <a:cs typeface="Times New Roman" charset="0"/>
            </a:endParaRPr>
          </a:p>
        </p:txBody>
      </p:sp>
      <p:sp>
        <p:nvSpPr>
          <p:cNvPr id="132" name="Text - New Hampshire"/>
          <p:cNvSpPr txBox="1">
            <a:spLocks noChangeArrowheads="1"/>
          </p:cNvSpPr>
          <p:nvPr/>
        </p:nvSpPr>
        <p:spPr bwMode="auto">
          <a:xfrm>
            <a:off x="8015393" y="2060639"/>
            <a:ext cx="398463"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NH</a:t>
            </a:r>
            <a:endParaRPr lang="en-US" sz="1200" b="1" dirty="0">
              <a:solidFill>
                <a:srgbClr val="000000"/>
              </a:solidFill>
              <a:cs typeface="Times New Roman" charset="0"/>
            </a:endParaRPr>
          </a:p>
        </p:txBody>
      </p:sp>
      <p:sp>
        <p:nvSpPr>
          <p:cNvPr id="133" name="Text - Massachusetts"/>
          <p:cNvSpPr txBox="1">
            <a:spLocks noChangeArrowheads="1"/>
          </p:cNvSpPr>
          <p:nvPr/>
        </p:nvSpPr>
        <p:spPr bwMode="auto">
          <a:xfrm>
            <a:off x="8029574" y="2291190"/>
            <a:ext cx="441433"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MA</a:t>
            </a:r>
            <a:endParaRPr lang="en-US" sz="1200" b="1" dirty="0">
              <a:solidFill>
                <a:srgbClr val="000000"/>
              </a:solidFill>
              <a:cs typeface="Times New Roman" charset="0"/>
            </a:endParaRPr>
          </a:p>
        </p:txBody>
      </p:sp>
      <p:sp>
        <p:nvSpPr>
          <p:cNvPr id="134" name="Text - Maine"/>
          <p:cNvSpPr txBox="1">
            <a:spLocks noChangeArrowheads="1"/>
          </p:cNvSpPr>
          <p:nvPr/>
        </p:nvSpPr>
        <p:spPr bwMode="auto">
          <a:xfrm>
            <a:off x="7562957" y="1762125"/>
            <a:ext cx="666643"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ME</a:t>
            </a:r>
            <a:endParaRPr lang="en-US" sz="1200" b="1" dirty="0">
              <a:solidFill>
                <a:srgbClr val="000000"/>
              </a:solidFill>
              <a:cs typeface="Times New Roman" charset="0"/>
            </a:endParaRPr>
          </a:p>
        </p:txBody>
      </p:sp>
      <p:sp>
        <p:nvSpPr>
          <p:cNvPr id="135" name="Text - District of Columbia"/>
          <p:cNvSpPr txBox="1">
            <a:spLocks noChangeArrowheads="1"/>
          </p:cNvSpPr>
          <p:nvPr/>
        </p:nvSpPr>
        <p:spPr bwMode="auto">
          <a:xfrm>
            <a:off x="7624762" y="3328638"/>
            <a:ext cx="628650" cy="276987"/>
          </a:xfrm>
          <a:prstGeom prst="rect">
            <a:avLst/>
          </a:prstGeom>
          <a:noFill/>
          <a:ln w="9525">
            <a:noFill/>
            <a:miter lim="800000"/>
            <a:headEnd/>
            <a:tailEnd/>
          </a:ln>
        </p:spPr>
        <p:txBody>
          <a:bodyPr wrap="square" lIns="91429" tIns="45714" rIns="91429" bIns="45714">
            <a:spAutoFit/>
          </a:bodyPr>
          <a:lstStyle/>
          <a:p>
            <a:pPr eaLnBrk="0" hangingPunct="0"/>
            <a:r>
              <a:rPr lang="en-US" sz="1200" b="1" dirty="0" smtClean="0">
                <a:solidFill>
                  <a:srgbClr val="000000"/>
                </a:solidFill>
                <a:cs typeface="Times New Roman" charset="0"/>
              </a:rPr>
              <a:t>  DC  </a:t>
            </a:r>
            <a:endParaRPr lang="en-US" sz="1200" b="1" dirty="0">
              <a:solidFill>
                <a:srgbClr val="000000"/>
              </a:solidFill>
              <a:cs typeface="Times New Roman" charset="0"/>
            </a:endParaRPr>
          </a:p>
        </p:txBody>
      </p:sp>
      <p:sp>
        <p:nvSpPr>
          <p:cNvPr id="136" name="Text - Connecticut"/>
          <p:cNvSpPr txBox="1">
            <a:spLocks noChangeArrowheads="1"/>
          </p:cNvSpPr>
          <p:nvPr/>
        </p:nvSpPr>
        <p:spPr bwMode="auto">
          <a:xfrm>
            <a:off x="7729085" y="2597101"/>
            <a:ext cx="563109"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a:solidFill>
                  <a:srgbClr val="000000"/>
                </a:solidFill>
                <a:cs typeface="Times New Roman" charset="0"/>
              </a:rPr>
              <a:t> </a:t>
            </a:r>
            <a:r>
              <a:rPr lang="en-US" sz="1200" b="1" dirty="0" smtClean="0">
                <a:solidFill>
                  <a:srgbClr val="000000"/>
                </a:solidFill>
                <a:cs typeface="Times New Roman" charset="0"/>
              </a:rPr>
              <a:t>CT</a:t>
            </a:r>
            <a:endParaRPr lang="en-US" sz="1200" b="1" dirty="0">
              <a:solidFill>
                <a:srgbClr val="000000"/>
              </a:solidFill>
              <a:cs typeface="Times New Roman" charset="0"/>
            </a:endParaRPr>
          </a:p>
        </p:txBody>
      </p:sp>
      <p:sp>
        <p:nvSpPr>
          <p:cNvPr id="137" name="Text - Delaware"/>
          <p:cNvSpPr txBox="1">
            <a:spLocks noChangeArrowheads="1"/>
          </p:cNvSpPr>
          <p:nvPr/>
        </p:nvSpPr>
        <p:spPr bwMode="auto">
          <a:xfrm>
            <a:off x="7654025" y="2928888"/>
            <a:ext cx="492230"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DE</a:t>
            </a:r>
            <a:endParaRPr lang="en-US" sz="1200" b="1" dirty="0">
              <a:solidFill>
                <a:srgbClr val="000000"/>
              </a:solidFill>
              <a:cs typeface="Times New Roman" charset="0"/>
            </a:endParaRPr>
          </a:p>
        </p:txBody>
      </p:sp>
      <p:sp>
        <p:nvSpPr>
          <p:cNvPr id="138" name="Text - Rhode Island"/>
          <p:cNvSpPr txBox="1">
            <a:spLocks noChangeArrowheads="1"/>
          </p:cNvSpPr>
          <p:nvPr/>
        </p:nvSpPr>
        <p:spPr bwMode="auto">
          <a:xfrm>
            <a:off x="8071751" y="2475681"/>
            <a:ext cx="338136" cy="249287"/>
          </a:xfrm>
          <a:prstGeom prst="rect">
            <a:avLst/>
          </a:prstGeom>
          <a:noFill/>
          <a:ln w="9525">
            <a:noFill/>
            <a:miter lim="800000"/>
            <a:headEnd/>
            <a:tailEnd/>
          </a:ln>
        </p:spPr>
        <p:txBody>
          <a:bodyPr wrap="square" lIns="91429" tIns="45714" rIns="91429" bIns="45714">
            <a:spAutoFit/>
          </a:bodyPr>
          <a:lstStyle/>
          <a:p>
            <a:pPr eaLnBrk="0" hangingPunct="0">
              <a:lnSpc>
                <a:spcPct val="85000"/>
              </a:lnSpc>
              <a:spcBef>
                <a:spcPct val="50000"/>
              </a:spcBef>
            </a:pPr>
            <a:r>
              <a:rPr lang="en-US" sz="1200" b="1" dirty="0" smtClean="0">
                <a:solidFill>
                  <a:srgbClr val="000000"/>
                </a:solidFill>
                <a:cs typeface="Times New Roman" charset="0"/>
              </a:rPr>
              <a:t>RI</a:t>
            </a:r>
            <a:endParaRPr lang="en-US" sz="1200" b="1" dirty="0">
              <a:solidFill>
                <a:srgbClr val="000000"/>
              </a:solidFill>
              <a:cs typeface="Times New Roman" charset="0"/>
            </a:endParaRPr>
          </a:p>
        </p:txBody>
      </p:sp>
      <p:sp>
        <p:nvSpPr>
          <p:cNvPr id="139" name="Text - Maryland"/>
          <p:cNvSpPr txBox="1">
            <a:spLocks noChangeArrowheads="1"/>
          </p:cNvSpPr>
          <p:nvPr/>
        </p:nvSpPr>
        <p:spPr bwMode="auto">
          <a:xfrm>
            <a:off x="7729085" y="3100388"/>
            <a:ext cx="442227" cy="249287"/>
          </a:xfrm>
          <a:prstGeom prst="rect">
            <a:avLst/>
          </a:prstGeom>
          <a:noFill/>
          <a:ln w="9525">
            <a:noFill/>
            <a:miter lim="800000"/>
            <a:headEnd/>
            <a:tailEnd/>
          </a:ln>
        </p:spPr>
        <p:txBody>
          <a:bodyPr wrap="square" lIns="91429" tIns="45714" rIns="91429" bIns="45714">
            <a:spAutoFit/>
          </a:bodyPr>
          <a:lstStyle/>
          <a:p>
            <a:pPr algn="ctr" eaLnBrk="0" hangingPunct="0">
              <a:lnSpc>
                <a:spcPct val="85000"/>
              </a:lnSpc>
              <a:spcBef>
                <a:spcPct val="50000"/>
              </a:spcBef>
            </a:pPr>
            <a:r>
              <a:rPr lang="en-US" sz="1200" b="1" dirty="0" smtClean="0">
                <a:solidFill>
                  <a:srgbClr val="000000"/>
                </a:solidFill>
                <a:cs typeface="Times New Roman" charset="0"/>
              </a:rPr>
              <a:t>MD</a:t>
            </a:r>
            <a:endParaRPr lang="en-US" sz="1200" b="1" dirty="0">
              <a:solidFill>
                <a:srgbClr val="000000"/>
              </a:solidFill>
              <a:cs typeface="Times New Roman" charset="0"/>
            </a:endParaRPr>
          </a:p>
        </p:txBody>
      </p:sp>
      <p:sp>
        <p:nvSpPr>
          <p:cNvPr id="140" name="Text Box 136"/>
          <p:cNvSpPr txBox="1">
            <a:spLocks noChangeArrowheads="1"/>
          </p:cNvSpPr>
          <p:nvPr/>
        </p:nvSpPr>
        <p:spPr bwMode="auto">
          <a:xfrm>
            <a:off x="1937996" y="5511225"/>
            <a:ext cx="2667782" cy="584775"/>
          </a:xfrm>
          <a:prstGeom prst="rect">
            <a:avLst/>
          </a:prstGeom>
          <a:noFill/>
          <a:ln w="9525">
            <a:noFill/>
            <a:miter lim="800000"/>
            <a:headEnd/>
            <a:tailEnd/>
          </a:ln>
          <a:effectLst/>
        </p:spPr>
        <p:txBody>
          <a:bodyPr wrap="none">
            <a:spAutoFit/>
          </a:bodyPr>
          <a:lstStyle/>
          <a:p>
            <a:r>
              <a:rPr lang="en-US" sz="1600" b="1" dirty="0" smtClean="0">
                <a:solidFill>
                  <a:srgbClr val="000000"/>
                </a:solidFill>
                <a:cs typeface="Calibri" pitchFamily="34" charset="0"/>
              </a:rPr>
              <a:t>United States: </a:t>
            </a:r>
          </a:p>
          <a:p>
            <a:r>
              <a:rPr lang="en-US" sz="1600" b="1" dirty="0" smtClean="0">
                <a:solidFill>
                  <a:srgbClr val="000000"/>
                </a:solidFill>
                <a:cs typeface="Calibri" pitchFamily="34" charset="0"/>
              </a:rPr>
              <a:t>51% Uninsured </a:t>
            </a:r>
            <a:r>
              <a:rPr lang="en-US" sz="1600" b="1" dirty="0">
                <a:solidFill>
                  <a:srgbClr val="000000"/>
                </a:solidFill>
              </a:rPr>
              <a:t>≤</a:t>
            </a:r>
            <a:r>
              <a:rPr lang="en-US" sz="1600" dirty="0">
                <a:solidFill>
                  <a:srgbClr val="000000"/>
                </a:solidFill>
              </a:rPr>
              <a:t> </a:t>
            </a:r>
            <a:r>
              <a:rPr lang="en-US" sz="1600" b="1" dirty="0" smtClean="0">
                <a:solidFill>
                  <a:srgbClr val="000000"/>
                </a:solidFill>
                <a:cs typeface="Calibri" pitchFamily="34" charset="0"/>
              </a:rPr>
              <a:t>138% FPL </a:t>
            </a:r>
            <a:endParaRPr lang="en-US" sz="1600" b="1" dirty="0">
              <a:solidFill>
                <a:srgbClr val="000000"/>
              </a:solidFill>
              <a:cs typeface="Calibri" pitchFamily="34" charset="0"/>
            </a:endParaRPr>
          </a:p>
        </p:txBody>
      </p:sp>
      <p:sp>
        <p:nvSpPr>
          <p:cNvPr id="142" name="Title 5"/>
          <p:cNvSpPr txBox="1">
            <a:spLocks/>
          </p:cNvSpPr>
          <p:nvPr/>
        </p:nvSpPr>
        <p:spPr bwMode="auto">
          <a:xfrm>
            <a:off x="152400" y="1143000"/>
            <a:ext cx="8823960" cy="54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lang="en-US" sz="2600" b="1" i="0">
                <a:solidFill>
                  <a:srgbClr val="000000"/>
                </a:solidFill>
                <a:latin typeface="Meta Offc Pro"/>
                <a:ea typeface="+mj-ea"/>
                <a:cs typeface="Meta Offc Pro"/>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a:lstStyle>
          <a:p>
            <a:endParaRPr sz="1800" dirty="0"/>
          </a:p>
        </p:txBody>
      </p:sp>
    </p:spTree>
    <p:extLst>
      <p:ext uri="{BB962C8B-B14F-4D97-AF65-F5344CB8AC3E}">
        <p14:creationId xmlns:p14="http://schemas.microsoft.com/office/powerpoint/2010/main" val="939074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KSR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3">
      <a:dk1>
        <a:srgbClr val="000000"/>
      </a:dk1>
      <a:lt1>
        <a:srgbClr val="EEF2F5"/>
      </a:lt1>
      <a:dk2>
        <a:srgbClr val="000000"/>
      </a:dk2>
      <a:lt2>
        <a:srgbClr val="808080"/>
      </a:lt2>
      <a:accent1>
        <a:srgbClr val="FF6600"/>
      </a:accent1>
      <a:accent2>
        <a:srgbClr val="003B5C"/>
      </a:accent2>
      <a:accent3>
        <a:srgbClr val="F5F7F9"/>
      </a:accent3>
      <a:accent4>
        <a:srgbClr val="000000"/>
      </a:accent4>
      <a:accent5>
        <a:srgbClr val="FFB8AA"/>
      </a:accent5>
      <a:accent6>
        <a:srgbClr val="003553"/>
      </a:accent6>
      <a:hlink>
        <a:srgbClr val="808080"/>
      </a:hlink>
      <a:folHlink>
        <a:srgbClr val="FFC864"/>
      </a:folHlink>
    </a:clrScheme>
    <a:fontScheme name="Blank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CC00"/>
        </a:hlink>
        <a:folHlink>
          <a:srgbClr val="FFCC00"/>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CCFF"/>
        </a:hlink>
        <a:folHlink>
          <a:srgbClr val="99CC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FF6600"/>
        </a:accent1>
        <a:accent2>
          <a:srgbClr val="3333CC"/>
        </a:accent2>
        <a:accent3>
          <a:srgbClr val="FFFFFF"/>
        </a:accent3>
        <a:accent4>
          <a:srgbClr val="000000"/>
        </a:accent4>
        <a:accent5>
          <a:srgbClr val="FFB8AA"/>
        </a:accent5>
        <a:accent6>
          <a:srgbClr val="2D2DB9"/>
        </a:accent6>
        <a:hlink>
          <a:srgbClr val="99CCFF"/>
        </a:hlink>
        <a:folHlink>
          <a:srgbClr val="99CCFF"/>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FF6600"/>
        </a:accent1>
        <a:accent2>
          <a:srgbClr val="FF6600"/>
        </a:accent2>
        <a:accent3>
          <a:srgbClr val="FFFFFF"/>
        </a:accent3>
        <a:accent4>
          <a:srgbClr val="000000"/>
        </a:accent4>
        <a:accent5>
          <a:srgbClr val="FFB8AA"/>
        </a:accent5>
        <a:accent6>
          <a:srgbClr val="E75C00"/>
        </a:accent6>
        <a:hlink>
          <a:srgbClr val="99CCFF"/>
        </a:hlink>
        <a:folHlink>
          <a:srgbClr val="99CC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EEF2F5"/>
        </a:lt1>
        <a:dk2>
          <a:srgbClr val="000000"/>
        </a:dk2>
        <a:lt2>
          <a:srgbClr val="808080"/>
        </a:lt2>
        <a:accent1>
          <a:srgbClr val="FF6600"/>
        </a:accent1>
        <a:accent2>
          <a:srgbClr val="FF6600"/>
        </a:accent2>
        <a:accent3>
          <a:srgbClr val="F5F7F9"/>
        </a:accent3>
        <a:accent4>
          <a:srgbClr val="000000"/>
        </a:accent4>
        <a:accent5>
          <a:srgbClr val="FFB8AA"/>
        </a:accent5>
        <a:accent6>
          <a:srgbClr val="E75C00"/>
        </a:accent6>
        <a:hlink>
          <a:srgbClr val="FF6600"/>
        </a:hlink>
        <a:folHlink>
          <a:srgbClr val="FF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EEF2F5"/>
        </a:lt1>
        <a:dk2>
          <a:srgbClr val="000000"/>
        </a:dk2>
        <a:lt2>
          <a:srgbClr val="808080"/>
        </a:lt2>
        <a:accent1>
          <a:srgbClr val="FF6600"/>
        </a:accent1>
        <a:accent2>
          <a:srgbClr val="003B5C"/>
        </a:accent2>
        <a:accent3>
          <a:srgbClr val="F5F7F9"/>
        </a:accent3>
        <a:accent4>
          <a:srgbClr val="000000"/>
        </a:accent4>
        <a:accent5>
          <a:srgbClr val="FFB8AA"/>
        </a:accent5>
        <a:accent6>
          <a:srgbClr val="003553"/>
        </a:accent6>
        <a:hlink>
          <a:srgbClr val="808080"/>
        </a:hlink>
        <a:folHlink>
          <a:srgbClr val="FFC86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Custom 5">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0072C0"/>
      </a:hlink>
      <a:folHlink>
        <a:srgbClr val="CDC6AF"/>
      </a:folHlink>
    </a:clrScheme>
    <a:fontScheme name="Meta Offc Pro">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Meta Offc Pro"/>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Custom 5">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0072C0"/>
      </a:hlink>
      <a:folHlink>
        <a:srgbClr val="CDC6AF"/>
      </a:folHlink>
    </a:clrScheme>
    <a:fontScheme name="Meta Offc Pro">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Meta Offc Pro"/>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Default KFF theme colors">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ADA07A"/>
      </a:hlink>
      <a:folHlink>
        <a:srgbClr val="CDC6AF"/>
      </a:folHlink>
    </a:clrScheme>
    <a:fontScheme name="Meta Offc Pro">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Meta Offc Pro"/>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KSREgrid</Template>
  <TotalTime>7907</TotalTime>
  <Words>8225</Words>
  <Application>Microsoft Office PowerPoint</Application>
  <PresentationFormat>On-screen Show (4:3)</PresentationFormat>
  <Paragraphs>1562</Paragraphs>
  <Slides>148</Slides>
  <Notes>75</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148</vt:i4>
      </vt:variant>
    </vt:vector>
  </HeadingPairs>
  <TitlesOfParts>
    <vt:vector size="155" baseType="lpstr">
      <vt:lpstr>KSREgrid</vt:lpstr>
      <vt:lpstr>Blank Presentation</vt:lpstr>
      <vt:lpstr>1_blank</vt:lpstr>
      <vt:lpstr>2_blank</vt:lpstr>
      <vt:lpstr>Blank</vt:lpstr>
      <vt:lpstr>Microsoft Excel Chart</vt:lpstr>
      <vt:lpstr>Chart</vt:lpstr>
      <vt:lpstr>    Health Reform</vt:lpstr>
      <vt:lpstr>PowerPoint Presentation</vt:lpstr>
      <vt:lpstr>How Do We Create Health?</vt:lpstr>
      <vt:lpstr>PowerPoint Presentation</vt:lpstr>
      <vt:lpstr>PowerPoint Presentation</vt:lpstr>
      <vt:lpstr>Why do we need health reform? Costs, Quality, Access</vt:lpstr>
      <vt:lpstr> Distribution of National Health Expenditures, by Type of Service (in Billions), 2010</vt:lpstr>
      <vt:lpstr>National Health Expenditures per Capita, 1960-2010</vt:lpstr>
      <vt:lpstr>PowerPoint Presentation</vt:lpstr>
      <vt:lpstr>   Cumulative Increases in Health Insurance Premiums, Workers’ Contributions to Premiums, Inflation, and Workers’ Earnings, 2000-2010</vt:lpstr>
      <vt:lpstr>PowerPoint Presentation</vt:lpstr>
      <vt:lpstr> Putting Off Care Because of Cost</vt:lpstr>
      <vt:lpstr>PowerPoint Presentation</vt:lpstr>
      <vt:lpstr>Quality Concerns</vt:lpstr>
      <vt:lpstr>What is poor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vt:lpstr>
      <vt:lpstr>Current Insurance Program</vt:lpstr>
      <vt:lpstr>PowerPoint Presentation</vt:lpstr>
      <vt:lpstr>Private Health Insurance Market</vt:lpstr>
      <vt:lpstr>PowerPoint Presentation</vt:lpstr>
      <vt:lpstr>Kansans with Private Health Insurance</vt:lpstr>
      <vt:lpstr>PowerPoint Presentation</vt:lpstr>
      <vt:lpstr>PowerPoint Presentation</vt:lpstr>
      <vt:lpstr>PowerPoint Presentation</vt:lpstr>
      <vt:lpstr>PowerPoint Presentation</vt:lpstr>
      <vt:lpstr>PowerPoint Presentation</vt:lpstr>
      <vt:lpstr>Five facts about the uninsured</vt:lpstr>
      <vt:lpstr>The cost of being uninsured</vt:lpstr>
      <vt:lpstr>Communities with more uninsureds</vt:lpstr>
      <vt:lpstr>How to respond?</vt:lpstr>
      <vt:lpstr>ObamaCare</vt:lpstr>
      <vt:lpstr>Confused? Here’s why…</vt:lpstr>
      <vt:lpstr>PowerPoint Presentation</vt:lpstr>
      <vt:lpstr>PowerPoint Presentation</vt:lpstr>
      <vt:lpstr>PowerPoint Presentation</vt:lpstr>
      <vt:lpstr>ACA: Intertwined goals</vt:lpstr>
      <vt:lpstr>PowerPoint Presentation</vt:lpstr>
      <vt:lpstr>More comprehensive changes</vt:lpstr>
      <vt:lpstr>What the law does: Other</vt:lpstr>
      <vt:lpstr>PowerPoint Presentation</vt:lpstr>
      <vt:lpstr>PowerPoint Presentation</vt:lpstr>
      <vt:lpstr>   In many cases, you can get preventive services for free:</vt:lpstr>
      <vt:lpstr>PowerPoint Presentation</vt:lpstr>
      <vt:lpstr>The law strengthens Medicare</vt:lpstr>
      <vt:lpstr>Prescription Drug Coverage  Among Medicare Beneficiaries, 2010</vt:lpstr>
      <vt:lpstr>Medicare Part D Standard Benefit Parameters,  2006-2011</vt:lpstr>
      <vt:lpstr>Medicare changes: cont’d.</vt:lpstr>
      <vt:lpstr>The law provides better options for getting coverage</vt:lpstr>
      <vt:lpstr>The law provides better options for getting coverage</vt:lpstr>
      <vt:lpstr>The law provides better options for getting coverage</vt:lpstr>
      <vt:lpstr>ACA and Insurance Reforms</vt:lpstr>
      <vt:lpstr> The Law Increases Access to Care   </vt:lpstr>
      <vt:lpstr>Healthcare Workforce Incentives</vt:lpstr>
      <vt:lpstr>Personal and Social Responsibilities</vt:lpstr>
      <vt:lpstr>Rewarding Responsibility</vt:lpstr>
      <vt:lpstr>Federal &amp; State Health Promotion Efforts</vt:lpstr>
      <vt:lpstr>Promoting Health At Work</vt:lpstr>
      <vt:lpstr>Making Communities Healthier</vt:lpstr>
      <vt:lpstr>ACA: What it doesn’t do</vt:lpstr>
      <vt:lpstr>Nation Still Divided on ACA</vt:lpstr>
      <vt:lpstr>PowerPoint Presentation</vt:lpstr>
      <vt:lpstr>Is ACA here to stay?</vt:lpstr>
      <vt:lpstr>ACA and the Mandate Jan. 2014</vt:lpstr>
      <vt:lpstr>Do mandates work?</vt:lpstr>
      <vt:lpstr>Will everyone be required to have insurance in 2014?</vt:lpstr>
      <vt:lpstr>How Many are Affected Per Year by the  Individual Mandate? </vt:lpstr>
      <vt:lpstr>Can I keep the insurance I have?</vt:lpstr>
      <vt:lpstr>The Three-legged Stool Approach</vt:lpstr>
      <vt:lpstr>PowerPoint Presentation</vt:lpstr>
      <vt:lpstr>How will ACA change the  Employer-Based System?</vt:lpstr>
      <vt:lpstr>ACA for Small Businesses</vt:lpstr>
      <vt:lpstr>The Problem  </vt:lpstr>
      <vt:lpstr>How ACA works for small businesses</vt:lpstr>
      <vt:lpstr>How does the Small Business Tax Credit work?</vt:lpstr>
      <vt:lpstr>What are the penalties for businesses?</vt:lpstr>
      <vt:lpstr>Marketplace coverage is a key to ACA</vt:lpstr>
      <vt:lpstr>2014: A New Marketplace </vt:lpstr>
      <vt:lpstr>PowerPoint Presentation</vt:lpstr>
      <vt:lpstr>Illustrative Plan Designs for Single Coverage</vt:lpstr>
      <vt:lpstr>Purchasing through the Marketplace</vt:lpstr>
      <vt:lpstr>PowerPoint Presentation</vt:lpstr>
      <vt:lpstr>Premium Limits Based on Income</vt:lpstr>
      <vt:lpstr>Further cost savings for some</vt:lpstr>
      <vt:lpstr>Who Benefits from the Affordable Care Act Coverage Expansions? Percentage of Nonelderly Population With Income Up to Four Times the Poverty Level Who Were Uninsured or Purchasing Individual Coverage, 2010</vt:lpstr>
      <vt:lpstr>Marketplace  Current Decision Making</vt:lpstr>
      <vt:lpstr>PowerPoint Presentation</vt:lpstr>
      <vt:lpstr>PowerPoint Presentation</vt:lpstr>
      <vt:lpstr>Medicaid Expansion is a key to ACA</vt:lpstr>
      <vt:lpstr>Medicaid 101</vt:lpstr>
      <vt:lpstr>What is Medicaid Expansion?</vt:lpstr>
      <vt:lpstr>The Federal Government Will Fund the Vast Majority of Medicaid Expansion Costs</vt:lpstr>
      <vt:lpstr>There is Significant Variation in the Share of the Uninsured that is Below the Medicaid Expansion Limit Across States </vt:lpstr>
      <vt:lpstr>PowerPoint Presentation</vt:lpstr>
      <vt:lpstr>PowerPoint Presentation</vt:lpstr>
      <vt:lpstr>PowerPoint Presentation</vt:lpstr>
      <vt:lpstr>KanCare (Medicaid) Expansion</vt:lpstr>
      <vt:lpstr>SCOTUS impact on Medicaid and ACA</vt:lpstr>
      <vt:lpstr>How else does ACA  affect Medicaid?</vt:lpstr>
      <vt:lpstr>What are states doing for Medicaid?</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Estimated Health Insurance Coverage in 2017</vt:lpstr>
      <vt:lpstr>PowerPoint Presentation</vt:lpstr>
      <vt:lpstr>PowerPoint Presentation</vt:lpstr>
      <vt:lpstr>The ACA Streamlines Enrollment Processes, Making it Easier to Obtain Coverage</vt:lpstr>
      <vt:lpstr>PowerPoint Presentation</vt:lpstr>
      <vt:lpstr>Health Care Reform: Opportunities for Extension</vt:lpstr>
      <vt:lpstr>Current Status of Health Care Law</vt:lpstr>
      <vt:lpstr>Majority Say They Don’t Understand How ACA Will Impact Them, Including Two-Thirds of Uninsured and Low-Income</vt:lpstr>
      <vt:lpstr>Changes to health insurance make a difference to the communities we serve </vt:lpstr>
      <vt:lpstr>Extension’s Role</vt:lpstr>
      <vt:lpstr>Changing Landscape for Whom?</vt:lpstr>
      <vt:lpstr>Changing Landscape for Whom?</vt:lpstr>
      <vt:lpstr>What Does Extension Have to Add to Educational Materials Already Available?</vt:lpstr>
      <vt:lpstr>Direct Education Role for Extension Educators</vt:lpstr>
      <vt:lpstr>Developing Educational Efforts Related to ACA Changes</vt:lpstr>
      <vt:lpstr>How can Extension Educators program around the Affordable Care Act? </vt:lpstr>
      <vt:lpstr>Why Do Educational Programs on ACA?</vt:lpstr>
      <vt:lpstr>Where Does Extension Programming around ACA fit in?</vt:lpstr>
      <vt:lpstr>Creating Health: Building  Community Capacity through Partnerships and Collaborations</vt:lpstr>
      <vt:lpstr>ACA KSRE Curriculum</vt:lpstr>
      <vt:lpstr>ACA KSRE Curriculum</vt:lpstr>
      <vt:lpstr>PowerPoint Presentation</vt:lpstr>
      <vt:lpstr>PowerPoint Presentation</vt:lpstr>
      <vt:lpstr>website</vt:lpstr>
      <vt:lpstr>PowerPoint Presentation</vt:lpstr>
      <vt:lpstr>PowerPoint Presentation</vt:lpstr>
      <vt:lpstr>PowerPoint Presentation</vt:lpstr>
      <vt:lpstr>Kaiser Family Foundation Video</vt:lpstr>
      <vt:lpstr>PowerPoint Presentation</vt:lpstr>
      <vt:lpstr>Quiz answers</vt:lpstr>
      <vt:lpstr>Pivotal and Teachable Moment for Community Educators!</vt:lpstr>
      <vt:lpstr>Questions, Discussion</vt:lpstr>
      <vt:lpstr>PowerPoint Presentation</vt:lpstr>
      <vt:lpstr>PowerPoint Presentation</vt:lpstr>
    </vt:vector>
  </TitlesOfParts>
  <Company>College of Human Ecology, 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Riportella</dc:creator>
  <cp:lastModifiedBy>Roberta Riportella</cp:lastModifiedBy>
  <cp:revision>141</cp:revision>
  <cp:lastPrinted>2013-06-24T18:17:22Z</cp:lastPrinted>
  <dcterms:created xsi:type="dcterms:W3CDTF">2013-04-09T17:37:02Z</dcterms:created>
  <dcterms:modified xsi:type="dcterms:W3CDTF">2013-07-01T23:12:50Z</dcterms:modified>
</cp:coreProperties>
</file>